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p14:dur="100">
        <p:push dir="u"/>
      </p:transition>
    </mc:Choice>
    <mc:Fallback>
      <p:transition>
        <p:push dir="u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4" y="3518628"/>
            <a:ext cx="7766936" cy="1646302"/>
          </a:xfrm>
        </p:spPr>
        <p:txBody>
          <a:bodyPr/>
          <a:lstStyle/>
          <a:p>
            <a:pPr algn="ctr"/>
            <a:r>
              <a:rPr lang="en-IN" b="1" u="sng" dirty="0" smtClean="0"/>
              <a:t/>
            </a:r>
            <a:br>
              <a:rPr lang="en-IN" b="1" u="sng" dirty="0" smtClean="0"/>
            </a:br>
            <a:r>
              <a:rPr lang="en-IN" b="1" u="sng" dirty="0" smtClean="0"/>
              <a:t>Project-4</a:t>
            </a:r>
            <a:br>
              <a:rPr lang="en-IN" b="1" u="sng" dirty="0" smtClean="0"/>
            </a:br>
            <a:r>
              <a:rPr lang="en-IN" b="1" u="sng" dirty="0" smtClean="0"/>
              <a:t>Feature </a:t>
            </a:r>
            <a:r>
              <a:rPr lang="en-IN" b="1" u="sng" dirty="0"/>
              <a:t>Extraction and Price Prediction for Mobile Phones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754" y="469922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00B050"/>
                </a:solidFill>
              </a:rPr>
              <a:t>By Mohammed </a:t>
            </a:r>
            <a:r>
              <a:rPr lang="en-IN" sz="2800" b="1" dirty="0" err="1" smtClean="0">
                <a:solidFill>
                  <a:srgbClr val="00B050"/>
                </a:solidFill>
              </a:rPr>
              <a:t>Ateeq</a:t>
            </a:r>
            <a:endParaRPr lang="en-I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422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fallOve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905" y="85899"/>
            <a:ext cx="8596668" cy="737062"/>
          </a:xfrm>
        </p:spPr>
        <p:txBody>
          <a:bodyPr/>
          <a:lstStyle/>
          <a:p>
            <a:r>
              <a:rPr lang="en-IN" b="1" dirty="0"/>
              <a:t>Model Diversity Across </a:t>
            </a:r>
            <a:r>
              <a:rPr lang="en-IN" b="1" dirty="0" smtClean="0"/>
              <a:t>Companies: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0" y="705860"/>
            <a:ext cx="9571730" cy="355856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360" y="4355869"/>
            <a:ext cx="9571730" cy="22527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solidFill>
                  <a:srgbClr val="92D050"/>
                </a:solidFill>
              </a:rPr>
              <a:t>Companies like realme, REDMI, SAMSUNG, and </a:t>
            </a:r>
            <a:r>
              <a:rPr lang="en-US" sz="1200" dirty="0" smtClean="0">
                <a:solidFill>
                  <a:srgbClr val="92D050"/>
                </a:solidFill>
              </a:rPr>
              <a:t>OPPO, Motorola, vivo, POCO shows </a:t>
            </a:r>
            <a:r>
              <a:rPr lang="en-US" sz="1200" dirty="0">
                <a:solidFill>
                  <a:srgbClr val="92D050"/>
                </a:solidFill>
              </a:rPr>
              <a:t>significant model diversity, indicating a wide range of offerings targeting different market segments and preferences. </a:t>
            </a:r>
            <a:endParaRPr lang="en-US" sz="1200" dirty="0" smtClean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On </a:t>
            </a:r>
            <a:r>
              <a:rPr lang="en-US" sz="1200" dirty="0">
                <a:solidFill>
                  <a:srgbClr val="92D050"/>
                </a:solidFill>
              </a:rPr>
              <a:t>the other hand, several companies have only a few unique models, potentially specializing in specific phone categories or having a limited product </a:t>
            </a:r>
            <a:r>
              <a:rPr lang="en-US" sz="1200" dirty="0" smtClean="0">
                <a:solidFill>
                  <a:srgbClr val="92D050"/>
                </a:solidFill>
              </a:rPr>
              <a:t>portfolio or a Premium category. 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High </a:t>
            </a:r>
            <a:r>
              <a:rPr lang="en-US" sz="1200" dirty="0">
                <a:solidFill>
                  <a:srgbClr val="92D050"/>
                </a:solidFill>
              </a:rPr>
              <a:t>model diversity suggests an aggressive market strategy to cater to a broader </a:t>
            </a:r>
            <a:r>
              <a:rPr lang="en-US" sz="1200" dirty="0" smtClean="0">
                <a:solidFill>
                  <a:srgbClr val="92D050"/>
                </a:solidFill>
              </a:rPr>
              <a:t>audience. 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Companies </a:t>
            </a:r>
            <a:r>
              <a:rPr lang="en-US" sz="1200" dirty="0">
                <a:solidFill>
                  <a:srgbClr val="92D050"/>
                </a:solidFill>
              </a:rPr>
              <a:t>with high model diversity may be more likely to innovate and introduce new features or designs to maintain market share and compete with rivals. </a:t>
            </a:r>
            <a:endParaRPr lang="en-US" sz="1200" dirty="0" smtClean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rgbClr val="92D050"/>
                </a:solidFill>
              </a:rPr>
              <a:t>Model </a:t>
            </a:r>
            <a:r>
              <a:rPr lang="en-US" sz="1200" dirty="0">
                <a:solidFill>
                  <a:srgbClr val="92D050"/>
                </a:solidFill>
              </a:rPr>
              <a:t>diversity benefits customers by offering more choices and options, especially when it comes to features, price points, and design preferences.</a:t>
            </a:r>
            <a:endParaRPr lang="en-IN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9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omb/>
      </p:transition>
    </mc:Choice>
    <mc:Fallback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2400"/>
            <a:ext cx="8233910" cy="878378"/>
          </a:xfrm>
        </p:spPr>
        <p:txBody>
          <a:bodyPr/>
          <a:lstStyle/>
          <a:p>
            <a:pPr algn="ctr"/>
            <a:r>
              <a:rPr lang="en-US" b="1" dirty="0" smtClean="0"/>
              <a:t>Model Building and Performance: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0" y="831272"/>
            <a:ext cx="8806960" cy="356616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18" y="4397433"/>
            <a:ext cx="5474083" cy="2229240"/>
          </a:xfrm>
        </p:spPr>
      </p:pic>
    </p:spTree>
    <p:extLst>
      <p:ext uri="{BB962C8B-B14F-4D97-AF65-F5344CB8AC3E}">
        <p14:creationId xmlns:p14="http://schemas.microsoft.com/office/powerpoint/2010/main" val="42163261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61" y="135775"/>
            <a:ext cx="8596668" cy="895003"/>
          </a:xfrm>
        </p:spPr>
        <p:txBody>
          <a:bodyPr/>
          <a:lstStyle/>
          <a:p>
            <a:r>
              <a:rPr lang="en-US" dirty="0" smtClean="0"/>
              <a:t>Actual Price v Predicted Price: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87" y="1205345"/>
            <a:ext cx="8748342" cy="5162203"/>
          </a:xfrm>
        </p:spPr>
      </p:pic>
    </p:spTree>
    <p:extLst>
      <p:ext uri="{BB962C8B-B14F-4D97-AF65-F5344CB8AC3E}">
        <p14:creationId xmlns:p14="http://schemas.microsoft.com/office/powerpoint/2010/main" val="18846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doors dir="ver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196" y="922712"/>
            <a:ext cx="1048234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smtClean="0">
                <a:solidFill>
                  <a:srgbClr val="92D050"/>
                </a:solidFill>
              </a:rPr>
              <a:t>Insights </a:t>
            </a:r>
            <a:r>
              <a:rPr lang="en-US" sz="1500" dirty="0">
                <a:solidFill>
                  <a:srgbClr val="92D050"/>
                </a:solidFill>
              </a:rPr>
              <a:t>Based on the analysis and model building, we can draw the following conclusions</a:t>
            </a:r>
            <a:r>
              <a:rPr lang="en-US" sz="1500" dirty="0" smtClean="0">
                <a:solidFill>
                  <a:srgbClr val="92D050"/>
                </a:solidFill>
              </a:rPr>
              <a:t>:</a:t>
            </a:r>
          </a:p>
          <a:p>
            <a:pPr algn="just"/>
            <a:endParaRPr lang="en-US" sz="1500" dirty="0">
              <a:solidFill>
                <a:srgbClr val="92D050"/>
              </a:solidFill>
            </a:endParaRPr>
          </a:p>
          <a:p>
            <a:pPr algn="just"/>
            <a:r>
              <a:rPr lang="en-US" sz="1500" dirty="0" smtClean="0">
                <a:solidFill>
                  <a:srgbClr val="92D050"/>
                </a:solidFill>
              </a:rPr>
              <a:t>Insights:</a:t>
            </a:r>
          </a:p>
          <a:p>
            <a:pPr algn="just"/>
            <a:endParaRPr lang="en-US" sz="1500" dirty="0" smtClean="0">
              <a:solidFill>
                <a:srgbClr val="92D05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92D050"/>
                </a:solidFill>
              </a:rPr>
              <a:t>RAM </a:t>
            </a:r>
            <a:r>
              <a:rPr lang="en-US" sz="1500" dirty="0">
                <a:solidFill>
                  <a:srgbClr val="92D050"/>
                </a:solidFill>
              </a:rPr>
              <a:t>and ROM are key factors impacting the </a:t>
            </a:r>
            <a:r>
              <a:rPr lang="en-US" sz="1500" dirty="0" smtClean="0">
                <a:solidFill>
                  <a:srgbClr val="92D050"/>
                </a:solidFill>
              </a:rPr>
              <a:t>price. Phones </a:t>
            </a:r>
            <a:r>
              <a:rPr lang="en-US" sz="1500" dirty="0">
                <a:solidFill>
                  <a:srgbClr val="92D050"/>
                </a:solidFill>
              </a:rPr>
              <a:t>with higher RAM and ROM are generally more expensive</a:t>
            </a:r>
            <a:r>
              <a:rPr lang="en-US" sz="1500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92D050"/>
                </a:solidFill>
              </a:rPr>
              <a:t>Processor </a:t>
            </a:r>
            <a:r>
              <a:rPr lang="en-US" sz="1500" dirty="0">
                <a:solidFill>
                  <a:srgbClr val="92D050"/>
                </a:solidFill>
              </a:rPr>
              <a:t>type influences price</a:t>
            </a:r>
            <a:r>
              <a:rPr lang="en-US" sz="1500" dirty="0" smtClean="0">
                <a:solidFill>
                  <a:srgbClr val="92D050"/>
                </a:solidFill>
              </a:rPr>
              <a:t>. </a:t>
            </a:r>
            <a:r>
              <a:rPr lang="en-US" sz="1500" dirty="0">
                <a:solidFill>
                  <a:srgbClr val="92D050"/>
                </a:solidFill>
              </a:rPr>
              <a:t>Models with high-end processors tend to have a higher average price</a:t>
            </a:r>
            <a:r>
              <a:rPr lang="en-US" sz="1500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92D050"/>
                </a:solidFill>
              </a:rPr>
              <a:t>Company </a:t>
            </a:r>
            <a:r>
              <a:rPr lang="en-US" sz="1500" dirty="0">
                <a:solidFill>
                  <a:srgbClr val="92D050"/>
                </a:solidFill>
              </a:rPr>
              <a:t>and model name significantly contribute to the price </a:t>
            </a:r>
            <a:r>
              <a:rPr lang="en-US" sz="1500" dirty="0" smtClean="0">
                <a:solidFill>
                  <a:srgbClr val="92D050"/>
                </a:solidFill>
              </a:rPr>
              <a:t>variation. Certain </a:t>
            </a:r>
            <a:r>
              <a:rPr lang="en-US" sz="1500" dirty="0">
                <a:solidFill>
                  <a:srgbClr val="92D050"/>
                </a:solidFill>
              </a:rPr>
              <a:t>companies and models are associated with higher average </a:t>
            </a:r>
            <a:r>
              <a:rPr lang="en-US" sz="1500" dirty="0" smtClean="0">
                <a:solidFill>
                  <a:srgbClr val="92D050"/>
                </a:solidFill>
              </a:rPr>
              <a:t> prices.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92D050"/>
                </a:solidFill>
              </a:rPr>
              <a:t>Battery </a:t>
            </a:r>
            <a:r>
              <a:rPr lang="en-US" sz="1500" dirty="0">
                <a:solidFill>
                  <a:srgbClr val="92D050"/>
                </a:solidFill>
              </a:rPr>
              <a:t>and Mobile Height have a lesser impact on price but some models with larger batteries are slightly more expensive</a:t>
            </a:r>
            <a:r>
              <a:rPr lang="en-US" sz="1500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92D050"/>
                </a:solidFill>
              </a:rPr>
              <a:t>The </a:t>
            </a:r>
            <a:r>
              <a:rPr lang="en-US" sz="1500" dirty="0">
                <a:solidFill>
                  <a:srgbClr val="92D050"/>
                </a:solidFill>
              </a:rPr>
              <a:t>models with AILens = 1 are expensive than models with AILens = 0</a:t>
            </a:r>
            <a:r>
              <a:rPr lang="en-US" sz="1500" dirty="0" smtClean="0">
                <a:solidFill>
                  <a:srgbClr val="92D050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rgbClr val="92D050"/>
                </a:solidFill>
              </a:rPr>
              <a:t>The </a:t>
            </a:r>
            <a:r>
              <a:rPr lang="en-US" sz="1500" dirty="0">
                <a:solidFill>
                  <a:srgbClr val="92D050"/>
                </a:solidFill>
              </a:rPr>
              <a:t>most used processors are Octa-core and Quad-core which are less expensive than others</a:t>
            </a:r>
            <a:r>
              <a:rPr lang="en-US" sz="1500" dirty="0" smtClean="0">
                <a:solidFill>
                  <a:srgbClr val="92D05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rgbClr val="92D050"/>
              </a:solidFill>
            </a:endParaRPr>
          </a:p>
          <a:p>
            <a:pPr algn="just"/>
            <a:r>
              <a:rPr lang="en-US" sz="1500" dirty="0">
                <a:solidFill>
                  <a:srgbClr val="92D050"/>
                </a:solidFill>
              </a:rPr>
              <a:t> </a:t>
            </a:r>
            <a:r>
              <a:rPr lang="en-US" sz="1500" dirty="0" smtClean="0">
                <a:solidFill>
                  <a:srgbClr val="92D050"/>
                </a:solidFill>
              </a:rPr>
              <a:t>     </a:t>
            </a:r>
            <a:r>
              <a:rPr lang="en-US" sz="1500" dirty="0">
                <a:solidFill>
                  <a:srgbClr val="92D050"/>
                </a:solidFill>
              </a:rPr>
              <a:t>Key Observations of Processor</a:t>
            </a:r>
            <a:r>
              <a:rPr lang="en-US" sz="1500" dirty="0" smtClean="0">
                <a:solidFill>
                  <a:srgbClr val="92D050"/>
                </a:solidFill>
              </a:rPr>
              <a:t>:</a:t>
            </a:r>
          </a:p>
          <a:p>
            <a:pPr algn="just"/>
            <a:r>
              <a:rPr lang="en-US" sz="1500" dirty="0" smtClean="0">
                <a:solidFill>
                  <a:srgbClr val="92D050"/>
                </a:solidFill>
              </a:rPr>
              <a:t> </a:t>
            </a: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Snapdragon </a:t>
            </a:r>
            <a:r>
              <a:rPr lang="en-US" sz="1500" dirty="0">
                <a:solidFill>
                  <a:srgbClr val="92D050"/>
                </a:solidFill>
              </a:rPr>
              <a:t>8 Gen 2, 8+ Gen 1, 8 Gen 1** exhibit a higher average price, suggesting they are incorporated into more premium devices. </a:t>
            </a:r>
            <a:endParaRPr lang="en-US" sz="1500" dirty="0" smtClean="0">
              <a:solidFill>
                <a:srgbClr val="92D05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Snapdragon </a:t>
            </a:r>
            <a:r>
              <a:rPr lang="en-US" sz="1500" dirty="0">
                <a:solidFill>
                  <a:srgbClr val="92D050"/>
                </a:solidFill>
              </a:rPr>
              <a:t>888Plus, 865, 888, 7+Gen2** have a relatively moderate average price. </a:t>
            </a:r>
            <a:endParaRPr lang="en-US" sz="1500" dirty="0" smtClean="0">
              <a:solidFill>
                <a:srgbClr val="92D05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Processors </a:t>
            </a:r>
            <a:r>
              <a:rPr lang="en-US" sz="1500" dirty="0">
                <a:solidFill>
                  <a:srgbClr val="92D050"/>
                </a:solidFill>
              </a:rPr>
              <a:t>like Snapdragon 439, 720G, 680, 685, 750G** are positioned at the lower end of the price spectrum. </a:t>
            </a:r>
            <a:endParaRPr lang="en-US" sz="1500" dirty="0" smtClean="0">
              <a:solidFill>
                <a:srgbClr val="92D05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MediaTek </a:t>
            </a:r>
            <a:r>
              <a:rPr lang="en-US" sz="1500" dirty="0">
                <a:solidFill>
                  <a:srgbClr val="92D050"/>
                </a:solidFill>
              </a:rPr>
              <a:t>Dimensity 8200** also holds a high average price point, indicating that it's likely a powerful processor for this camera configuration. </a:t>
            </a:r>
            <a:endParaRPr lang="en-US" sz="1500" dirty="0" smtClean="0">
              <a:solidFill>
                <a:srgbClr val="92D05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Other </a:t>
            </a:r>
            <a:r>
              <a:rPr lang="en-US" sz="1500" dirty="0">
                <a:solidFill>
                  <a:srgbClr val="92D050"/>
                </a:solidFill>
              </a:rPr>
              <a:t>processors like Snapdragon 8Gen1, Exynos 1380, and Dimensity 8100** demonstrate a similar trend. </a:t>
            </a:r>
            <a:endParaRPr lang="en-US" sz="1500" dirty="0" smtClean="0">
              <a:solidFill>
                <a:srgbClr val="92D05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Processors </a:t>
            </a:r>
            <a:r>
              <a:rPr lang="en-US" sz="1500" dirty="0">
                <a:solidFill>
                  <a:srgbClr val="92D050"/>
                </a:solidFill>
              </a:rPr>
              <a:t>lower down on the list** might represent more budget-friendly or less powerful options. </a:t>
            </a:r>
            <a:endParaRPr lang="en-US" sz="1500" dirty="0" smtClean="0">
              <a:solidFill>
                <a:srgbClr val="92D050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500" dirty="0" smtClean="0">
                <a:solidFill>
                  <a:srgbClr val="92D050"/>
                </a:solidFill>
              </a:rPr>
              <a:t>we </a:t>
            </a:r>
            <a:r>
              <a:rPr lang="en-US" sz="1500" dirty="0">
                <a:solidFill>
                  <a:srgbClr val="92D050"/>
                </a:solidFill>
              </a:rPr>
              <a:t>observe that Unisoc Processor is budget friendly Processor and we see mostly Unisoc T616, T700, T612 are used by Mobile Company.</a:t>
            </a:r>
            <a:endParaRPr lang="en-IN" sz="1500" dirty="0">
              <a:solidFill>
                <a:srgbClr val="92D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4975" y="116378"/>
            <a:ext cx="751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</a:rPr>
              <a:t>Final Conclusions:</a:t>
            </a:r>
            <a:endParaRPr lang="en-IN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3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2" y="69273"/>
            <a:ext cx="8528858" cy="6123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Learning Outcomes: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2" y="681644"/>
            <a:ext cx="9434946" cy="62511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50" b="1" dirty="0" smtClean="0">
                <a:solidFill>
                  <a:srgbClr val="92D050"/>
                </a:solidFill>
              </a:rPr>
              <a:t>From </a:t>
            </a:r>
            <a:r>
              <a:rPr lang="en-US" sz="1450" b="1" dirty="0">
                <a:solidFill>
                  <a:srgbClr val="92D050"/>
                </a:solidFill>
              </a:rPr>
              <a:t>this project, we have learned how to</a:t>
            </a:r>
            <a:r>
              <a:rPr lang="en-US" sz="1450" b="1" dirty="0" smtClean="0">
                <a:solidFill>
                  <a:srgbClr val="92D05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Load </a:t>
            </a:r>
            <a:r>
              <a:rPr lang="en-US" sz="1450" dirty="0">
                <a:solidFill>
                  <a:srgbClr val="92D050"/>
                </a:solidFill>
              </a:rPr>
              <a:t>and preprocess data** from a CSV </a:t>
            </a:r>
            <a:r>
              <a:rPr lang="en-US" sz="1450" dirty="0" smtClean="0">
                <a:solidFill>
                  <a:srgbClr val="92D050"/>
                </a:solidFill>
              </a:rPr>
              <a:t>file.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Explore </a:t>
            </a:r>
            <a:r>
              <a:rPr lang="en-US" sz="1450" dirty="0">
                <a:solidFill>
                  <a:srgbClr val="92D050"/>
                </a:solidFill>
              </a:rPr>
              <a:t>and visualize data** using correlation </a:t>
            </a:r>
            <a:r>
              <a:rPr lang="en-US" sz="1450" dirty="0" smtClean="0">
                <a:solidFill>
                  <a:srgbClr val="92D050"/>
                </a:solidFill>
              </a:rPr>
              <a:t>heat maps </a:t>
            </a:r>
            <a:r>
              <a:rPr lang="en-US" sz="1450" dirty="0">
                <a:solidFill>
                  <a:srgbClr val="92D050"/>
                </a:solidFill>
              </a:rPr>
              <a:t>and other </a:t>
            </a:r>
            <a:r>
              <a:rPr lang="en-US" sz="1450" dirty="0" smtClean="0">
                <a:solidFill>
                  <a:srgbClr val="92D050"/>
                </a:solidFill>
              </a:rPr>
              <a:t>plots.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Perform </a:t>
            </a:r>
            <a:r>
              <a:rPr lang="en-US" sz="1450" dirty="0">
                <a:solidFill>
                  <a:srgbClr val="92D050"/>
                </a:solidFill>
              </a:rPr>
              <a:t>feature selection** to identify the most influential variables for predicting the mobile phone </a:t>
            </a:r>
            <a:r>
              <a:rPr lang="en-US" sz="1450" dirty="0" smtClean="0">
                <a:solidFill>
                  <a:srgbClr val="92D050"/>
                </a:solidFill>
              </a:rPr>
              <a:t>price.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Apply </a:t>
            </a:r>
            <a:r>
              <a:rPr lang="en-US" sz="1450" dirty="0">
                <a:solidFill>
                  <a:srgbClr val="92D050"/>
                </a:solidFill>
              </a:rPr>
              <a:t>dimensionality reduction techniques** such as PCA to reduce the number of features and enhance model </a:t>
            </a:r>
            <a:r>
              <a:rPr lang="en-US" sz="1450" dirty="0" smtClean="0">
                <a:solidFill>
                  <a:srgbClr val="92D050"/>
                </a:solidFill>
              </a:rPr>
              <a:t>efficiency.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Develop </a:t>
            </a:r>
            <a:r>
              <a:rPr lang="en-US" sz="1450" dirty="0">
                <a:solidFill>
                  <a:srgbClr val="92D050"/>
                </a:solidFill>
              </a:rPr>
              <a:t>and train various regression models** including Linear Regression, Polynomial Regression, Decision Tree Regression, Support Vector Regression, Ridge Regression, Lasso Regression, and Random Forest </a:t>
            </a:r>
            <a:r>
              <a:rPr lang="en-US" sz="1450" dirty="0" smtClean="0">
                <a:solidFill>
                  <a:srgbClr val="92D050"/>
                </a:solidFill>
              </a:rPr>
              <a:t>Regression.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Employ </a:t>
            </a:r>
            <a:r>
              <a:rPr lang="en-US" sz="1450" dirty="0">
                <a:solidFill>
                  <a:srgbClr val="92D050"/>
                </a:solidFill>
              </a:rPr>
              <a:t>ensemble methods** such as AdaBoost to enhance the predictive capabilities of the </a:t>
            </a:r>
            <a:r>
              <a:rPr lang="en-US" sz="1450" dirty="0" smtClean="0">
                <a:solidFill>
                  <a:srgbClr val="92D050"/>
                </a:solidFill>
              </a:rPr>
              <a:t>models.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Evaluate </a:t>
            </a:r>
            <a:r>
              <a:rPr lang="en-US" sz="1450" dirty="0">
                <a:solidFill>
                  <a:srgbClr val="92D050"/>
                </a:solidFill>
              </a:rPr>
              <a:t>and compare model performance** based on metrics like RMSE and </a:t>
            </a:r>
            <a:r>
              <a:rPr lang="en-US" sz="1450" dirty="0" smtClean="0">
                <a:solidFill>
                  <a:srgbClr val="92D050"/>
                </a:solidFill>
              </a:rPr>
              <a:t>R-squared.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Interpret </a:t>
            </a:r>
            <a:r>
              <a:rPr lang="en-US" sz="1450" dirty="0">
                <a:solidFill>
                  <a:srgbClr val="92D050"/>
                </a:solidFill>
              </a:rPr>
              <a:t>and visualize model results** to understand how features influence price </a:t>
            </a:r>
            <a:r>
              <a:rPr lang="en-US" sz="1450" dirty="0" smtClean="0">
                <a:solidFill>
                  <a:srgbClr val="92D050"/>
                </a:solidFill>
              </a:rPr>
              <a:t>prediction.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Draw </a:t>
            </a:r>
            <a:r>
              <a:rPr lang="en-US" sz="1450" dirty="0">
                <a:solidFill>
                  <a:srgbClr val="92D050"/>
                </a:solidFill>
              </a:rPr>
              <a:t>insights and recommendations** from the analysis that can be used to inform business decisions in relation to mobile phone pricing and product </a:t>
            </a:r>
            <a:r>
              <a:rPr lang="en-US" sz="1450" dirty="0" smtClean="0">
                <a:solidFill>
                  <a:srgbClr val="92D050"/>
                </a:solidFill>
              </a:rPr>
              <a:t>development.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Gain </a:t>
            </a:r>
            <a:r>
              <a:rPr lang="en-US" sz="1450" dirty="0">
                <a:solidFill>
                  <a:srgbClr val="92D050"/>
                </a:solidFill>
              </a:rPr>
              <a:t>insights into** the correlation between various features and the price of mobile </a:t>
            </a:r>
            <a:r>
              <a:rPr lang="en-US" sz="1450" dirty="0" smtClean="0">
                <a:solidFill>
                  <a:srgbClr val="92D050"/>
                </a:solidFill>
              </a:rPr>
              <a:t>phones.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Utilize</a:t>
            </a:r>
            <a:r>
              <a:rPr lang="en-US" sz="1450" dirty="0">
                <a:solidFill>
                  <a:srgbClr val="92D050"/>
                </a:solidFill>
              </a:rPr>
              <a:t>** Machine learning techniques to predict the prices of mobile phones with a higher degree of </a:t>
            </a:r>
            <a:r>
              <a:rPr lang="en-US" sz="1450" dirty="0" smtClean="0">
                <a:solidFill>
                  <a:srgbClr val="92D050"/>
                </a:solidFill>
              </a:rPr>
              <a:t>accuracy.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Develop</a:t>
            </a:r>
            <a:r>
              <a:rPr lang="en-US" sz="1450" dirty="0">
                <a:solidFill>
                  <a:srgbClr val="92D050"/>
                </a:solidFill>
              </a:rPr>
              <a:t>** regression models to anticipate the prices of mobile </a:t>
            </a:r>
            <a:r>
              <a:rPr lang="en-US" sz="1450" dirty="0" smtClean="0">
                <a:solidFill>
                  <a:srgbClr val="92D050"/>
                </a:solidFill>
              </a:rPr>
              <a:t>phones.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Improve </a:t>
            </a:r>
            <a:r>
              <a:rPr lang="en-US" sz="1450" dirty="0">
                <a:solidFill>
                  <a:srgbClr val="92D050"/>
                </a:solidFill>
              </a:rPr>
              <a:t>the predictive capabilities** of regression models through the usage of ensemble </a:t>
            </a:r>
            <a:r>
              <a:rPr lang="en-US" sz="1450" dirty="0" smtClean="0">
                <a:solidFill>
                  <a:srgbClr val="92D050"/>
                </a:solidFill>
              </a:rPr>
              <a:t>methods.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Understand </a:t>
            </a:r>
            <a:r>
              <a:rPr lang="en-US" sz="1450" dirty="0">
                <a:solidFill>
                  <a:srgbClr val="92D050"/>
                </a:solidFill>
              </a:rPr>
              <a:t>the significance** of different aspects that contribute to the price of mobile </a:t>
            </a:r>
            <a:r>
              <a:rPr lang="en-US" sz="1450" dirty="0" smtClean="0">
                <a:solidFill>
                  <a:srgbClr val="92D050"/>
                </a:solidFill>
              </a:rPr>
              <a:t>phones.</a:t>
            </a:r>
          </a:p>
          <a:p>
            <a:pPr marL="0" indent="0" algn="just">
              <a:buNone/>
            </a:pPr>
            <a:r>
              <a:rPr lang="en-US" sz="1450" dirty="0" smtClean="0">
                <a:solidFill>
                  <a:srgbClr val="92D050"/>
                </a:solidFill>
              </a:rPr>
              <a:t>Formulate </a:t>
            </a:r>
            <a:r>
              <a:rPr lang="en-US" sz="1450" dirty="0">
                <a:solidFill>
                  <a:srgbClr val="92D050"/>
                </a:solidFill>
              </a:rPr>
              <a:t>informed choices** in relation to pricing and product development.</a:t>
            </a:r>
            <a:endParaRPr lang="en-IN" sz="14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64029"/>
            <a:ext cx="8596668" cy="922713"/>
          </a:xfrm>
        </p:spPr>
        <p:txBody>
          <a:bodyPr/>
          <a:lstStyle/>
          <a:p>
            <a:pPr algn="ctr"/>
            <a:r>
              <a:rPr lang="en-IN" b="1" dirty="0"/>
              <a:t>Project Scenario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77" y="2459848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 smtClean="0">
                <a:solidFill>
                  <a:srgbClr val="92D050"/>
                </a:solidFill>
              </a:rPr>
              <a:t>To build </a:t>
            </a:r>
            <a:r>
              <a:rPr lang="en-IN" sz="3200" dirty="0">
                <a:solidFill>
                  <a:srgbClr val="92D050"/>
                </a:solidFill>
              </a:rPr>
              <a:t>a predictive model that can accurately estimate the price of a mobile phone based on its features. </a:t>
            </a:r>
          </a:p>
        </p:txBody>
      </p:sp>
    </p:spTree>
    <p:extLst>
      <p:ext uri="{BB962C8B-B14F-4D97-AF65-F5344CB8AC3E}">
        <p14:creationId xmlns:p14="http://schemas.microsoft.com/office/powerpoint/2010/main" val="119984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drape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Data Exploration and Visualizations:</a:t>
            </a:r>
            <a:br>
              <a:rPr lang="en-IN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Correlation </a:t>
            </a:r>
            <a:r>
              <a:rPr lang="en-US" sz="1800" dirty="0" smtClean="0"/>
              <a:t>Heat map </a:t>
            </a:r>
            <a:r>
              <a:rPr lang="en-US" sz="1800" dirty="0"/>
              <a:t>and other plots to visualize the relationships between variables.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4" y="2152276"/>
            <a:ext cx="6060321" cy="3796828"/>
          </a:xfrm>
        </p:spPr>
      </p:pic>
      <p:sp>
        <p:nvSpPr>
          <p:cNvPr id="5" name="TextBox 4"/>
          <p:cNvSpPr txBox="1"/>
          <p:nvPr/>
        </p:nvSpPr>
        <p:spPr>
          <a:xfrm>
            <a:off x="7207135" y="2152276"/>
            <a:ext cx="2693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Positive correlation seen in Rom, Ram, Rear Camera, Front Camera, Price with each other.</a:t>
            </a:r>
          </a:p>
          <a:p>
            <a:r>
              <a:rPr lang="en-IN" dirty="0" smtClean="0">
                <a:solidFill>
                  <a:srgbClr val="92D050"/>
                </a:solidFill>
              </a:rPr>
              <a:t>And Battery and Mobile Height also seen positive correlation.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Distribution of Numeric Features: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9" y="1687484"/>
            <a:ext cx="5077500" cy="440574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3092" y="1769890"/>
            <a:ext cx="489119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Rom:</a:t>
            </a:r>
            <a:r>
              <a:rPr lang="en-IN" dirty="0" smtClean="0">
                <a:solidFill>
                  <a:srgbClr val="92D050"/>
                </a:solidFill>
              </a:rPr>
              <a:t> Most phone have a Rom 64 and 128 GB.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Mobile Height:</a:t>
            </a:r>
            <a:r>
              <a:rPr lang="en-IN" dirty="0" smtClean="0">
                <a:solidFill>
                  <a:srgbClr val="92D050"/>
                </a:solidFill>
              </a:rPr>
              <a:t> Distribution concentrated around 16 to 17 inch.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Battery:</a:t>
            </a:r>
            <a:r>
              <a:rPr lang="en-IN" dirty="0" smtClean="0">
                <a:solidFill>
                  <a:srgbClr val="92D050"/>
                </a:solidFill>
              </a:rPr>
              <a:t> Majority having 5000 </a:t>
            </a:r>
            <a:r>
              <a:rPr lang="en-IN" dirty="0" err="1" smtClean="0">
                <a:solidFill>
                  <a:srgbClr val="92D050"/>
                </a:solidFill>
              </a:rPr>
              <a:t>mah</a:t>
            </a:r>
            <a:r>
              <a:rPr lang="en-IN" dirty="0" smtClean="0">
                <a:solidFill>
                  <a:srgbClr val="92D050"/>
                </a:solidFill>
              </a:rPr>
              <a:t> battery.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RAM:</a:t>
            </a:r>
            <a:r>
              <a:rPr lang="en-IN" dirty="0" smtClean="0">
                <a:solidFill>
                  <a:srgbClr val="92D050"/>
                </a:solidFill>
              </a:rPr>
              <a:t> Most phone Fall in 4 to 8 GB of RAM.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Front Cam:</a:t>
            </a:r>
            <a:r>
              <a:rPr lang="en-IN" dirty="0" smtClean="0">
                <a:solidFill>
                  <a:srgbClr val="92D050"/>
                </a:solidFill>
              </a:rPr>
              <a:t> Mostly concentrated within 16MP.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Rear Cam:</a:t>
            </a:r>
            <a:r>
              <a:rPr lang="en-IN" dirty="0" smtClean="0">
                <a:solidFill>
                  <a:srgbClr val="92D050"/>
                </a:solidFill>
              </a:rPr>
              <a:t> Mostly have 50MP cam.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chemeClr val="accent3"/>
                </a:solidFill>
              </a:rPr>
              <a:t>Price:</a:t>
            </a:r>
            <a:r>
              <a:rPr lang="en-IN" dirty="0" smtClean="0">
                <a:solidFill>
                  <a:srgbClr val="92D050"/>
                </a:solidFill>
              </a:rPr>
              <a:t> Price have right skewed indicating most phone have lower price point and some phone have higher price point.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23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randomBar dir="vert"/>
      </p:transition>
    </mc:Choice>
    <mc:Fallback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11876"/>
          </a:xfrm>
        </p:spPr>
        <p:txBody>
          <a:bodyPr/>
          <a:lstStyle/>
          <a:p>
            <a:r>
              <a:rPr lang="en-IN" b="1" dirty="0"/>
              <a:t>Price Distribution by </a:t>
            </a:r>
            <a:r>
              <a:rPr lang="en-IN" b="1" dirty="0" smtClean="0"/>
              <a:t>Company: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1" y="1479665"/>
            <a:ext cx="5639443" cy="426964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5164" y="1479664"/>
            <a:ext cx="3707476" cy="4269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APPLE </a:t>
            </a:r>
            <a:r>
              <a:rPr lang="en-US" sz="1600" dirty="0">
                <a:solidFill>
                  <a:srgbClr val="92D050"/>
                </a:solidFill>
              </a:rPr>
              <a:t>typically has a higher median price and a larger IQR, implying a wider range of prices for their devices</a:t>
            </a:r>
            <a:r>
              <a:rPr lang="en-US" sz="1600" dirty="0" smtClean="0">
                <a:solidFill>
                  <a:srgbClr val="92D050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SAMSUNG </a:t>
            </a:r>
            <a:r>
              <a:rPr lang="en-US" sz="1600" dirty="0">
                <a:solidFill>
                  <a:srgbClr val="92D050"/>
                </a:solidFill>
              </a:rPr>
              <a:t>also has a relatively higher median price and a considerable IQR, although not as high as </a:t>
            </a:r>
            <a:r>
              <a:rPr lang="en-US" sz="1600" dirty="0" smtClean="0">
                <a:solidFill>
                  <a:srgbClr val="92D050"/>
                </a:solidFill>
              </a:rPr>
              <a:t>APPLE.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 Companies </a:t>
            </a:r>
            <a:r>
              <a:rPr lang="en-US" sz="1600" dirty="0">
                <a:solidFill>
                  <a:srgbClr val="92D050"/>
                </a:solidFill>
              </a:rPr>
              <a:t>like vivo, OPPO, REDMI, and realme offer models across a lower price </a:t>
            </a:r>
            <a:r>
              <a:rPr lang="en-US" sz="1600" dirty="0" smtClean="0">
                <a:solidFill>
                  <a:srgbClr val="92D050"/>
                </a:solidFill>
              </a:rPr>
              <a:t>range.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</a:rPr>
              <a:t>Some </a:t>
            </a:r>
            <a:r>
              <a:rPr lang="en-US" sz="1600" dirty="0">
                <a:solidFill>
                  <a:srgbClr val="92D050"/>
                </a:solidFill>
              </a:rPr>
              <a:t>brands with narrow boxes and outliers, like Infinix and Motorola, offer budget-friendly options along with some high-end models.</a:t>
            </a:r>
            <a:endParaRPr lang="en-IN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85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en-IN" b="1" dirty="0" smtClean="0"/>
              <a:t>Price Distribution By Ram: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9" y="1508914"/>
            <a:ext cx="6276333" cy="435848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399" y="1508914"/>
            <a:ext cx="3372737" cy="33594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Interpretation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The </a:t>
            </a:r>
            <a:r>
              <a:rPr lang="en-US" dirty="0">
                <a:solidFill>
                  <a:srgbClr val="92D050"/>
                </a:solidFill>
              </a:rPr>
              <a:t>histogram shows the distribution of phone prices across different RAM sizes.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It </a:t>
            </a:r>
            <a:r>
              <a:rPr lang="en-US" dirty="0">
                <a:solidFill>
                  <a:srgbClr val="92D050"/>
                </a:solidFill>
              </a:rPr>
              <a:t>indicates that higher RAM sizes tend to be associated with higher prices.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This </a:t>
            </a:r>
            <a:r>
              <a:rPr lang="en-US" dirty="0">
                <a:solidFill>
                  <a:srgbClr val="92D050"/>
                </a:solidFill>
              </a:rPr>
              <a:t>suggests that phones with more RAM are generally more expensive, likely due to their increased performance and capabilities.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106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1693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Price of Mobiles with 50 MP Rear Camera by </a:t>
            </a:r>
            <a:r>
              <a:rPr lang="en-US" b="1" dirty="0" smtClean="0"/>
              <a:t>Company: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6" y="1577872"/>
            <a:ext cx="5599136" cy="411634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7621" y="1592951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92D050"/>
                </a:solidFill>
              </a:rPr>
              <a:t>Key Observations: </a:t>
            </a:r>
            <a:endParaRPr lang="en-IN" sz="1600" dirty="0" smtClean="0">
              <a:solidFill>
                <a:srgbClr val="92D050"/>
              </a:solidFill>
            </a:endParaRPr>
          </a:p>
          <a:p>
            <a:pPr>
              <a:buAutoNum type="arabicPeriod"/>
            </a:pPr>
            <a:r>
              <a:rPr lang="en-IN" sz="1600" dirty="0" smtClean="0">
                <a:solidFill>
                  <a:srgbClr val="92D050"/>
                </a:solidFill>
              </a:rPr>
              <a:t>**</a:t>
            </a:r>
            <a:r>
              <a:rPr lang="en-IN" sz="1600" dirty="0">
                <a:solidFill>
                  <a:srgbClr val="92D050"/>
                </a:solidFill>
              </a:rPr>
              <a:t>Companies like Google, Nothing, and OnePlus** demonstrate higher average prices for 50MP rear camera phones. </a:t>
            </a:r>
            <a:endParaRPr lang="en-IN" sz="1600" dirty="0" smtClean="0">
              <a:solidFill>
                <a:srgbClr val="92D050"/>
              </a:solidFill>
            </a:endParaRPr>
          </a:p>
          <a:p>
            <a:pPr>
              <a:buAutoNum type="arabicPeriod"/>
            </a:pPr>
            <a:r>
              <a:rPr lang="en-IN" sz="1600" dirty="0" smtClean="0">
                <a:solidFill>
                  <a:srgbClr val="92D050"/>
                </a:solidFill>
              </a:rPr>
              <a:t>**</a:t>
            </a:r>
            <a:r>
              <a:rPr lang="en-IN" sz="1600" dirty="0">
                <a:solidFill>
                  <a:srgbClr val="92D050"/>
                </a:solidFill>
              </a:rPr>
              <a:t>Companies like vivo, SAMSUNG, MOTOROLA** have moderately priced options for 50MP camera devices. </a:t>
            </a:r>
            <a:endParaRPr lang="en-IN" sz="1600" dirty="0" smtClean="0">
              <a:solidFill>
                <a:srgbClr val="92D050"/>
              </a:solidFill>
            </a:endParaRPr>
          </a:p>
          <a:p>
            <a:pPr>
              <a:buAutoNum type="arabicPeriod"/>
            </a:pPr>
            <a:r>
              <a:rPr lang="en-IN" sz="1600" dirty="0" smtClean="0">
                <a:solidFill>
                  <a:srgbClr val="92D050"/>
                </a:solidFill>
              </a:rPr>
              <a:t>**</a:t>
            </a:r>
            <a:r>
              <a:rPr lang="en-IN" sz="1600" dirty="0">
                <a:solidFill>
                  <a:srgbClr val="92D050"/>
                </a:solidFill>
              </a:rPr>
              <a:t>Some brands like </a:t>
            </a:r>
            <a:r>
              <a:rPr lang="en-IN" sz="1600" dirty="0" err="1">
                <a:solidFill>
                  <a:srgbClr val="92D050"/>
                </a:solidFill>
              </a:rPr>
              <a:t>realme</a:t>
            </a:r>
            <a:r>
              <a:rPr lang="en-IN" sz="1600" dirty="0">
                <a:solidFill>
                  <a:srgbClr val="92D050"/>
                </a:solidFill>
              </a:rPr>
              <a:t>, OPPO, POCO** fall in a lower price bracket for models with 50MP rear cameras, potentially indicating more budget-friendly options.</a:t>
            </a:r>
          </a:p>
        </p:txBody>
      </p:sp>
    </p:spTree>
    <p:extLst>
      <p:ext uri="{BB962C8B-B14F-4D97-AF65-F5344CB8AC3E}">
        <p14:creationId xmlns:p14="http://schemas.microsoft.com/office/powerpoint/2010/main" val="1036962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25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695" y="748145"/>
            <a:ext cx="5586152" cy="665019"/>
          </a:xfrm>
        </p:spPr>
        <p:txBody>
          <a:bodyPr/>
          <a:lstStyle/>
          <a:p>
            <a:r>
              <a:rPr lang="en-IN" sz="2000" b="1" dirty="0" smtClean="0">
                <a:solidFill>
                  <a:srgbClr val="92D050"/>
                </a:solidFill>
              </a:rPr>
              <a:t>Top 10 Processor In DataFrame in terms of count:</a:t>
            </a:r>
            <a:endParaRPr lang="en-IN" sz="2000" b="1" dirty="0">
              <a:solidFill>
                <a:srgbClr val="92D05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5" y="1547813"/>
            <a:ext cx="5586152" cy="364764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661" y="748145"/>
            <a:ext cx="5379641" cy="665019"/>
          </a:xfrm>
        </p:spPr>
        <p:txBody>
          <a:bodyPr/>
          <a:lstStyle/>
          <a:p>
            <a:r>
              <a:rPr lang="en-IN" sz="2000" b="1" dirty="0" smtClean="0">
                <a:solidFill>
                  <a:srgbClr val="92D050"/>
                </a:solidFill>
              </a:rPr>
              <a:t>Top 12 Companies In DataFrame in terms of mobile counts:</a:t>
            </a:r>
            <a:endParaRPr lang="en-IN" sz="2000" b="1" dirty="0">
              <a:solidFill>
                <a:srgbClr val="92D05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0" y="1547380"/>
            <a:ext cx="5379641" cy="3648075"/>
          </a:xfrm>
        </p:spPr>
      </p:pic>
      <p:sp>
        <p:nvSpPr>
          <p:cNvPr id="9" name="TextBox 8"/>
          <p:cNvSpPr txBox="1"/>
          <p:nvPr/>
        </p:nvSpPr>
        <p:spPr>
          <a:xfrm>
            <a:off x="257695" y="5378335"/>
            <a:ext cx="5586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92D050"/>
                </a:solidFill>
              </a:rPr>
              <a:t>Most of the mobile phone companies are used these Top 10 processor for their mid range mobile phones segment.</a:t>
            </a:r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60" y="5320145"/>
            <a:ext cx="537964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 smtClean="0">
                <a:solidFill>
                  <a:srgbClr val="92D050"/>
                </a:solidFill>
              </a:rPr>
              <a:t>Realme, REDMI, Infinix, vivo, POCO, Samsung and Motorola have the number of models available in the market as compare to others.</a:t>
            </a:r>
            <a:endParaRPr lang="en-IN" sz="17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41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origami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90" y="164213"/>
            <a:ext cx="8596668" cy="6539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Battery Distribution by </a:t>
            </a:r>
            <a:r>
              <a:rPr lang="en-IN" b="1" dirty="0" smtClean="0"/>
              <a:t>Company: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61" y="1263535"/>
            <a:ext cx="7285731" cy="419588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5060" y="5696261"/>
            <a:ext cx="7285731" cy="107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P</a:t>
            </a:r>
            <a:r>
              <a:rPr lang="en-US" dirty="0" smtClean="0">
                <a:solidFill>
                  <a:srgbClr val="92D050"/>
                </a:solidFill>
              </a:rPr>
              <a:t>lot </a:t>
            </a:r>
            <a:r>
              <a:rPr lang="en-US" dirty="0">
                <a:solidFill>
                  <a:srgbClr val="92D050"/>
                </a:solidFill>
              </a:rPr>
              <a:t>suggest that most of the company offering 5000 mah batteries, and some offer 6000 mah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59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1116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 Project-4 Feature Extraction and Price Prediction for Mobile Phones </vt:lpstr>
      <vt:lpstr>Project Scenario:</vt:lpstr>
      <vt:lpstr>Data Exploration and Visualizations:  Correlation Heat map and other plots to visualize the relationships between variables. </vt:lpstr>
      <vt:lpstr>Distribution of Numeric Features:</vt:lpstr>
      <vt:lpstr>Price Distribution by Company:</vt:lpstr>
      <vt:lpstr>Price Distribution By Ram:</vt:lpstr>
      <vt:lpstr>Average Price of Mobiles with 50 MP Rear Camera by Company: </vt:lpstr>
      <vt:lpstr>PowerPoint Presentation</vt:lpstr>
      <vt:lpstr>Battery Distribution by Company: </vt:lpstr>
      <vt:lpstr>Model Diversity Across Companies:</vt:lpstr>
      <vt:lpstr>Model Building and Performance:</vt:lpstr>
      <vt:lpstr>Actual Price v Predicted Price:</vt:lpstr>
      <vt:lpstr>PowerPoint Presentation</vt:lpstr>
      <vt:lpstr>Learning Outcomes: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Project-4 Feature Extraction and Price Prediction for Mobile Phones </dc:title>
  <dc:creator>Admin</dc:creator>
  <cp:lastModifiedBy>Admin</cp:lastModifiedBy>
  <cp:revision>31</cp:revision>
  <dcterms:created xsi:type="dcterms:W3CDTF">2024-10-08T05:40:21Z</dcterms:created>
  <dcterms:modified xsi:type="dcterms:W3CDTF">2024-10-09T06:55:47Z</dcterms:modified>
</cp:coreProperties>
</file>