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5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57" r:id="rId16"/>
    <p:sldId id="262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BDCD-C995-4EED-84CF-E3549EFAF486}" type="datetimeFigureOut">
              <a:rPr lang="en-US" smtClean="0"/>
              <a:t>11/22/2016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1A46-8651-4687-A226-573DCD6F44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Modern Application Development</a:t>
            </a:r>
            <a:br>
              <a:rPr lang="en-US" b="1" dirty="0" smtClean="0"/>
            </a:br>
            <a:r>
              <a:rPr lang="en-US" sz="3100" dirty="0" smtClean="0"/>
              <a:t>for Cisco DMAD Foundation Session</a:t>
            </a:r>
            <a:br>
              <a:rPr lang="en-US" sz="3100" dirty="0" smtClean="0"/>
            </a:br>
            <a:r>
              <a:rPr lang="en-US" sz="3100" dirty="0" smtClean="0"/>
              <a:t>November 2016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Mohan Koyya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Interfacing with XML/JSON Stores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Java XML Binding API (JAX-B)</a:t>
            </a:r>
          </a:p>
          <a:p>
            <a:pPr lvl="1"/>
            <a:r>
              <a:rPr lang="en-US" dirty="0" smtClean="0"/>
              <a:t>To marshal/</a:t>
            </a:r>
            <a:r>
              <a:rPr lang="en-US" dirty="0" err="1" smtClean="0"/>
              <a:t>unmarshal</a:t>
            </a:r>
            <a:r>
              <a:rPr lang="en-US" dirty="0" smtClean="0"/>
              <a:t> Java objects into/from XML</a:t>
            </a:r>
          </a:p>
          <a:p>
            <a:pPr lvl="1"/>
            <a:r>
              <a:rPr lang="en-US" dirty="0" smtClean="0"/>
              <a:t>Applicable also for interfacing with JSON</a:t>
            </a:r>
          </a:p>
          <a:p>
            <a:pPr lvl="1"/>
            <a:r>
              <a:rPr lang="en-US" dirty="0" smtClean="0"/>
              <a:t>Not part of Java SE</a:t>
            </a:r>
          </a:p>
          <a:p>
            <a:pPr lvl="1"/>
            <a:r>
              <a:rPr lang="en-US" dirty="0" smtClean="0"/>
              <a:t>A set of Annotations</a:t>
            </a:r>
          </a:p>
          <a:p>
            <a:r>
              <a:rPr lang="en-US" dirty="0" smtClean="0"/>
              <a:t>JAX-B Implementations</a:t>
            </a:r>
          </a:p>
          <a:p>
            <a:pPr lvl="1"/>
            <a:r>
              <a:rPr lang="en-US" dirty="0" smtClean="0"/>
              <a:t>Jackson Libraries</a:t>
            </a:r>
          </a:p>
          <a:p>
            <a:pPr lvl="1"/>
            <a:r>
              <a:rPr lang="en-US" dirty="0" err="1" smtClean="0"/>
              <a:t>Moxy</a:t>
            </a:r>
            <a:r>
              <a:rPr lang="en-US" dirty="0" smtClean="0"/>
              <a:t> Libraries from Eclipse</a:t>
            </a:r>
          </a:p>
          <a:p>
            <a:pPr lvl="1"/>
            <a:r>
              <a:rPr lang="en-US" dirty="0" smtClean="0"/>
              <a:t>Internally may use DOM, SAX or </a:t>
            </a:r>
            <a:r>
              <a:rPr lang="en-US" dirty="0" err="1" smtClean="0"/>
              <a:t>StAX</a:t>
            </a:r>
            <a:r>
              <a:rPr lang="en-US" dirty="0" smtClean="0"/>
              <a:t> Parsers for actual parsing</a:t>
            </a:r>
            <a:endParaRPr lang="en-US" dirty="0" smtClean="0"/>
          </a:p>
          <a:p>
            <a:r>
              <a:rPr lang="en-US" dirty="0" smtClean="0"/>
              <a:t>Interfacing with Document Stores</a:t>
            </a:r>
          </a:p>
          <a:p>
            <a:pPr lvl="1"/>
            <a:r>
              <a:rPr lang="en-US" dirty="0" smtClean="0"/>
              <a:t>Comes under Not-Only SQL Stores (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 for handling data without a pre-defined schema</a:t>
            </a:r>
          </a:p>
          <a:p>
            <a:pPr lvl="1"/>
            <a:r>
              <a:rPr lang="en-US" dirty="0" smtClean="0"/>
              <a:t>No standardized API</a:t>
            </a:r>
          </a:p>
          <a:p>
            <a:pPr lvl="1"/>
            <a:r>
              <a:rPr lang="en-US" dirty="0" smtClean="0"/>
              <a:t>Have to use the API provided by the </a:t>
            </a:r>
            <a:r>
              <a:rPr lang="en-US" dirty="0" err="1" smtClean="0"/>
              <a:t>sepcific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Mongo Client for interfacing with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Couch Client for interfacing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smtClean="0"/>
              <a:t>JAX-B helps in marshalling/</a:t>
            </a:r>
            <a:r>
              <a:rPr lang="en-US" dirty="0" err="1" smtClean="0"/>
              <a:t>unmarshallling</a:t>
            </a:r>
            <a:r>
              <a:rPr lang="en-US" dirty="0" smtClean="0"/>
              <a:t> the documents to/from Document Stores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other Java Clients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Client/Server Architecture</a:t>
            </a:r>
          </a:p>
          <a:p>
            <a:pPr lvl="1"/>
            <a:r>
              <a:rPr lang="en-US" dirty="0" smtClean="0"/>
              <a:t>The java.net is sufficient to build Client/Server applications</a:t>
            </a:r>
          </a:p>
          <a:p>
            <a:pPr lvl="2"/>
            <a:r>
              <a:rPr lang="en-US" dirty="0" smtClean="0"/>
              <a:t>Supports character and binary data</a:t>
            </a:r>
          </a:p>
          <a:p>
            <a:pPr lvl="2"/>
            <a:r>
              <a:rPr lang="en-US" dirty="0" smtClean="0"/>
              <a:t>Supports Object serialization/de-serialization</a:t>
            </a:r>
          </a:p>
          <a:p>
            <a:pPr lvl="2"/>
            <a:r>
              <a:rPr lang="en-US" dirty="0" smtClean="0"/>
              <a:t>Supports TCP as well UDP communication</a:t>
            </a:r>
          </a:p>
          <a:p>
            <a:pPr lvl="2"/>
            <a:r>
              <a:rPr lang="en-US" dirty="0" smtClean="0"/>
              <a:t>Understands URLs</a:t>
            </a:r>
          </a:p>
          <a:p>
            <a:pPr lvl="1"/>
            <a:r>
              <a:rPr lang="en-US" dirty="0" smtClean="0"/>
              <a:t>Part of Java SE</a:t>
            </a:r>
          </a:p>
          <a:p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The RMI System</a:t>
            </a:r>
          </a:p>
          <a:p>
            <a:pPr lvl="2"/>
            <a:r>
              <a:rPr lang="en-US" dirty="0" smtClean="0"/>
              <a:t>For Remote Method Invocation</a:t>
            </a:r>
          </a:p>
          <a:p>
            <a:pPr lvl="2"/>
            <a:r>
              <a:rPr lang="en-US" dirty="0" smtClean="0"/>
              <a:t>Part of Java SE</a:t>
            </a:r>
          </a:p>
          <a:p>
            <a:pPr lvl="2"/>
            <a:r>
              <a:rPr lang="en-US" dirty="0" smtClean="0"/>
              <a:t>Uses proprietary protocol</a:t>
            </a:r>
          </a:p>
          <a:p>
            <a:pPr lvl="2"/>
            <a:r>
              <a:rPr lang="en-US" dirty="0" smtClean="0"/>
              <a:t>Support for Service Location using RMI Registry</a:t>
            </a:r>
          </a:p>
          <a:p>
            <a:r>
              <a:rPr lang="en-US" dirty="0" smtClean="0"/>
              <a:t>The Enterprise Java Beans (EJB) API</a:t>
            </a:r>
          </a:p>
          <a:p>
            <a:pPr lvl="1"/>
            <a:r>
              <a:rPr lang="en-US" dirty="0" smtClean="0"/>
              <a:t>RMI with enterprise features like scalability and etc., </a:t>
            </a:r>
          </a:p>
          <a:p>
            <a:pPr lvl="1"/>
            <a:r>
              <a:rPr lang="en-US" dirty="0" smtClean="0"/>
              <a:t>Support of Service Location using JNDI</a:t>
            </a:r>
          </a:p>
          <a:p>
            <a:r>
              <a:rPr lang="en-US" dirty="0" smtClean="0"/>
              <a:t>The EJB Implementations</a:t>
            </a:r>
          </a:p>
          <a:p>
            <a:pPr lvl="1"/>
            <a:r>
              <a:rPr lang="en-US" dirty="0" smtClean="0"/>
              <a:t>Popularly known as Application Servers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Websphere</a:t>
            </a:r>
            <a:r>
              <a:rPr lang="en-US" dirty="0" smtClean="0"/>
              <a:t>, </a:t>
            </a:r>
            <a:r>
              <a:rPr lang="en-US" dirty="0" err="1" smtClean="0"/>
              <a:t>TomEE</a:t>
            </a:r>
            <a:r>
              <a:rPr lang="en-US" dirty="0" smtClean="0"/>
              <a:t> and etc.,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Interfacing with </a:t>
            </a:r>
            <a:r>
              <a:rPr lang="en-US" dirty="0" err="1" smtClean="0"/>
              <a:t>Async</a:t>
            </a:r>
            <a:r>
              <a:rPr lang="en-US" dirty="0" smtClean="0"/>
              <a:t> Java Clients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Java Messaging Services (JMS) API</a:t>
            </a:r>
          </a:p>
          <a:p>
            <a:pPr lvl="1"/>
            <a:r>
              <a:rPr lang="en-US" dirty="0" smtClean="0"/>
              <a:t>Not part of Java SE</a:t>
            </a:r>
          </a:p>
          <a:p>
            <a:pPr lvl="1"/>
            <a:r>
              <a:rPr lang="en-US" dirty="0" smtClean="0"/>
              <a:t>Supports virtual channels</a:t>
            </a:r>
          </a:p>
          <a:p>
            <a:pPr lvl="2"/>
            <a:r>
              <a:rPr lang="en-US" dirty="0" smtClean="0"/>
              <a:t>Topics: For Publish/Subscribe mode of communication</a:t>
            </a:r>
          </a:p>
          <a:p>
            <a:pPr lvl="2"/>
            <a:r>
              <a:rPr lang="en-US" dirty="0" smtClean="0"/>
              <a:t>Queues: For Send/Receive mode of communication</a:t>
            </a:r>
          </a:p>
          <a:p>
            <a:pPr lvl="1"/>
            <a:r>
              <a:rPr lang="en-US" dirty="0" smtClean="0"/>
              <a:t>Supports Durability and Reliability on demand</a:t>
            </a:r>
          </a:p>
          <a:p>
            <a:pPr lvl="1"/>
            <a:r>
              <a:rPr lang="en-US" dirty="0" smtClean="0"/>
              <a:t>Primarily meant for system integration</a:t>
            </a:r>
          </a:p>
          <a:p>
            <a:r>
              <a:rPr lang="en-US" dirty="0" smtClean="0"/>
              <a:t>JMS Implementations</a:t>
            </a:r>
          </a:p>
          <a:p>
            <a:pPr lvl="1"/>
            <a:r>
              <a:rPr lang="en-US" dirty="0" smtClean="0"/>
              <a:t>Popularly known as Message Bus</a:t>
            </a:r>
          </a:p>
          <a:p>
            <a:pPr lvl="1"/>
            <a:r>
              <a:rPr lang="en-US" dirty="0" smtClean="0"/>
              <a:t>Also known as Message Oriented Middleware</a:t>
            </a:r>
          </a:p>
          <a:p>
            <a:pPr lvl="1"/>
            <a:r>
              <a:rPr lang="en-US" dirty="0" smtClean="0"/>
              <a:t>Apache Active MQ, Rabbit MQ and etc., </a:t>
            </a:r>
          </a:p>
          <a:p>
            <a:r>
              <a:rPr lang="en-US" dirty="0" smtClean="0"/>
              <a:t>EJB Support for JMS</a:t>
            </a:r>
          </a:p>
          <a:p>
            <a:pPr lvl="1"/>
            <a:r>
              <a:rPr lang="en-US" dirty="0" smtClean="0"/>
              <a:t>In the form of Message Driven Beans</a:t>
            </a:r>
          </a:p>
          <a:p>
            <a:r>
              <a:rPr lang="en-US" dirty="0" smtClean="0"/>
              <a:t>Sprint Support for JMS</a:t>
            </a:r>
          </a:p>
          <a:p>
            <a:pPr lvl="1"/>
            <a:r>
              <a:rPr lang="en-US" dirty="0" smtClean="0"/>
              <a:t>Provides adapters for publishing/subscribing for messages </a:t>
            </a:r>
          </a:p>
          <a:p>
            <a:pPr lvl="1"/>
            <a:r>
              <a:rPr lang="en-US" dirty="0" smtClean="0"/>
              <a:t>Spring Integration builds EIP on top of JMS and etc.,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any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 the lines of Software As Service</a:t>
            </a:r>
          </a:p>
          <a:p>
            <a:pPr lvl="1"/>
            <a:r>
              <a:rPr lang="en-US" dirty="0" smtClean="0"/>
              <a:t>Publishing services to any client on the network</a:t>
            </a:r>
          </a:p>
          <a:p>
            <a:r>
              <a:rPr lang="en-US" dirty="0" smtClean="0"/>
              <a:t>Using Service Oriented Architecture</a:t>
            </a:r>
          </a:p>
          <a:p>
            <a:pPr lvl="1"/>
            <a:r>
              <a:rPr lang="en-US" dirty="0" smtClean="0"/>
              <a:t>The JAX-WS API</a:t>
            </a:r>
          </a:p>
          <a:p>
            <a:pPr lvl="2"/>
            <a:r>
              <a:rPr lang="en-US" dirty="0" smtClean="0"/>
              <a:t>Not part of Java SE</a:t>
            </a:r>
          </a:p>
          <a:p>
            <a:pPr lvl="2"/>
            <a:r>
              <a:rPr lang="en-US" dirty="0" smtClean="0"/>
              <a:t>To support SOAP/XML Web Services</a:t>
            </a:r>
          </a:p>
          <a:p>
            <a:pPr lvl="3"/>
            <a:r>
              <a:rPr lang="en-US" dirty="0" smtClean="0"/>
              <a:t>Both RPC as well as Document Style web services</a:t>
            </a:r>
          </a:p>
          <a:p>
            <a:pPr lvl="3"/>
            <a:r>
              <a:rPr lang="en-US" dirty="0" smtClean="0"/>
              <a:t>Supports WSDL and other WS-* standards</a:t>
            </a:r>
          </a:p>
          <a:p>
            <a:pPr lvl="1"/>
            <a:r>
              <a:rPr lang="en-US" dirty="0" smtClean="0"/>
              <a:t>The JAX-WS Implementations</a:t>
            </a:r>
          </a:p>
          <a:p>
            <a:pPr lvl="2"/>
            <a:r>
              <a:rPr lang="en-US" dirty="0" smtClean="0"/>
              <a:t>Popularly known as Web Service Containers</a:t>
            </a:r>
          </a:p>
          <a:p>
            <a:pPr lvl="3"/>
            <a:r>
              <a:rPr lang="en-US" dirty="0" smtClean="0"/>
              <a:t>Apache Axis, </a:t>
            </a:r>
            <a:r>
              <a:rPr lang="en-US" dirty="0" err="1" smtClean="0"/>
              <a:t>Xfire</a:t>
            </a:r>
            <a:r>
              <a:rPr lang="en-US" dirty="0" smtClean="0"/>
              <a:t>, Apache CXF and etc., </a:t>
            </a:r>
          </a:p>
          <a:p>
            <a:r>
              <a:rPr lang="en-US" dirty="0" smtClean="0"/>
              <a:t>Using REST Architecture</a:t>
            </a:r>
          </a:p>
          <a:p>
            <a:pPr lvl="1"/>
            <a:r>
              <a:rPr lang="en-US" dirty="0" smtClean="0"/>
              <a:t>The JAX-RS API</a:t>
            </a:r>
          </a:p>
          <a:p>
            <a:pPr lvl="2"/>
            <a:r>
              <a:rPr lang="en-US" dirty="0" smtClean="0"/>
              <a:t>Not part of Java SE</a:t>
            </a:r>
          </a:p>
          <a:p>
            <a:pPr lvl="2"/>
            <a:r>
              <a:rPr lang="en-US" dirty="0" smtClean="0"/>
              <a:t>Built on top of Servlet API</a:t>
            </a:r>
          </a:p>
          <a:p>
            <a:pPr lvl="2"/>
            <a:r>
              <a:rPr lang="en-US" dirty="0" smtClean="0"/>
              <a:t>Supports of HTTP based REST Services</a:t>
            </a:r>
          </a:p>
          <a:p>
            <a:pPr lvl="1"/>
            <a:r>
              <a:rPr lang="en-US" dirty="0" smtClean="0"/>
              <a:t>The JAX-RS Implementations</a:t>
            </a:r>
          </a:p>
          <a:p>
            <a:pPr lvl="2"/>
            <a:r>
              <a:rPr lang="en-US" dirty="0" smtClean="0"/>
              <a:t>Popularly known as REST Containers</a:t>
            </a:r>
          </a:p>
          <a:p>
            <a:pPr lvl="2"/>
            <a:r>
              <a:rPr lang="en-US" dirty="0" smtClean="0"/>
              <a:t>Jersey, Apache CXF and etc., </a:t>
            </a:r>
          </a:p>
          <a:p>
            <a:r>
              <a:rPr lang="en-US" dirty="0" smtClean="0"/>
              <a:t>EJB and Spring supports both JAX-WS and JAX-RS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Architectural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Monolithic Architecture</a:t>
            </a:r>
          </a:p>
          <a:p>
            <a:pPr lvl="1"/>
            <a:r>
              <a:rPr lang="en-US" dirty="0" smtClean="0"/>
              <a:t>Not suggested</a:t>
            </a:r>
          </a:p>
          <a:p>
            <a:r>
              <a:rPr lang="en-US" dirty="0" smtClean="0"/>
              <a:t>Modular Architecture: Layers</a:t>
            </a:r>
          </a:p>
          <a:p>
            <a:pPr lvl="1"/>
            <a:r>
              <a:rPr lang="en-US" dirty="0" smtClean="0"/>
              <a:t>As a set of cohesive modules with well defined interfaces</a:t>
            </a:r>
          </a:p>
          <a:p>
            <a:pPr lvl="1"/>
            <a:r>
              <a:rPr lang="en-US" dirty="0" smtClean="0"/>
              <a:t>UI, Business and Persistence Layer</a:t>
            </a:r>
          </a:p>
          <a:p>
            <a:r>
              <a:rPr lang="en-US" dirty="0" smtClean="0"/>
              <a:t>Client/Server Architecture</a:t>
            </a:r>
          </a:p>
          <a:p>
            <a:pPr lvl="1"/>
            <a:r>
              <a:rPr lang="en-US" dirty="0" smtClean="0"/>
              <a:t>Several clients with a server</a:t>
            </a:r>
          </a:p>
          <a:p>
            <a:pPr lvl="1"/>
            <a:r>
              <a:rPr lang="en-US" dirty="0" smtClean="0"/>
              <a:t>A cluster of servers may be exposed as a single endpoint using a reverse proxy</a:t>
            </a:r>
          </a:p>
          <a:p>
            <a:r>
              <a:rPr lang="en-US" dirty="0" smtClean="0"/>
              <a:t>Distributed Architecture</a:t>
            </a:r>
          </a:p>
          <a:p>
            <a:pPr lvl="1"/>
            <a:r>
              <a:rPr lang="en-US" dirty="0" smtClean="0"/>
              <a:t>Locating the service providers at runtime</a:t>
            </a:r>
          </a:p>
          <a:p>
            <a:pPr lvl="1"/>
            <a:r>
              <a:rPr lang="en-US" dirty="0" smtClean="0"/>
              <a:t>Each node acts as both client or server on need basis</a:t>
            </a:r>
          </a:p>
          <a:p>
            <a:r>
              <a:rPr lang="en-US" dirty="0" smtClean="0"/>
              <a:t>Service Oriented Architecture</a:t>
            </a:r>
          </a:p>
          <a:p>
            <a:pPr lvl="1"/>
            <a:r>
              <a:rPr lang="en-US" dirty="0" smtClean="0"/>
              <a:t>Integrating desperate systems in a loosely coupled way</a:t>
            </a:r>
          </a:p>
          <a:p>
            <a:pPr lvl="1"/>
            <a:r>
              <a:rPr lang="en-US" dirty="0" smtClean="0"/>
              <a:t>Platform agnostic distributed architecture</a:t>
            </a:r>
          </a:p>
          <a:p>
            <a:r>
              <a:rPr lang="en-US" dirty="0" smtClean="0"/>
              <a:t>REST Architecture</a:t>
            </a:r>
          </a:p>
          <a:p>
            <a:pPr lvl="1"/>
            <a:r>
              <a:rPr lang="en-US" dirty="0" smtClean="0"/>
              <a:t>Like SOA, but with more binding with the underlying transport protocol</a:t>
            </a:r>
          </a:p>
          <a:p>
            <a:r>
              <a:rPr lang="en-US" dirty="0" smtClean="0"/>
              <a:t>Micro Service Architecture</a:t>
            </a:r>
          </a:p>
          <a:p>
            <a:pPr lvl="1"/>
            <a:r>
              <a:rPr lang="en-US" dirty="0" smtClean="0"/>
              <a:t>Providing application logic as a set of independent of set of services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Software as set of Components</a:t>
            </a:r>
          </a:p>
          <a:p>
            <a:pPr lvl="1"/>
            <a:r>
              <a:rPr lang="en-US" dirty="0" smtClean="0"/>
              <a:t>A component as a functional grouping of objects</a:t>
            </a:r>
          </a:p>
          <a:p>
            <a:pPr lvl="2"/>
            <a:r>
              <a:rPr lang="en-US" dirty="0" smtClean="0"/>
              <a:t>Domain objects for packaging only state definition</a:t>
            </a:r>
          </a:p>
          <a:p>
            <a:pPr lvl="2"/>
            <a:r>
              <a:rPr lang="en-US" dirty="0" smtClean="0"/>
              <a:t>Business objects for packaging behavior as well</a:t>
            </a:r>
          </a:p>
          <a:p>
            <a:r>
              <a:rPr lang="en-US" dirty="0" smtClean="0"/>
              <a:t>Components with Interfaces</a:t>
            </a:r>
          </a:p>
          <a:p>
            <a:pPr lvl="1"/>
            <a:r>
              <a:rPr lang="en-US" dirty="0" smtClean="0"/>
              <a:t>Improves loose-coupling</a:t>
            </a:r>
          </a:p>
          <a:p>
            <a:pPr lvl="1"/>
            <a:r>
              <a:rPr lang="en-US" dirty="0" smtClean="0"/>
              <a:t>The Component API</a:t>
            </a:r>
          </a:p>
          <a:p>
            <a:pPr lvl="2"/>
            <a:r>
              <a:rPr lang="en-US" dirty="0" smtClean="0"/>
              <a:t>A well-defined interface for every component</a:t>
            </a:r>
          </a:p>
          <a:p>
            <a:pPr lvl="2"/>
            <a:r>
              <a:rPr lang="en-US" dirty="0" smtClean="0"/>
              <a:t>Must consist of interfaces, domain &amp; exception classes</a:t>
            </a:r>
          </a:p>
          <a:p>
            <a:pPr lvl="1"/>
            <a:r>
              <a:rPr lang="en-US" dirty="0" smtClean="0"/>
              <a:t>The Component Implementations</a:t>
            </a:r>
          </a:p>
          <a:p>
            <a:pPr lvl="2"/>
            <a:r>
              <a:rPr lang="en-US" dirty="0" smtClean="0"/>
              <a:t>Implementations differ from each other non-functionally</a:t>
            </a:r>
          </a:p>
          <a:p>
            <a:pPr lvl="2"/>
            <a:r>
              <a:rPr lang="en-US" dirty="0" smtClean="0"/>
              <a:t>Functional contract remains the same</a:t>
            </a:r>
          </a:p>
          <a:p>
            <a:r>
              <a:rPr lang="en-US" dirty="0" smtClean="0"/>
              <a:t>Component Integration</a:t>
            </a:r>
          </a:p>
          <a:p>
            <a:pPr lvl="1"/>
            <a:r>
              <a:rPr lang="en-US" dirty="0" smtClean="0"/>
              <a:t>Apply Inversion of Control to integrate both for local and remote components</a:t>
            </a:r>
          </a:p>
          <a:p>
            <a:pPr lvl="2"/>
            <a:r>
              <a:rPr lang="en-US" dirty="0" smtClean="0"/>
              <a:t>Using Dependency Injection</a:t>
            </a:r>
          </a:p>
          <a:p>
            <a:pPr lvl="2"/>
            <a:r>
              <a:rPr lang="en-US" dirty="0" smtClean="0"/>
              <a:t>Using Aspect Oriented Programming practices</a:t>
            </a:r>
          </a:p>
          <a:p>
            <a:pPr lvl="1"/>
            <a:r>
              <a:rPr lang="en-US" dirty="0" smtClean="0"/>
              <a:t>CDI and Spring are famous </a:t>
            </a:r>
            <a:r>
              <a:rPr lang="en-US" dirty="0" err="1" smtClean="0"/>
              <a:t>IoC</a:t>
            </a:r>
            <a:r>
              <a:rPr lang="en-US" dirty="0" smtClean="0"/>
              <a:t> implementations</a:t>
            </a:r>
            <a:endParaRPr lang="en-US" dirty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Enterprise Applications demands</a:t>
            </a:r>
          </a:p>
          <a:p>
            <a:pPr lvl="1"/>
            <a:r>
              <a:rPr lang="en-US" dirty="0" smtClean="0"/>
              <a:t>Normally 80% of code goes for non-functional aspects</a:t>
            </a:r>
          </a:p>
          <a:p>
            <a:pPr lvl="2"/>
            <a:r>
              <a:rPr lang="en-US" dirty="0" smtClean="0"/>
              <a:t>Like scalability, performance, security and etc., </a:t>
            </a:r>
          </a:p>
          <a:p>
            <a:pPr lvl="1"/>
            <a:r>
              <a:rPr lang="en-US" dirty="0" smtClean="0"/>
              <a:t>Demands Multitude of deployment scenarios</a:t>
            </a:r>
          </a:p>
          <a:p>
            <a:pPr lvl="2"/>
            <a:r>
              <a:rPr lang="en-US" dirty="0" smtClean="0"/>
              <a:t>Expects varied north bound interfacing</a:t>
            </a:r>
          </a:p>
          <a:p>
            <a:pPr lvl="3"/>
            <a:r>
              <a:rPr lang="en-US" dirty="0" smtClean="0"/>
              <a:t>SOAP, REST, JMS and etc., </a:t>
            </a:r>
          </a:p>
          <a:p>
            <a:pPr lvl="2"/>
            <a:r>
              <a:rPr lang="en-US" dirty="0" smtClean="0"/>
              <a:t>Expects varies persistence mechanisms</a:t>
            </a:r>
          </a:p>
          <a:p>
            <a:pPr lvl="3"/>
            <a:r>
              <a:rPr lang="en-US" dirty="0" smtClean="0"/>
              <a:t>RDBMS, Graphs, Documents and etc., </a:t>
            </a:r>
          </a:p>
          <a:p>
            <a:r>
              <a:rPr lang="en-US" dirty="0" smtClean="0"/>
              <a:t>Layered Architecture to meet Enterprise demands </a:t>
            </a:r>
          </a:p>
          <a:p>
            <a:pPr lvl="1"/>
            <a:r>
              <a:rPr lang="en-US" dirty="0" smtClean="0"/>
              <a:t>Stable Business Layer </a:t>
            </a:r>
          </a:p>
          <a:p>
            <a:pPr lvl="2"/>
            <a:r>
              <a:rPr lang="en-US" dirty="0" smtClean="0"/>
              <a:t>As a set of components with well defined interfaces</a:t>
            </a:r>
          </a:p>
          <a:p>
            <a:pPr lvl="2"/>
            <a:r>
              <a:rPr lang="en-US" dirty="0" smtClean="0"/>
              <a:t>Component integration using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2"/>
            <a:r>
              <a:rPr lang="en-US" dirty="0" smtClean="0"/>
              <a:t>Northbound Interfacing or Data logic must not be included</a:t>
            </a:r>
          </a:p>
          <a:p>
            <a:pPr lvl="1"/>
            <a:r>
              <a:rPr lang="en-US" dirty="0" smtClean="0"/>
              <a:t>Pluggable Persistence Layer</a:t>
            </a:r>
          </a:p>
          <a:p>
            <a:pPr lvl="2"/>
            <a:r>
              <a:rPr lang="en-US" dirty="0" smtClean="0"/>
              <a:t>Use DAO, VO, DTO and etc., to integrate Business layer</a:t>
            </a:r>
          </a:p>
          <a:p>
            <a:pPr lvl="1"/>
            <a:r>
              <a:rPr lang="en-US" dirty="0" smtClean="0"/>
              <a:t>Pluggable Northbound Layer</a:t>
            </a:r>
          </a:p>
          <a:p>
            <a:pPr lvl="2"/>
            <a:r>
              <a:rPr lang="en-US" dirty="0" smtClean="0"/>
              <a:t>Use MVC to integrate with north-bound layer</a:t>
            </a:r>
          </a:p>
          <a:p>
            <a:pPr lvl="2"/>
            <a:r>
              <a:rPr lang="en-US" dirty="0" smtClean="0"/>
              <a:t>Treat browser clients, SOAP clients, REST clients, JMS clients in the MVC controllers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Web Clients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Web clients become more and more smarter</a:t>
            </a:r>
          </a:p>
          <a:p>
            <a:pPr lvl="1"/>
            <a:r>
              <a:rPr lang="en-US" dirty="0" smtClean="0"/>
              <a:t>The enterprise server only limits to business logic</a:t>
            </a:r>
          </a:p>
          <a:p>
            <a:pPr lvl="1"/>
            <a:r>
              <a:rPr lang="en-US" dirty="0" smtClean="0"/>
              <a:t>The presentation logic is completely moved to UI</a:t>
            </a:r>
          </a:p>
          <a:p>
            <a:pPr lvl="2"/>
            <a:r>
              <a:rPr lang="en-US" dirty="0" smtClean="0"/>
              <a:t>No longer JSP processing on the Server</a:t>
            </a:r>
          </a:p>
          <a:p>
            <a:pPr lvl="2"/>
            <a:r>
              <a:rPr lang="en-US" dirty="0" smtClean="0"/>
              <a:t>Servers only consume/produce JSON or XML</a:t>
            </a:r>
          </a:p>
          <a:p>
            <a:r>
              <a:rPr lang="en-US" dirty="0" smtClean="0"/>
              <a:t>New Demands on Web Clients</a:t>
            </a:r>
          </a:p>
          <a:p>
            <a:pPr lvl="1"/>
            <a:r>
              <a:rPr lang="en-US" dirty="0" smtClean="0"/>
              <a:t>Frequent communication with Server</a:t>
            </a:r>
          </a:p>
          <a:p>
            <a:pPr lvl="1"/>
            <a:r>
              <a:rPr lang="en-US" dirty="0" smtClean="0"/>
              <a:t>Asynchronous and Duplex Communication</a:t>
            </a:r>
          </a:p>
          <a:p>
            <a:pPr lvl="2"/>
            <a:r>
              <a:rPr lang="en-US" dirty="0" smtClean="0"/>
              <a:t>AJAX and Web Sockets</a:t>
            </a:r>
          </a:p>
          <a:p>
            <a:pPr lvl="1"/>
            <a:r>
              <a:rPr lang="en-US" dirty="0" smtClean="0"/>
              <a:t>Client-side persistence</a:t>
            </a:r>
          </a:p>
          <a:p>
            <a:pPr lvl="2"/>
            <a:r>
              <a:rPr lang="en-US" dirty="0" smtClean="0"/>
              <a:t>Local and Session Stores, </a:t>
            </a:r>
            <a:r>
              <a:rPr lang="en-US" dirty="0" err="1" smtClean="0"/>
              <a:t>WebSQL</a:t>
            </a:r>
            <a:r>
              <a:rPr lang="en-US" dirty="0" smtClean="0"/>
              <a:t> and etc., </a:t>
            </a:r>
          </a:p>
          <a:p>
            <a:pPr lvl="1"/>
            <a:r>
              <a:rPr lang="en-US" dirty="0" smtClean="0"/>
              <a:t>Rich User Interfaces</a:t>
            </a:r>
          </a:p>
          <a:p>
            <a:pPr lvl="2"/>
            <a:r>
              <a:rPr lang="en-US" dirty="0" smtClean="0"/>
              <a:t>UI Controls, Application Controls, Layout Controls and etc., </a:t>
            </a:r>
          </a:p>
          <a:p>
            <a:pPr lvl="2"/>
            <a:r>
              <a:rPr lang="en-US" dirty="0" smtClean="0"/>
              <a:t>Responsive Design to handle various devices</a:t>
            </a:r>
          </a:p>
          <a:p>
            <a:r>
              <a:rPr lang="en-US" dirty="0" smtClean="0"/>
              <a:t>Client Side MVC to meet the demands on the Smart Clients</a:t>
            </a:r>
          </a:p>
          <a:p>
            <a:pPr lvl="1"/>
            <a:r>
              <a:rPr lang="en-US" dirty="0" smtClean="0"/>
              <a:t>Object Oriented Java Script and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Frameworks like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Backbond</a:t>
            </a:r>
            <a:r>
              <a:rPr lang="en-US" dirty="0" smtClean="0"/>
              <a:t>, React and etc., </a:t>
            </a:r>
          </a:p>
          <a:p>
            <a:r>
              <a:rPr lang="en-US" dirty="0" smtClean="0"/>
              <a:t>Clients treat the servers just as Data stores</a:t>
            </a:r>
          </a:p>
          <a:p>
            <a:pPr lvl="1"/>
            <a:r>
              <a:rPr lang="en-US" dirty="0" smtClean="0"/>
              <a:t>Smart clients interfaces with Servers through REST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Virtual Machine</a:t>
            </a:r>
          </a:p>
          <a:p>
            <a:r>
              <a:rPr lang="en-US" dirty="0" smtClean="0"/>
              <a:t>Interfacing with I/O and Network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Interfacing with Web Browser</a:t>
            </a:r>
          </a:p>
          <a:p>
            <a:r>
              <a:rPr lang="en-US" dirty="0" smtClean="0"/>
              <a:t>Interfacing with RDBMS</a:t>
            </a:r>
          </a:p>
          <a:p>
            <a:r>
              <a:rPr lang="en-US" dirty="0" smtClean="0"/>
              <a:t>Interfacing with XML/JSON Stores</a:t>
            </a:r>
          </a:p>
          <a:p>
            <a:r>
              <a:rPr lang="en-US" dirty="0" smtClean="0"/>
              <a:t>Interfacing with Java Clients</a:t>
            </a:r>
          </a:p>
          <a:p>
            <a:r>
              <a:rPr lang="en-US" dirty="0" smtClean="0"/>
              <a:t>Interfacing with </a:t>
            </a:r>
            <a:r>
              <a:rPr lang="en-US" dirty="0" err="1" smtClean="0"/>
              <a:t>Async</a:t>
            </a:r>
            <a:r>
              <a:rPr lang="en-US" dirty="0" smtClean="0"/>
              <a:t> Java Clients</a:t>
            </a:r>
          </a:p>
          <a:p>
            <a:r>
              <a:rPr lang="en-US" dirty="0" smtClean="0"/>
              <a:t>Interfacing with Any clients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 Technology Stack</a:t>
            </a:r>
          </a:p>
          <a:p>
            <a:pPr lvl="1"/>
            <a:r>
              <a:rPr lang="en-US" dirty="0" smtClean="0"/>
              <a:t>Java Virtual Machine</a:t>
            </a:r>
          </a:p>
          <a:p>
            <a:pPr lvl="1"/>
            <a:r>
              <a:rPr lang="en-US" dirty="0" smtClean="0"/>
              <a:t>Interfacing with I/O and Network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1"/>
            <a:r>
              <a:rPr lang="en-US" dirty="0" smtClean="0"/>
              <a:t>Interfacing with Web Browser</a:t>
            </a:r>
          </a:p>
          <a:p>
            <a:pPr lvl="1"/>
            <a:r>
              <a:rPr lang="en-US" dirty="0" smtClean="0"/>
              <a:t>Interfacing with RDBMS</a:t>
            </a:r>
          </a:p>
          <a:p>
            <a:pPr lvl="1"/>
            <a:r>
              <a:rPr lang="en-US" dirty="0" smtClean="0"/>
              <a:t>Interfacing with XML/JSON Stores</a:t>
            </a:r>
          </a:p>
          <a:p>
            <a:pPr lvl="1"/>
            <a:r>
              <a:rPr lang="en-US" dirty="0" smtClean="0"/>
              <a:t>Interfacing with Java Clients</a:t>
            </a:r>
          </a:p>
          <a:p>
            <a:pPr lvl="1"/>
            <a:r>
              <a:rPr lang="en-US" dirty="0" smtClean="0"/>
              <a:t>Interfacing with </a:t>
            </a:r>
            <a:r>
              <a:rPr lang="en-US" dirty="0" err="1" smtClean="0"/>
              <a:t>Async</a:t>
            </a:r>
            <a:r>
              <a:rPr lang="en-US" dirty="0" smtClean="0"/>
              <a:t> Java Clients</a:t>
            </a:r>
          </a:p>
          <a:p>
            <a:pPr lvl="1"/>
            <a:r>
              <a:rPr lang="en-US" dirty="0" smtClean="0"/>
              <a:t>Interfacing with Any clients</a:t>
            </a:r>
          </a:p>
          <a:p>
            <a:r>
              <a:rPr lang="en-US" dirty="0" smtClean="0"/>
              <a:t>Software Architecture Patterns</a:t>
            </a:r>
          </a:p>
          <a:p>
            <a:r>
              <a:rPr lang="en-US" dirty="0" smtClean="0"/>
              <a:t>Object Oriented Design Best Practices</a:t>
            </a:r>
          </a:p>
          <a:p>
            <a:r>
              <a:rPr lang="en-US" dirty="0" smtClean="0"/>
              <a:t>Enterprise Applications</a:t>
            </a:r>
          </a:p>
          <a:p>
            <a:r>
              <a:rPr lang="en-US" dirty="0" smtClean="0"/>
              <a:t>Smart Web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Technology Stack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71868" y="3286124"/>
            <a:ext cx="1785950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JVM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Spring/CDI</a:t>
            </a:r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214422"/>
            <a:ext cx="178595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Console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I/O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868" y="4714884"/>
            <a:ext cx="178595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REST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JAX-RS API</a:t>
            </a:r>
          </a:p>
          <a:p>
            <a:pPr algn="ctr"/>
            <a:r>
              <a:rPr lang="en-US" dirty="0" smtClean="0"/>
              <a:t>Jersey, CXF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71868" y="1285860"/>
            <a:ext cx="178595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SOAP/XML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JAX-WS API</a:t>
            </a:r>
          </a:p>
          <a:p>
            <a:pPr algn="ctr"/>
            <a:r>
              <a:rPr lang="en-US" dirty="0" smtClean="0"/>
              <a:t>Axis, CXF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2285992"/>
            <a:ext cx="178595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XML/JSON Persistence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JAX-B API</a:t>
            </a:r>
          </a:p>
          <a:p>
            <a:pPr algn="ctr"/>
            <a:r>
              <a:rPr lang="en-US" dirty="0" smtClean="0"/>
              <a:t>Jackson, </a:t>
            </a:r>
            <a:r>
              <a:rPr lang="en-US" dirty="0" err="1" smtClean="0"/>
              <a:t>Moxy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1214422"/>
            <a:ext cx="178595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Persistence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I/O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4786322"/>
            <a:ext cx="178595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Servlet API</a:t>
            </a:r>
          </a:p>
          <a:p>
            <a:pPr algn="ctr"/>
            <a:r>
              <a:rPr lang="en-US" dirty="0" smtClean="0"/>
              <a:t>Tomcat, Jetty, </a:t>
            </a:r>
            <a:r>
              <a:rPr lang="en-US" dirty="0" err="1" smtClean="0"/>
              <a:t>Wildfly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3214686"/>
            <a:ext cx="178595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Async</a:t>
            </a:r>
            <a:r>
              <a:rPr lang="en-US" dirty="0" smtClean="0"/>
              <a:t> Clients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JMS API</a:t>
            </a:r>
          </a:p>
          <a:p>
            <a:pPr algn="ctr"/>
            <a:r>
              <a:rPr lang="en-US" dirty="0" smtClean="0"/>
              <a:t>Active MQ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3929066"/>
            <a:ext cx="178595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RDBMS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JDBC API</a:t>
            </a:r>
          </a:p>
          <a:p>
            <a:pPr algn="ctr"/>
            <a:r>
              <a:rPr lang="en-US" dirty="0" smtClean="0"/>
              <a:t>Database Drivers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JPA</a:t>
            </a:r>
          </a:p>
          <a:p>
            <a:pPr algn="ctr"/>
            <a:r>
              <a:rPr lang="en-US" dirty="0" smtClean="0"/>
              <a:t>Hibernate, </a:t>
            </a:r>
            <a:r>
              <a:rPr lang="en-US" dirty="0" err="1" smtClean="0"/>
              <a:t>Toplink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2214554"/>
            <a:ext cx="178595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 Clients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AWT/Swing</a:t>
            </a:r>
            <a:endParaRPr lang="en-IN" b="1" dirty="0"/>
          </a:p>
        </p:txBody>
      </p:sp>
      <p:cxnSp>
        <p:nvCxnSpPr>
          <p:cNvPr id="18" name="Straight Connector 17"/>
          <p:cNvCxnSpPr>
            <a:stCxn id="5" idx="3"/>
            <a:endCxn id="10" idx="1"/>
          </p:cNvCxnSpPr>
          <p:nvPr/>
        </p:nvCxnSpPr>
        <p:spPr>
          <a:xfrm flipV="1">
            <a:off x="5357818" y="1676087"/>
            <a:ext cx="642942" cy="221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3" idx="1"/>
          </p:cNvCxnSpPr>
          <p:nvPr/>
        </p:nvCxnSpPr>
        <p:spPr>
          <a:xfrm>
            <a:off x="5357818" y="3886289"/>
            <a:ext cx="642942" cy="119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  <a:endCxn id="8" idx="2"/>
          </p:cNvCxnSpPr>
          <p:nvPr/>
        </p:nvCxnSpPr>
        <p:spPr>
          <a:xfrm rot="5400000" flipH="1" flipV="1">
            <a:off x="4203375" y="3024656"/>
            <a:ext cx="5229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rot="5400000">
            <a:off x="4350628" y="4600668"/>
            <a:ext cx="22843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1"/>
          </p:cNvCxnSpPr>
          <p:nvPr/>
        </p:nvCxnSpPr>
        <p:spPr>
          <a:xfrm rot="16200000" flipH="1">
            <a:off x="2200215" y="2514635"/>
            <a:ext cx="2028927" cy="71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9" idx="1"/>
          </p:cNvCxnSpPr>
          <p:nvPr/>
        </p:nvCxnSpPr>
        <p:spPr>
          <a:xfrm flipV="1">
            <a:off x="5357818" y="3024656"/>
            <a:ext cx="642942" cy="86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5" idx="1"/>
          </p:cNvCxnSpPr>
          <p:nvPr/>
        </p:nvCxnSpPr>
        <p:spPr>
          <a:xfrm flipV="1">
            <a:off x="2857488" y="3886289"/>
            <a:ext cx="714380" cy="163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3"/>
            <a:endCxn id="5" idx="1"/>
          </p:cNvCxnSpPr>
          <p:nvPr/>
        </p:nvCxnSpPr>
        <p:spPr>
          <a:xfrm flipV="1">
            <a:off x="2857488" y="3886289"/>
            <a:ext cx="714380" cy="6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3"/>
            <a:endCxn id="5" idx="1"/>
          </p:cNvCxnSpPr>
          <p:nvPr/>
        </p:nvCxnSpPr>
        <p:spPr>
          <a:xfrm>
            <a:off x="2857488" y="2676219"/>
            <a:ext cx="714380" cy="121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Java Development Kit (JDK)</a:t>
            </a:r>
          </a:p>
          <a:p>
            <a:pPr lvl="1"/>
            <a:r>
              <a:rPr lang="en-US" dirty="0" smtClean="0"/>
              <a:t>Provides tools for developing Java Applications</a:t>
            </a:r>
          </a:p>
          <a:p>
            <a:pPr lvl="1"/>
            <a:r>
              <a:rPr lang="en-US" dirty="0" smtClean="0"/>
              <a:t>Required by the developers</a:t>
            </a:r>
          </a:p>
          <a:p>
            <a:pPr lvl="1"/>
            <a:r>
              <a:rPr lang="en-US" dirty="0" smtClean="0"/>
              <a:t>Java Standard Edition</a:t>
            </a:r>
          </a:p>
          <a:p>
            <a:pPr lvl="2"/>
            <a:r>
              <a:rPr lang="en-US" dirty="0" smtClean="0"/>
              <a:t>Also famous as Core Java</a:t>
            </a:r>
          </a:p>
          <a:p>
            <a:pPr lvl="2"/>
            <a:r>
              <a:rPr lang="en-US" dirty="0" smtClean="0"/>
              <a:t>Provides basic infrastructure for developing standard applications</a:t>
            </a:r>
          </a:p>
          <a:p>
            <a:pPr lvl="1"/>
            <a:r>
              <a:rPr lang="en-US" dirty="0" smtClean="0"/>
              <a:t>Java Enterprise Edition</a:t>
            </a:r>
          </a:p>
          <a:p>
            <a:pPr lvl="2"/>
            <a:r>
              <a:rPr lang="en-US" dirty="0" smtClean="0"/>
              <a:t>Also famous as Advanced  Java, J2EE and etc., </a:t>
            </a:r>
          </a:p>
          <a:p>
            <a:pPr lvl="2"/>
            <a:r>
              <a:rPr lang="en-US" dirty="0" smtClean="0"/>
              <a:t>Provides API/Infrastructure for developing enterprise scale applications</a:t>
            </a:r>
            <a:endParaRPr lang="en-US" dirty="0" smtClean="0"/>
          </a:p>
          <a:p>
            <a:r>
              <a:rPr lang="en-US" dirty="0" smtClean="0"/>
              <a:t>Java Runtime Environment (JRE)</a:t>
            </a:r>
          </a:p>
          <a:p>
            <a:pPr lvl="1"/>
            <a:r>
              <a:rPr lang="en-US" dirty="0" smtClean="0"/>
              <a:t>Provides an environment to start JVM</a:t>
            </a:r>
          </a:p>
          <a:p>
            <a:pPr lvl="1"/>
            <a:r>
              <a:rPr lang="en-US" dirty="0" smtClean="0"/>
              <a:t>Required by the customers</a:t>
            </a:r>
          </a:p>
          <a:p>
            <a:r>
              <a:rPr lang="en-US" dirty="0" smtClean="0"/>
              <a:t>Java Virtual Machine (JVM)</a:t>
            </a:r>
          </a:p>
          <a:p>
            <a:pPr lvl="1"/>
            <a:r>
              <a:rPr lang="en-US" dirty="0" smtClean="0"/>
              <a:t>Starts with the Java command of JRE</a:t>
            </a:r>
          </a:p>
          <a:p>
            <a:pPr lvl="1"/>
            <a:r>
              <a:rPr lang="en-US" dirty="0" smtClean="0"/>
              <a:t>The actual RUNTIME, that loads and runs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Acts as Sandbox for Java Application</a:t>
            </a:r>
          </a:p>
          <a:p>
            <a:pPr lvl="1"/>
            <a:r>
              <a:rPr lang="en-US" dirty="0" smtClean="0"/>
              <a:t>Provides independence from the platform</a:t>
            </a:r>
          </a:p>
          <a:p>
            <a:r>
              <a:rPr lang="en-US" dirty="0" smtClean="0"/>
              <a:t>Java Programming Language  (famous as just Java)</a:t>
            </a:r>
          </a:p>
          <a:p>
            <a:pPr lvl="1"/>
            <a:r>
              <a:rPr lang="en-US" dirty="0" smtClean="0"/>
              <a:t>The de-facto language system  for JVM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I/O and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for Console I/O, File based persistence and JVM-JVM Communication</a:t>
            </a:r>
          </a:p>
          <a:p>
            <a:r>
              <a:rPr lang="en-US" dirty="0" smtClean="0"/>
              <a:t>Streams to connect JVM with outside world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Network connections</a:t>
            </a:r>
          </a:p>
          <a:p>
            <a:r>
              <a:rPr lang="en-US" dirty="0" smtClean="0"/>
              <a:t>Serialization and </a:t>
            </a:r>
            <a:r>
              <a:rPr lang="en-US" dirty="0" err="1" smtClean="0"/>
              <a:t>Deserialization</a:t>
            </a:r>
            <a:endParaRPr lang="en-US" dirty="0" smtClean="0"/>
          </a:p>
          <a:p>
            <a:pPr lvl="1"/>
            <a:r>
              <a:rPr lang="en-US" dirty="0" smtClean="0"/>
              <a:t>To marshal and </a:t>
            </a:r>
            <a:r>
              <a:rPr lang="en-US" dirty="0" err="1" smtClean="0"/>
              <a:t>unmarshal</a:t>
            </a:r>
            <a:r>
              <a:rPr lang="en-US" dirty="0" smtClean="0"/>
              <a:t> Java objects in/out of JVM</a:t>
            </a:r>
          </a:p>
          <a:p>
            <a:r>
              <a:rPr lang="en-US" dirty="0" smtClean="0"/>
              <a:t>Default Streams</a:t>
            </a:r>
          </a:p>
          <a:p>
            <a:pPr lvl="1"/>
            <a:r>
              <a:rPr lang="en-US" dirty="0" err="1" smtClean="0"/>
              <a:t>System.in</a:t>
            </a:r>
            <a:endParaRPr lang="en-US" dirty="0" smtClean="0"/>
          </a:p>
          <a:p>
            <a:pPr lvl="1"/>
            <a:r>
              <a:rPr lang="en-US" dirty="0" err="1" smtClean="0"/>
              <a:t>System.out</a:t>
            </a:r>
            <a:endParaRPr lang="en-US" dirty="0" smtClean="0"/>
          </a:p>
          <a:p>
            <a:pPr lvl="1"/>
            <a:r>
              <a:rPr lang="en-US" dirty="0" err="1" smtClean="0"/>
              <a:t>System.error</a:t>
            </a:r>
            <a:endParaRPr lang="en-US" dirty="0" smtClean="0"/>
          </a:p>
          <a:p>
            <a:r>
              <a:rPr lang="en-US" dirty="0" smtClean="0"/>
              <a:t>Part of Java SE</a:t>
            </a:r>
          </a:p>
          <a:p>
            <a:pPr lvl="1"/>
            <a:r>
              <a:rPr lang="en-US" dirty="0" smtClean="0"/>
              <a:t>The java.io and java.net packages</a:t>
            </a:r>
          </a:p>
          <a:p>
            <a:pPr lvl="2"/>
            <a:r>
              <a:rPr lang="en-US" dirty="0" smtClean="0"/>
              <a:t>No additional libraries required</a:t>
            </a:r>
          </a:p>
          <a:p>
            <a:pPr lvl="1"/>
            <a:r>
              <a:rPr lang="en-US" dirty="0" smtClean="0"/>
              <a:t>Special utility classes for reading and writing</a:t>
            </a:r>
          </a:p>
          <a:p>
            <a:pPr lvl="2"/>
            <a:r>
              <a:rPr lang="en-US" dirty="0" smtClean="0"/>
              <a:t>Scanner and etc., </a:t>
            </a:r>
          </a:p>
          <a:p>
            <a:pPr lvl="1"/>
            <a:r>
              <a:rPr lang="en-US" dirty="0" smtClean="0"/>
              <a:t>Special decorators for handling data, strings and objects</a:t>
            </a:r>
          </a:p>
          <a:p>
            <a:pPr lvl="2"/>
            <a:r>
              <a:rPr lang="en-US" dirty="0" err="1" smtClean="0"/>
              <a:t>DataInputStream</a:t>
            </a:r>
            <a:r>
              <a:rPr lang="en-US" dirty="0" smtClean="0"/>
              <a:t>, </a:t>
            </a:r>
            <a:r>
              <a:rPr lang="en-US" dirty="0" err="1" smtClean="0"/>
              <a:t>FileReader</a:t>
            </a:r>
            <a:r>
              <a:rPr lang="en-US" dirty="0" smtClean="0"/>
              <a:t>, </a:t>
            </a:r>
            <a:r>
              <a:rPr lang="en-US" dirty="0" err="1" smtClean="0"/>
              <a:t>ObjectOutputStream</a:t>
            </a:r>
            <a:r>
              <a:rPr lang="en-US" dirty="0" smtClean="0"/>
              <a:t> and etc.</a:t>
            </a:r>
          </a:p>
          <a:p>
            <a:pPr lvl="2"/>
            <a:r>
              <a:rPr lang="en-US" dirty="0" smtClean="0"/>
              <a:t>URL, </a:t>
            </a:r>
            <a:r>
              <a:rPr lang="en-US" dirty="0" err="1" smtClean="0"/>
              <a:t>ServerSocket</a:t>
            </a:r>
            <a:r>
              <a:rPr lang="en-US" dirty="0" smtClean="0"/>
              <a:t> and etc.,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AWT/Swing System</a:t>
            </a:r>
          </a:p>
          <a:p>
            <a:pPr lvl="1"/>
            <a:r>
              <a:rPr lang="en-US" dirty="0" smtClean="0"/>
              <a:t>Platform Independent Code</a:t>
            </a:r>
          </a:p>
          <a:p>
            <a:pPr lvl="1"/>
            <a:r>
              <a:rPr lang="en-US" dirty="0" smtClean="0"/>
              <a:t>Platform based Look &amp; Feel</a:t>
            </a:r>
          </a:p>
          <a:p>
            <a:r>
              <a:rPr lang="en-US" dirty="0" smtClean="0"/>
              <a:t>Rich UI Components</a:t>
            </a:r>
          </a:p>
          <a:p>
            <a:pPr lvl="1"/>
            <a:r>
              <a:rPr lang="en-US" dirty="0" smtClean="0"/>
              <a:t>UI Controls</a:t>
            </a:r>
          </a:p>
          <a:p>
            <a:pPr lvl="2"/>
            <a:r>
              <a:rPr lang="en-US" dirty="0" smtClean="0"/>
              <a:t>Buttons, Texts and etc., </a:t>
            </a:r>
          </a:p>
          <a:p>
            <a:pPr lvl="1"/>
            <a:r>
              <a:rPr lang="en-US" dirty="0" smtClean="0"/>
              <a:t>UI Layouts</a:t>
            </a:r>
          </a:p>
          <a:p>
            <a:pPr lvl="2"/>
            <a:r>
              <a:rPr lang="en-US" dirty="0" smtClean="0"/>
              <a:t>Border Layout, Box Layout and etc., </a:t>
            </a:r>
          </a:p>
          <a:p>
            <a:pPr lvl="2"/>
            <a:r>
              <a:rPr lang="en-US" dirty="0" smtClean="0"/>
              <a:t>Dialogs, Frames, Panels and etc., </a:t>
            </a:r>
          </a:p>
          <a:p>
            <a:pPr lvl="1"/>
            <a:r>
              <a:rPr lang="en-US" dirty="0" smtClean="0"/>
              <a:t>Application Controls</a:t>
            </a:r>
          </a:p>
          <a:p>
            <a:pPr lvl="2"/>
            <a:r>
              <a:rPr lang="en-US" dirty="0" smtClean="0"/>
              <a:t>Menus, Sliders, and etc., </a:t>
            </a:r>
          </a:p>
          <a:p>
            <a:r>
              <a:rPr lang="en-US" dirty="0" smtClean="0"/>
              <a:t>Rich Event Handling</a:t>
            </a:r>
          </a:p>
          <a:p>
            <a:pPr lvl="1"/>
            <a:r>
              <a:rPr lang="en-US" dirty="0" smtClean="0"/>
              <a:t>Listeners, Adapters and etc., </a:t>
            </a:r>
          </a:p>
          <a:p>
            <a:pPr lvl="1"/>
            <a:r>
              <a:rPr lang="en-US" dirty="0" smtClean="0"/>
              <a:t>Rich threading support</a:t>
            </a:r>
          </a:p>
          <a:p>
            <a:r>
              <a:rPr lang="en-US" dirty="0" smtClean="0"/>
              <a:t>Internationalization and Localization</a:t>
            </a:r>
          </a:p>
          <a:p>
            <a:r>
              <a:rPr lang="en-US" dirty="0" smtClean="0"/>
              <a:t>Part of Java SE</a:t>
            </a:r>
          </a:p>
          <a:p>
            <a:pPr lvl="1"/>
            <a:r>
              <a:rPr lang="en-US" dirty="0" smtClean="0"/>
              <a:t>The java.awt and </a:t>
            </a:r>
            <a:r>
              <a:rPr lang="en-US" dirty="0" err="1" smtClean="0"/>
              <a:t>java.swing</a:t>
            </a:r>
            <a:r>
              <a:rPr lang="en-US" dirty="0" smtClean="0"/>
              <a:t> packages</a:t>
            </a:r>
          </a:p>
          <a:p>
            <a:pPr lvl="2"/>
            <a:r>
              <a:rPr lang="en-US" dirty="0" smtClean="0"/>
              <a:t>No additional libraries required</a:t>
            </a:r>
          </a:p>
          <a:p>
            <a:r>
              <a:rPr lang="en-US" dirty="0" smtClean="0"/>
              <a:t>Alternatives like SWT by Eclipse Foundation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with Web Browser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Servlet API</a:t>
            </a:r>
          </a:p>
          <a:p>
            <a:pPr lvl="1"/>
            <a:r>
              <a:rPr lang="en-US" dirty="0" smtClean="0"/>
              <a:t>To understand the HTTP Request</a:t>
            </a:r>
          </a:p>
          <a:p>
            <a:pPr lvl="2"/>
            <a:r>
              <a:rPr lang="en-US" dirty="0" smtClean="0"/>
              <a:t>To read the headers</a:t>
            </a:r>
          </a:p>
          <a:p>
            <a:pPr lvl="2"/>
            <a:r>
              <a:rPr lang="en-US" dirty="0" smtClean="0"/>
              <a:t>To read the payload</a:t>
            </a:r>
          </a:p>
          <a:p>
            <a:pPr lvl="1"/>
            <a:r>
              <a:rPr lang="en-US" dirty="0" smtClean="0"/>
              <a:t>To prepare HTTP Response</a:t>
            </a:r>
          </a:p>
          <a:p>
            <a:pPr lvl="2"/>
            <a:r>
              <a:rPr lang="en-US" dirty="0" smtClean="0"/>
              <a:t>To write the headers</a:t>
            </a:r>
          </a:p>
          <a:p>
            <a:pPr lvl="2"/>
            <a:r>
              <a:rPr lang="en-US" dirty="0" smtClean="0"/>
              <a:t>To write the payload:</a:t>
            </a:r>
          </a:p>
          <a:p>
            <a:pPr lvl="1"/>
            <a:r>
              <a:rPr lang="en-US" dirty="0" smtClean="0"/>
              <a:t>Three constructs</a:t>
            </a:r>
          </a:p>
          <a:p>
            <a:pPr lvl="2"/>
            <a:r>
              <a:rPr lang="en-US" dirty="0" smtClean="0"/>
              <a:t>Servlets, Filters and Listeners</a:t>
            </a:r>
          </a:p>
          <a:p>
            <a:pPr lvl="1"/>
            <a:r>
              <a:rPr lang="en-US" dirty="0" smtClean="0"/>
              <a:t>2.5 With XML descriptors</a:t>
            </a:r>
          </a:p>
          <a:p>
            <a:pPr lvl="1"/>
            <a:r>
              <a:rPr lang="en-US" dirty="0" smtClean="0"/>
              <a:t>3.0 with Annotation based descriptors</a:t>
            </a:r>
          </a:p>
          <a:p>
            <a:pPr lvl="1"/>
            <a:r>
              <a:rPr lang="en-US" dirty="0" smtClean="0"/>
              <a:t>Not part of Java SE</a:t>
            </a:r>
          </a:p>
          <a:p>
            <a:r>
              <a:rPr lang="en-US" dirty="0" smtClean="0"/>
              <a:t>The Implementations</a:t>
            </a:r>
          </a:p>
          <a:p>
            <a:pPr lvl="1"/>
            <a:r>
              <a:rPr lang="en-US" dirty="0" smtClean="0"/>
              <a:t>Popularly known as Web Servers or Servlet Containers </a:t>
            </a:r>
          </a:p>
          <a:p>
            <a:pPr lvl="1"/>
            <a:r>
              <a:rPr lang="en-US" dirty="0" smtClean="0"/>
              <a:t>Apache Tomcat, Jetty,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err="1" smtClean="0"/>
              <a:t>Templating</a:t>
            </a:r>
            <a:r>
              <a:rPr lang="en-US" dirty="0" smtClean="0"/>
              <a:t> Technology to enable MVC</a:t>
            </a:r>
          </a:p>
          <a:p>
            <a:pPr lvl="1"/>
            <a:r>
              <a:rPr lang="en-US" dirty="0" smtClean="0"/>
              <a:t>Java Server Pages</a:t>
            </a:r>
          </a:p>
          <a:p>
            <a:r>
              <a:rPr lang="en-US" dirty="0" smtClean="0"/>
              <a:t>Component Technology based on MVC</a:t>
            </a:r>
          </a:p>
          <a:p>
            <a:pPr lvl="1"/>
            <a:r>
              <a:rPr lang="en-US" dirty="0" smtClean="0"/>
              <a:t>Java Server Faces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the RDBMS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Java Database Connectivity (JDBC API)</a:t>
            </a:r>
          </a:p>
          <a:p>
            <a:pPr lvl="1"/>
            <a:r>
              <a:rPr lang="en-US" dirty="0" smtClean="0"/>
              <a:t>To interact with RDBMS on the network</a:t>
            </a:r>
          </a:p>
          <a:p>
            <a:pPr lvl="1"/>
            <a:r>
              <a:rPr lang="en-US" dirty="0" smtClean="0"/>
              <a:t>Part of Java SE</a:t>
            </a:r>
            <a:endParaRPr lang="en-US" dirty="0" smtClean="0"/>
          </a:p>
          <a:p>
            <a:pPr lvl="1"/>
            <a:r>
              <a:rPr lang="en-US" dirty="0" smtClean="0"/>
              <a:t>The java.sql package</a:t>
            </a:r>
          </a:p>
          <a:p>
            <a:pPr lvl="1"/>
            <a:r>
              <a:rPr lang="en-US" dirty="0" smtClean="0"/>
              <a:t>Supports Transactions with Isolation Levels and </a:t>
            </a:r>
            <a:r>
              <a:rPr lang="en-US" dirty="0" err="1" smtClean="0"/>
              <a:t>SavePoints</a:t>
            </a:r>
            <a:endParaRPr lang="en-US" dirty="0" smtClean="0"/>
          </a:p>
          <a:p>
            <a:r>
              <a:rPr lang="en-US" dirty="0" smtClean="0"/>
              <a:t>The JDBC Implementations</a:t>
            </a:r>
          </a:p>
          <a:p>
            <a:pPr lvl="1"/>
            <a:r>
              <a:rPr lang="en-US" dirty="0" smtClean="0"/>
              <a:t>Popularly known as Drivers</a:t>
            </a:r>
          </a:p>
          <a:p>
            <a:pPr lvl="1"/>
            <a:r>
              <a:rPr lang="en-US" dirty="0" smtClean="0"/>
              <a:t>Provided by various RDBMS Vendors</a:t>
            </a:r>
          </a:p>
          <a:p>
            <a:r>
              <a:rPr lang="en-US" dirty="0" smtClean="0"/>
              <a:t>The Java Persistence API (JPA)</a:t>
            </a:r>
          </a:p>
          <a:p>
            <a:pPr lvl="1"/>
            <a:r>
              <a:rPr lang="en-US" dirty="0" smtClean="0"/>
              <a:t>To interact with RDBMS in the lines of ORM</a:t>
            </a:r>
          </a:p>
          <a:p>
            <a:pPr lvl="1"/>
            <a:r>
              <a:rPr lang="en-US" dirty="0" smtClean="0"/>
              <a:t>Not part of Java SE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err="1" smtClean="0"/>
              <a:t>EntityManager</a:t>
            </a:r>
            <a:r>
              <a:rPr lang="en-US" dirty="0" smtClean="0"/>
              <a:t> as a single DAO to interface with</a:t>
            </a:r>
          </a:p>
          <a:p>
            <a:pPr lvl="1"/>
            <a:r>
              <a:rPr lang="en-US" dirty="0" smtClean="0"/>
              <a:t>Expects the Domain objects to be mapped as Entity Beans </a:t>
            </a:r>
            <a:endParaRPr lang="en-US" dirty="0" smtClean="0"/>
          </a:p>
          <a:p>
            <a:pPr lvl="1"/>
            <a:r>
              <a:rPr lang="en-US" dirty="0" smtClean="0"/>
              <a:t>Supports CRUD, Caching and Transactions</a:t>
            </a:r>
          </a:p>
          <a:p>
            <a:pPr lvl="1"/>
            <a:r>
              <a:rPr lang="en-US" dirty="0" smtClean="0"/>
              <a:t>Supports Polymorphic Queries as well as Native Queries</a:t>
            </a:r>
          </a:p>
          <a:p>
            <a:r>
              <a:rPr lang="en-US" dirty="0" smtClean="0"/>
              <a:t>The JPA Implementations</a:t>
            </a:r>
          </a:p>
          <a:p>
            <a:pPr lvl="1"/>
            <a:r>
              <a:rPr lang="en-US" dirty="0" smtClean="0"/>
              <a:t>Hibernate, </a:t>
            </a:r>
            <a:r>
              <a:rPr lang="en-US" dirty="0" err="1" smtClean="0"/>
              <a:t>TopLink</a:t>
            </a:r>
            <a:r>
              <a:rPr lang="en-US" dirty="0" smtClean="0"/>
              <a:t>, </a:t>
            </a:r>
            <a:r>
              <a:rPr lang="en-US" dirty="0" err="1" smtClean="0"/>
              <a:t>EclipseLink</a:t>
            </a:r>
            <a:r>
              <a:rPr lang="en-US" dirty="0" smtClean="0"/>
              <a:t>, </a:t>
            </a:r>
            <a:r>
              <a:rPr lang="en-US" dirty="0" err="1" smtClean="0"/>
              <a:t>OpenJPA</a:t>
            </a:r>
            <a:r>
              <a:rPr lang="en-US" dirty="0" smtClean="0"/>
              <a:t> and etc.,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1540</Words>
  <Application>Microsoft Office PowerPoint</Application>
  <PresentationFormat>On-screen Show (4:3)</PresentationFormat>
  <Paragraphs>318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Modern Application Development for Cisco DMAD Foundation Session November 2016</vt:lpstr>
      <vt:lpstr>Java Technology Stack</vt:lpstr>
      <vt:lpstr>Agenda</vt:lpstr>
      <vt:lpstr>Java Technology Stack</vt:lpstr>
      <vt:lpstr>Java Virtual Machine</vt:lpstr>
      <vt:lpstr>Interfacing with I/O and Network</vt:lpstr>
      <vt:lpstr>Graphical User Interface</vt:lpstr>
      <vt:lpstr>Interfacing with Web Browser</vt:lpstr>
      <vt:lpstr>Interfacing the RDBMS</vt:lpstr>
      <vt:lpstr>Interfacing with XML/JSON Stores</vt:lpstr>
      <vt:lpstr>Interfacing with other Java Clients</vt:lpstr>
      <vt:lpstr>Interfacing with Async Java Clients</vt:lpstr>
      <vt:lpstr>Interfacing with any client</vt:lpstr>
      <vt:lpstr>Software Architectural Patterns</vt:lpstr>
      <vt:lpstr>Object Oriented Design Practices</vt:lpstr>
      <vt:lpstr>Enterprise Applications</vt:lpstr>
      <vt:lpstr>Smart Web Clients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Application Development</dc:title>
  <dc:creator>Glarimy</dc:creator>
  <cp:lastModifiedBy>Glarimy</cp:lastModifiedBy>
  <cp:revision>18</cp:revision>
  <dcterms:created xsi:type="dcterms:W3CDTF">2016-11-22T11:03:54Z</dcterms:created>
  <dcterms:modified xsi:type="dcterms:W3CDTF">2016-11-23T01:54:26Z</dcterms:modified>
</cp:coreProperties>
</file>