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29"/>
  </p:notesMasterIdLst>
  <p:handoutMasterIdLst>
    <p:handoutMasterId r:id="rId30"/>
  </p:handoutMasterIdLst>
  <p:sldIdLst>
    <p:sldId id="256" r:id="rId2"/>
    <p:sldId id="317" r:id="rId3"/>
    <p:sldId id="319" r:id="rId4"/>
    <p:sldId id="318" r:id="rId5"/>
    <p:sldId id="355" r:id="rId6"/>
    <p:sldId id="357" r:id="rId7"/>
    <p:sldId id="320" r:id="rId8"/>
    <p:sldId id="345" r:id="rId9"/>
    <p:sldId id="353" r:id="rId10"/>
    <p:sldId id="257" r:id="rId11"/>
    <p:sldId id="280" r:id="rId12"/>
    <p:sldId id="358" r:id="rId13"/>
    <p:sldId id="346" r:id="rId14"/>
    <p:sldId id="347" r:id="rId15"/>
    <p:sldId id="348" r:id="rId16"/>
    <p:sldId id="326" r:id="rId17"/>
    <p:sldId id="288" r:id="rId18"/>
    <p:sldId id="297" r:id="rId19"/>
    <p:sldId id="294" r:id="rId20"/>
    <p:sldId id="293" r:id="rId21"/>
    <p:sldId id="334" r:id="rId22"/>
    <p:sldId id="362" r:id="rId23"/>
    <p:sldId id="352" r:id="rId24"/>
    <p:sldId id="361" r:id="rId25"/>
    <p:sldId id="350" r:id="rId26"/>
    <p:sldId id="351" r:id="rId27"/>
    <p:sldId id="26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590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3A8D81-04C0-CDE7-1B80-D7F9A58C5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4F32D09-D331-3D98-A5BA-E03A9288B5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4D245D-690E-4C61-8BA6-F8FC182CA01C}" type="datetime1">
              <a:rPr lang="en-IN" smtClean="0"/>
              <a:t>06-06-2022</a:t>
            </a:fld>
            <a:endParaRPr lang="en-IN"/>
          </a:p>
        </p:txBody>
      </p:sp>
      <p:sp>
        <p:nvSpPr>
          <p:cNvPr id="4" name="Footer Placeholder 3">
            <a:extLst>
              <a:ext uri="{FF2B5EF4-FFF2-40B4-BE49-F238E27FC236}">
                <a16:creationId xmlns:a16="http://schemas.microsoft.com/office/drawing/2014/main" id="{AD6737DF-5CCF-28CF-15E5-889677D046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 4</a:t>
            </a:r>
          </a:p>
        </p:txBody>
      </p:sp>
      <p:sp>
        <p:nvSpPr>
          <p:cNvPr id="5" name="Slide Number Placeholder 4">
            <a:extLst>
              <a:ext uri="{FF2B5EF4-FFF2-40B4-BE49-F238E27FC236}">
                <a16:creationId xmlns:a16="http://schemas.microsoft.com/office/drawing/2014/main" id="{ECB5624E-A564-4EB7-F28B-D96E06114D0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F8218E-86F1-4EF7-A1E7-6C3FE0122950}" type="slidenum">
              <a:rPr lang="en-IN" smtClean="0"/>
              <a:t>‹#›</a:t>
            </a:fld>
            <a:endParaRPr lang="en-IN"/>
          </a:p>
        </p:txBody>
      </p:sp>
    </p:spTree>
    <p:extLst>
      <p:ext uri="{BB962C8B-B14F-4D97-AF65-F5344CB8AC3E}">
        <p14:creationId xmlns:p14="http://schemas.microsoft.com/office/powerpoint/2010/main" val="373334499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435A6E-AFDF-4AF0-B37C-E5017C37411D}" type="datetime1">
              <a:rPr lang="en-IN" smtClean="0"/>
              <a:t>06-06-2022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 4</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065F5-DD9F-47F1-BE30-21BA35B206D2}" type="slidenum">
              <a:rPr lang="en-IN" smtClean="0"/>
              <a:t>‹#›</a:t>
            </a:fld>
            <a:endParaRPr lang="en-IN"/>
          </a:p>
        </p:txBody>
      </p:sp>
    </p:spTree>
    <p:extLst>
      <p:ext uri="{BB962C8B-B14F-4D97-AF65-F5344CB8AC3E}">
        <p14:creationId xmlns:p14="http://schemas.microsoft.com/office/powerpoint/2010/main" val="3988673879"/>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67380D-0A76-40BB-9662-1617B67C55FF}" type="datetime1">
              <a:rPr lang="en-IN" smtClean="0"/>
              <a:t>06-06-2022</a:t>
            </a:fld>
            <a:endParaRPr lang="en-IN"/>
          </a:p>
        </p:txBody>
      </p:sp>
      <p:sp>
        <p:nvSpPr>
          <p:cNvPr id="5" name="Footer Placeholder 4"/>
          <p:cNvSpPr>
            <a:spLocks noGrp="1"/>
          </p:cNvSpPr>
          <p:nvPr>
            <p:ph type="ftr" sz="quarter" idx="11"/>
          </p:nvPr>
        </p:nvSpPr>
        <p:spPr/>
        <p:txBody>
          <a:bodyPr/>
          <a:lstStyle/>
          <a:p>
            <a:r>
              <a:rPr lang="en-US"/>
              <a:t>TEAM 04                                                        KLETECH/SOCSE/EDA/COVID VACCINE ANALYSIS                                           </a:t>
            </a:r>
            <a:endParaRPr lang="en-IN"/>
          </a:p>
        </p:txBody>
      </p:sp>
      <p:sp>
        <p:nvSpPr>
          <p:cNvPr id="6" name="Slide Number Placeholder 5"/>
          <p:cNvSpPr>
            <a:spLocks noGrp="1"/>
          </p:cNvSpPr>
          <p:nvPr>
            <p:ph type="sldNum" sz="quarter" idx="12"/>
          </p:nvPr>
        </p:nvSpPr>
        <p:spPr/>
        <p:txBody>
          <a:bodyPr/>
          <a:lstStyle/>
          <a:p>
            <a:fld id="{E8BD9CB0-05EF-4ABF-84BF-9DE0C69BA95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52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F385E-CD53-4D98-900D-F53435ACD610}" type="datetime1">
              <a:rPr lang="en-IN" smtClean="0"/>
              <a:t>06-06-2022</a:t>
            </a:fld>
            <a:endParaRPr lang="en-IN"/>
          </a:p>
        </p:txBody>
      </p:sp>
      <p:sp>
        <p:nvSpPr>
          <p:cNvPr id="5" name="Footer Placeholder 4"/>
          <p:cNvSpPr>
            <a:spLocks noGrp="1"/>
          </p:cNvSpPr>
          <p:nvPr>
            <p:ph type="ftr" sz="quarter" idx="11"/>
          </p:nvPr>
        </p:nvSpPr>
        <p:spPr/>
        <p:txBody>
          <a:bodyPr/>
          <a:lstStyle/>
          <a:p>
            <a:r>
              <a:rPr lang="en-US"/>
              <a:t>TEAM 04                                                        KLETECH/SOCSE/EDA/COVID VACCINE ANALYSIS                                           </a:t>
            </a:r>
            <a:endParaRPr lang="en-IN"/>
          </a:p>
        </p:txBody>
      </p:sp>
      <p:sp>
        <p:nvSpPr>
          <p:cNvPr id="6" name="Slide Number Placeholder 5"/>
          <p:cNvSpPr>
            <a:spLocks noGrp="1"/>
          </p:cNvSpPr>
          <p:nvPr>
            <p:ph type="sldNum" sz="quarter" idx="12"/>
          </p:nvPr>
        </p:nvSpPr>
        <p:spPr/>
        <p:txBody>
          <a:bodyPr/>
          <a:lstStyle/>
          <a:p>
            <a:fld id="{E8BD9CB0-05EF-4ABF-84BF-9DE0C69BA957}" type="slidenum">
              <a:rPr lang="en-IN" smtClean="0"/>
              <a:t>‹#›</a:t>
            </a:fld>
            <a:endParaRPr lang="en-IN"/>
          </a:p>
        </p:txBody>
      </p:sp>
    </p:spTree>
    <p:extLst>
      <p:ext uri="{BB962C8B-B14F-4D97-AF65-F5344CB8AC3E}">
        <p14:creationId xmlns:p14="http://schemas.microsoft.com/office/powerpoint/2010/main" val="68084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F670D-6955-482D-9DA6-52FC0D3CE153}" type="datetime1">
              <a:rPr lang="en-IN" smtClean="0"/>
              <a:t>06-06-2022</a:t>
            </a:fld>
            <a:endParaRPr lang="en-IN"/>
          </a:p>
        </p:txBody>
      </p:sp>
      <p:sp>
        <p:nvSpPr>
          <p:cNvPr id="5" name="Footer Placeholder 4"/>
          <p:cNvSpPr>
            <a:spLocks noGrp="1"/>
          </p:cNvSpPr>
          <p:nvPr>
            <p:ph type="ftr" sz="quarter" idx="11"/>
          </p:nvPr>
        </p:nvSpPr>
        <p:spPr/>
        <p:txBody>
          <a:bodyPr/>
          <a:lstStyle/>
          <a:p>
            <a:r>
              <a:rPr lang="en-US"/>
              <a:t>TEAM 04                                                        KLETECH/SOCSE/EDA/COVID VACCINE ANALYSIS                                           </a:t>
            </a:r>
            <a:endParaRPr lang="en-IN"/>
          </a:p>
        </p:txBody>
      </p:sp>
      <p:sp>
        <p:nvSpPr>
          <p:cNvPr id="6" name="Slide Number Placeholder 5"/>
          <p:cNvSpPr>
            <a:spLocks noGrp="1"/>
          </p:cNvSpPr>
          <p:nvPr>
            <p:ph type="sldNum" sz="quarter" idx="12"/>
          </p:nvPr>
        </p:nvSpPr>
        <p:spPr/>
        <p:txBody>
          <a:bodyPr/>
          <a:lstStyle/>
          <a:p>
            <a:fld id="{E8BD9CB0-05EF-4ABF-84BF-9DE0C69BA957}" type="slidenum">
              <a:rPr lang="en-IN" smtClean="0"/>
              <a:t>‹#›</a:t>
            </a:fld>
            <a:endParaRPr lang="en-IN"/>
          </a:p>
        </p:txBody>
      </p:sp>
    </p:spTree>
    <p:extLst>
      <p:ext uri="{BB962C8B-B14F-4D97-AF65-F5344CB8AC3E}">
        <p14:creationId xmlns:p14="http://schemas.microsoft.com/office/powerpoint/2010/main" val="393885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CB0A05-E058-4C94-BCCB-D1E6894A66D9}" type="datetime1">
              <a:rPr lang="en-IN" smtClean="0"/>
              <a:t>06-06-2022</a:t>
            </a:fld>
            <a:endParaRPr lang="en-IN"/>
          </a:p>
        </p:txBody>
      </p:sp>
      <p:sp>
        <p:nvSpPr>
          <p:cNvPr id="5" name="Footer Placeholder 4"/>
          <p:cNvSpPr>
            <a:spLocks noGrp="1"/>
          </p:cNvSpPr>
          <p:nvPr>
            <p:ph type="ftr" sz="quarter" idx="11"/>
          </p:nvPr>
        </p:nvSpPr>
        <p:spPr/>
        <p:txBody>
          <a:bodyPr/>
          <a:lstStyle/>
          <a:p>
            <a:r>
              <a:rPr lang="en-US"/>
              <a:t>TEAM 04                                                        KLETECH/SOCSE/EDA/COVID VACCINE ANALYSIS                                           </a:t>
            </a:r>
            <a:endParaRPr lang="en-IN"/>
          </a:p>
        </p:txBody>
      </p:sp>
      <p:sp>
        <p:nvSpPr>
          <p:cNvPr id="6" name="Slide Number Placeholder 5"/>
          <p:cNvSpPr>
            <a:spLocks noGrp="1"/>
          </p:cNvSpPr>
          <p:nvPr>
            <p:ph type="sldNum" sz="quarter" idx="12"/>
          </p:nvPr>
        </p:nvSpPr>
        <p:spPr/>
        <p:txBody>
          <a:bodyPr/>
          <a:lstStyle/>
          <a:p>
            <a:fld id="{E8BD9CB0-05EF-4ABF-84BF-9DE0C69BA957}" type="slidenum">
              <a:rPr lang="en-IN" smtClean="0"/>
              <a:t>‹#›</a:t>
            </a:fld>
            <a:endParaRPr lang="en-IN"/>
          </a:p>
        </p:txBody>
      </p:sp>
    </p:spTree>
    <p:extLst>
      <p:ext uri="{BB962C8B-B14F-4D97-AF65-F5344CB8AC3E}">
        <p14:creationId xmlns:p14="http://schemas.microsoft.com/office/powerpoint/2010/main" val="159118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D16D1-C855-402A-A9DF-961EC0AF6C1D}" type="datetime1">
              <a:rPr lang="en-IN" smtClean="0"/>
              <a:t>06-06-2022</a:t>
            </a:fld>
            <a:endParaRPr lang="en-IN"/>
          </a:p>
        </p:txBody>
      </p:sp>
      <p:sp>
        <p:nvSpPr>
          <p:cNvPr id="5" name="Footer Placeholder 4"/>
          <p:cNvSpPr>
            <a:spLocks noGrp="1"/>
          </p:cNvSpPr>
          <p:nvPr>
            <p:ph type="ftr" sz="quarter" idx="11"/>
          </p:nvPr>
        </p:nvSpPr>
        <p:spPr/>
        <p:txBody>
          <a:bodyPr/>
          <a:lstStyle/>
          <a:p>
            <a:r>
              <a:rPr lang="en-US"/>
              <a:t>TEAM 04                                                        KLETECH/SOCSE/EDA/COVID VACCINE ANALYSIS                                           </a:t>
            </a:r>
            <a:endParaRPr lang="en-IN"/>
          </a:p>
        </p:txBody>
      </p:sp>
      <p:sp>
        <p:nvSpPr>
          <p:cNvPr id="6" name="Slide Number Placeholder 5"/>
          <p:cNvSpPr>
            <a:spLocks noGrp="1"/>
          </p:cNvSpPr>
          <p:nvPr>
            <p:ph type="sldNum" sz="quarter" idx="12"/>
          </p:nvPr>
        </p:nvSpPr>
        <p:spPr/>
        <p:txBody>
          <a:bodyPr/>
          <a:lstStyle/>
          <a:p>
            <a:fld id="{E8BD9CB0-05EF-4ABF-84BF-9DE0C69BA95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911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842F56-E952-4EAC-A906-73C0CFCA1D03}" type="datetime1">
              <a:rPr lang="en-IN" smtClean="0"/>
              <a:t>06-06-2022</a:t>
            </a:fld>
            <a:endParaRPr lang="en-IN"/>
          </a:p>
        </p:txBody>
      </p:sp>
      <p:sp>
        <p:nvSpPr>
          <p:cNvPr id="6" name="Footer Placeholder 5"/>
          <p:cNvSpPr>
            <a:spLocks noGrp="1"/>
          </p:cNvSpPr>
          <p:nvPr>
            <p:ph type="ftr" sz="quarter" idx="11"/>
          </p:nvPr>
        </p:nvSpPr>
        <p:spPr/>
        <p:txBody>
          <a:bodyPr/>
          <a:lstStyle/>
          <a:p>
            <a:r>
              <a:rPr lang="en-US"/>
              <a:t>TEAM 04                                                        KLETECH/SOCSE/EDA/COVID VACCINE ANALYSIS                                           </a:t>
            </a:r>
            <a:endParaRPr lang="en-IN"/>
          </a:p>
        </p:txBody>
      </p:sp>
      <p:sp>
        <p:nvSpPr>
          <p:cNvPr id="7" name="Slide Number Placeholder 6"/>
          <p:cNvSpPr>
            <a:spLocks noGrp="1"/>
          </p:cNvSpPr>
          <p:nvPr>
            <p:ph type="sldNum" sz="quarter" idx="12"/>
          </p:nvPr>
        </p:nvSpPr>
        <p:spPr/>
        <p:txBody>
          <a:bodyPr/>
          <a:lstStyle/>
          <a:p>
            <a:fld id="{E8BD9CB0-05EF-4ABF-84BF-9DE0C69BA957}" type="slidenum">
              <a:rPr lang="en-IN" smtClean="0"/>
              <a:t>‹#›</a:t>
            </a:fld>
            <a:endParaRPr lang="en-IN"/>
          </a:p>
        </p:txBody>
      </p:sp>
    </p:spTree>
    <p:extLst>
      <p:ext uri="{BB962C8B-B14F-4D97-AF65-F5344CB8AC3E}">
        <p14:creationId xmlns:p14="http://schemas.microsoft.com/office/powerpoint/2010/main" val="2691450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533D23-1B19-4A25-83D1-CFD4F92F9553}" type="datetime1">
              <a:rPr lang="en-IN" smtClean="0"/>
              <a:t>06-06-2022</a:t>
            </a:fld>
            <a:endParaRPr lang="en-IN"/>
          </a:p>
        </p:txBody>
      </p:sp>
      <p:sp>
        <p:nvSpPr>
          <p:cNvPr id="8" name="Footer Placeholder 7"/>
          <p:cNvSpPr>
            <a:spLocks noGrp="1"/>
          </p:cNvSpPr>
          <p:nvPr>
            <p:ph type="ftr" sz="quarter" idx="11"/>
          </p:nvPr>
        </p:nvSpPr>
        <p:spPr/>
        <p:txBody>
          <a:bodyPr/>
          <a:lstStyle/>
          <a:p>
            <a:r>
              <a:rPr lang="en-US"/>
              <a:t>TEAM 04                                                        KLETECH/SOCSE/EDA/COVID VACCINE ANALYSIS                                           </a:t>
            </a:r>
            <a:endParaRPr lang="en-IN"/>
          </a:p>
        </p:txBody>
      </p:sp>
      <p:sp>
        <p:nvSpPr>
          <p:cNvPr id="9" name="Slide Number Placeholder 8"/>
          <p:cNvSpPr>
            <a:spLocks noGrp="1"/>
          </p:cNvSpPr>
          <p:nvPr>
            <p:ph type="sldNum" sz="quarter" idx="12"/>
          </p:nvPr>
        </p:nvSpPr>
        <p:spPr/>
        <p:txBody>
          <a:bodyPr/>
          <a:lstStyle/>
          <a:p>
            <a:fld id="{E8BD9CB0-05EF-4ABF-84BF-9DE0C69BA957}" type="slidenum">
              <a:rPr lang="en-IN" smtClean="0"/>
              <a:t>‹#›</a:t>
            </a:fld>
            <a:endParaRPr lang="en-IN"/>
          </a:p>
        </p:txBody>
      </p:sp>
    </p:spTree>
    <p:extLst>
      <p:ext uri="{BB962C8B-B14F-4D97-AF65-F5344CB8AC3E}">
        <p14:creationId xmlns:p14="http://schemas.microsoft.com/office/powerpoint/2010/main" val="950792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0EC754-A38D-4BDC-84EB-2C384A8BF61E}" type="datetime1">
              <a:rPr lang="en-IN" smtClean="0"/>
              <a:t>06-06-2022</a:t>
            </a:fld>
            <a:endParaRPr lang="en-IN"/>
          </a:p>
        </p:txBody>
      </p:sp>
      <p:sp>
        <p:nvSpPr>
          <p:cNvPr id="4" name="Footer Placeholder 3"/>
          <p:cNvSpPr>
            <a:spLocks noGrp="1"/>
          </p:cNvSpPr>
          <p:nvPr>
            <p:ph type="ftr" sz="quarter" idx="11"/>
          </p:nvPr>
        </p:nvSpPr>
        <p:spPr/>
        <p:txBody>
          <a:bodyPr/>
          <a:lstStyle/>
          <a:p>
            <a:r>
              <a:rPr lang="en-US"/>
              <a:t>TEAM 04                                                        KLETECH/SOCSE/EDA/COVID VACCINE ANALYSIS                                           </a:t>
            </a:r>
            <a:endParaRPr lang="en-IN"/>
          </a:p>
        </p:txBody>
      </p:sp>
      <p:sp>
        <p:nvSpPr>
          <p:cNvPr id="5" name="Slide Number Placeholder 4"/>
          <p:cNvSpPr>
            <a:spLocks noGrp="1"/>
          </p:cNvSpPr>
          <p:nvPr>
            <p:ph type="sldNum" sz="quarter" idx="12"/>
          </p:nvPr>
        </p:nvSpPr>
        <p:spPr/>
        <p:txBody>
          <a:bodyPr/>
          <a:lstStyle/>
          <a:p>
            <a:fld id="{E8BD9CB0-05EF-4ABF-84BF-9DE0C69BA957}" type="slidenum">
              <a:rPr lang="en-IN" smtClean="0"/>
              <a:t>‹#›</a:t>
            </a:fld>
            <a:endParaRPr lang="en-IN"/>
          </a:p>
        </p:txBody>
      </p:sp>
    </p:spTree>
    <p:extLst>
      <p:ext uri="{BB962C8B-B14F-4D97-AF65-F5344CB8AC3E}">
        <p14:creationId xmlns:p14="http://schemas.microsoft.com/office/powerpoint/2010/main" val="3050199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EBE59D-E7E8-4556-B2DB-F52D2389DF86}" type="datetime1">
              <a:rPr lang="en-IN" smtClean="0"/>
              <a:t>06-06-2022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TEAM 04                                                        KLETECH/SOCSE/EDA/COVID VACCINE ANALYSIS                                           </a:t>
            </a:r>
            <a:endParaRPr lang="en-IN"/>
          </a:p>
        </p:txBody>
      </p:sp>
      <p:sp>
        <p:nvSpPr>
          <p:cNvPr id="9" name="Slide Number Placeholder 8"/>
          <p:cNvSpPr>
            <a:spLocks noGrp="1"/>
          </p:cNvSpPr>
          <p:nvPr>
            <p:ph type="sldNum" sz="quarter" idx="12"/>
          </p:nvPr>
        </p:nvSpPr>
        <p:spPr/>
        <p:txBody>
          <a:bodyPr/>
          <a:lstStyle/>
          <a:p>
            <a:fld id="{E8BD9CB0-05EF-4ABF-84BF-9DE0C69BA957}" type="slidenum">
              <a:rPr lang="en-IN" smtClean="0"/>
              <a:t>‹#›</a:t>
            </a:fld>
            <a:endParaRPr lang="en-IN"/>
          </a:p>
        </p:txBody>
      </p:sp>
    </p:spTree>
    <p:extLst>
      <p:ext uri="{BB962C8B-B14F-4D97-AF65-F5344CB8AC3E}">
        <p14:creationId xmlns:p14="http://schemas.microsoft.com/office/powerpoint/2010/main" val="128017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58B60C1-AF30-4594-91B2-C06FE34E31BA}" type="datetime1">
              <a:rPr lang="en-IN" smtClean="0"/>
              <a:t>06-06-2022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TEAM 04                                                        KLETECH/SOCSE/EDA/COVID VACCINE ANALYSIS                                           </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8BD9CB0-05EF-4ABF-84BF-9DE0C69BA957}" type="slidenum">
              <a:rPr lang="en-IN" smtClean="0"/>
              <a:t>‹#›</a:t>
            </a:fld>
            <a:endParaRPr lang="en-IN"/>
          </a:p>
        </p:txBody>
      </p:sp>
    </p:spTree>
    <p:extLst>
      <p:ext uri="{BB962C8B-B14F-4D97-AF65-F5344CB8AC3E}">
        <p14:creationId xmlns:p14="http://schemas.microsoft.com/office/powerpoint/2010/main" val="4025526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9FCF5-4480-4391-94BA-2B4C5E8CDAA6}" type="datetime1">
              <a:rPr lang="en-IN" smtClean="0"/>
              <a:t>06-06-2022</a:t>
            </a:fld>
            <a:endParaRPr lang="en-IN"/>
          </a:p>
        </p:txBody>
      </p:sp>
      <p:sp>
        <p:nvSpPr>
          <p:cNvPr id="6" name="Footer Placeholder 5"/>
          <p:cNvSpPr>
            <a:spLocks noGrp="1"/>
          </p:cNvSpPr>
          <p:nvPr>
            <p:ph type="ftr" sz="quarter" idx="11"/>
          </p:nvPr>
        </p:nvSpPr>
        <p:spPr/>
        <p:txBody>
          <a:bodyPr/>
          <a:lstStyle/>
          <a:p>
            <a:r>
              <a:rPr lang="en-US"/>
              <a:t>TEAM 04                                                        KLETECH/SOCSE/EDA/COVID VACCINE ANALYSIS                                           </a:t>
            </a:r>
            <a:endParaRPr lang="en-IN"/>
          </a:p>
        </p:txBody>
      </p:sp>
      <p:sp>
        <p:nvSpPr>
          <p:cNvPr id="7" name="Slide Number Placeholder 6"/>
          <p:cNvSpPr>
            <a:spLocks noGrp="1"/>
          </p:cNvSpPr>
          <p:nvPr>
            <p:ph type="sldNum" sz="quarter" idx="12"/>
          </p:nvPr>
        </p:nvSpPr>
        <p:spPr/>
        <p:txBody>
          <a:bodyPr/>
          <a:lstStyle/>
          <a:p>
            <a:fld id="{E8BD9CB0-05EF-4ABF-84BF-9DE0C69BA957}" type="slidenum">
              <a:rPr lang="en-IN" smtClean="0"/>
              <a:t>‹#›</a:t>
            </a:fld>
            <a:endParaRPr lang="en-IN"/>
          </a:p>
        </p:txBody>
      </p:sp>
    </p:spTree>
    <p:extLst>
      <p:ext uri="{BB962C8B-B14F-4D97-AF65-F5344CB8AC3E}">
        <p14:creationId xmlns:p14="http://schemas.microsoft.com/office/powerpoint/2010/main" val="1679761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5C089C-DD1F-4F91-9FC2-EB6AC7B0E2D1}" type="datetime1">
              <a:rPr lang="en-IN" smtClean="0"/>
              <a:t>06-06-2022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TEAM 04                                                        KLETECH/SOCSE/EDA/COVID VACCINE ANALYSIS                                           </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8BD9CB0-05EF-4ABF-84BF-9DE0C69BA95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95261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arcg.is/0fHmTX" TargetMode="External"/><Relationship Id="rId2" Type="http://schemas.openxmlformats.org/officeDocument/2006/relationships/hyperlink" Target="https://www.who.int/news-room/detail/15-07-%202020-more-than-150-countries-engaged-in-covid-19-vaccine-global-access-facility%204"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owid/covid-19-data/tree/master/public/data/vaccination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C713405-74E7-4744-A824-683DAE81B615}"/>
              </a:ext>
            </a:extLst>
          </p:cNvPr>
          <p:cNvSpPr>
            <a:spLocks noGrp="1"/>
          </p:cNvSpPr>
          <p:nvPr>
            <p:ph type="subTitle" idx="1"/>
          </p:nvPr>
        </p:nvSpPr>
        <p:spPr>
          <a:xfrm>
            <a:off x="2405842" y="1546993"/>
            <a:ext cx="8393391" cy="2091558"/>
          </a:xfrm>
        </p:spPr>
        <p:txBody>
          <a:bodyPr>
            <a:normAutofit fontScale="92500"/>
          </a:bodyPr>
          <a:lstStyle/>
          <a:p>
            <a:pPr algn="l"/>
            <a:r>
              <a:rPr lang="en-IN" sz="2400" dirty="0">
                <a:solidFill>
                  <a:srgbClr val="F4590C"/>
                </a:solidFill>
                <a:latin typeface="+mn-lt"/>
              </a:rPr>
              <a:t>Course : Exploratory Data Analysis</a:t>
            </a:r>
          </a:p>
          <a:p>
            <a:pPr algn="l"/>
            <a:r>
              <a:rPr lang="en-IN" sz="2400" dirty="0">
                <a:solidFill>
                  <a:srgbClr val="F4590C"/>
                </a:solidFill>
                <a:latin typeface="+mn-lt"/>
              </a:rPr>
              <a:t>Class &amp; </a:t>
            </a:r>
            <a:r>
              <a:rPr lang="en-IN" sz="2400" dirty="0" err="1">
                <a:solidFill>
                  <a:srgbClr val="F4590C"/>
                </a:solidFill>
                <a:latin typeface="+mn-lt"/>
              </a:rPr>
              <a:t>Div</a:t>
            </a:r>
            <a:r>
              <a:rPr lang="en-IN" sz="2400" dirty="0">
                <a:solidFill>
                  <a:srgbClr val="F4590C"/>
                </a:solidFill>
                <a:latin typeface="+mn-lt"/>
              </a:rPr>
              <a:t> : IV E</a:t>
            </a:r>
          </a:p>
          <a:p>
            <a:pPr algn="l"/>
            <a:r>
              <a:rPr lang="en-IN" sz="2400" dirty="0">
                <a:solidFill>
                  <a:srgbClr val="F4590C"/>
                </a:solidFill>
                <a:latin typeface="+mn-lt"/>
              </a:rPr>
              <a:t>Course Project Title : Covid 19 Vaccination Analysis</a:t>
            </a:r>
          </a:p>
          <a:p>
            <a:pPr algn="l"/>
            <a:r>
              <a:rPr lang="en-IN" sz="2400" dirty="0"/>
              <a:t>                                </a:t>
            </a:r>
          </a:p>
        </p:txBody>
      </p:sp>
      <p:sp>
        <p:nvSpPr>
          <p:cNvPr id="8" name="Footer Placeholder 7">
            <a:extLst>
              <a:ext uri="{FF2B5EF4-FFF2-40B4-BE49-F238E27FC236}">
                <a16:creationId xmlns:a16="http://schemas.microsoft.com/office/drawing/2014/main" id="{59285BD6-F20F-F440-B559-BA3F2B8923EC}"/>
              </a:ext>
            </a:extLst>
          </p:cNvPr>
          <p:cNvSpPr>
            <a:spLocks noGrp="1"/>
          </p:cNvSpPr>
          <p:nvPr>
            <p:ph type="ftr" sz="quarter" idx="11"/>
          </p:nvPr>
        </p:nvSpPr>
        <p:spPr>
          <a:xfrm>
            <a:off x="506638" y="6459785"/>
            <a:ext cx="9767794" cy="296724"/>
          </a:xfrm>
        </p:spPr>
        <p:txBody>
          <a:bodyPr/>
          <a:lstStyle/>
          <a:p>
            <a:r>
              <a:rPr lang="en-US" sz="1200" dirty="0"/>
              <a:t>TEAM 04                                                                                                                                                 KLETECH/SOCSE/EDA/COVID VACCINE ANALYSIS                                           </a:t>
            </a:r>
            <a:endParaRPr lang="en-IN" sz="1200" dirty="0"/>
          </a:p>
        </p:txBody>
      </p:sp>
      <p:sp>
        <p:nvSpPr>
          <p:cNvPr id="9" name="Slide Number Placeholder 8">
            <a:extLst>
              <a:ext uri="{FF2B5EF4-FFF2-40B4-BE49-F238E27FC236}">
                <a16:creationId xmlns:a16="http://schemas.microsoft.com/office/drawing/2014/main" id="{CCB0E25B-0599-18E9-FFD6-C05E49DB4D42}"/>
              </a:ext>
            </a:extLst>
          </p:cNvPr>
          <p:cNvSpPr>
            <a:spLocks noGrp="1"/>
          </p:cNvSpPr>
          <p:nvPr>
            <p:ph type="sldNum" sz="quarter" idx="12"/>
          </p:nvPr>
        </p:nvSpPr>
        <p:spPr/>
        <p:txBody>
          <a:bodyPr/>
          <a:lstStyle/>
          <a:p>
            <a:fld id="{E8BD9CB0-05EF-4ABF-84BF-9DE0C69BA957}" type="slidenum">
              <a:rPr lang="en-IN" smtClean="0"/>
              <a:t>1</a:t>
            </a:fld>
            <a:endParaRPr lang="en-IN"/>
          </a:p>
        </p:txBody>
      </p:sp>
      <p:sp>
        <p:nvSpPr>
          <p:cNvPr id="4" name="TextBox 3">
            <a:extLst>
              <a:ext uri="{FF2B5EF4-FFF2-40B4-BE49-F238E27FC236}">
                <a16:creationId xmlns:a16="http://schemas.microsoft.com/office/drawing/2014/main" id="{F3840EBE-DFC3-4821-A51B-D3D25863981A}"/>
              </a:ext>
            </a:extLst>
          </p:cNvPr>
          <p:cNvSpPr txBox="1"/>
          <p:nvPr/>
        </p:nvSpPr>
        <p:spPr>
          <a:xfrm>
            <a:off x="6817783" y="4469598"/>
            <a:ext cx="3981450" cy="1754326"/>
          </a:xfrm>
          <a:prstGeom prst="rect">
            <a:avLst/>
          </a:prstGeom>
          <a:noFill/>
        </p:spPr>
        <p:txBody>
          <a:bodyPr wrap="square" rtlCol="0">
            <a:spAutoFit/>
          </a:bodyPr>
          <a:lstStyle/>
          <a:p>
            <a:r>
              <a:rPr lang="en-IN" b="1" u="sng" dirty="0"/>
              <a:t>Team members</a:t>
            </a:r>
          </a:p>
          <a:p>
            <a:r>
              <a:rPr lang="en-IN" dirty="0"/>
              <a:t>Anand Sagar-564</a:t>
            </a:r>
          </a:p>
          <a:p>
            <a:r>
              <a:rPr lang="en-IN" dirty="0"/>
              <a:t>Ateeth KJ -546</a:t>
            </a:r>
          </a:p>
          <a:p>
            <a:r>
              <a:rPr lang="en-IN" dirty="0"/>
              <a:t>Shakti Kumar Singh- 548</a:t>
            </a:r>
          </a:p>
          <a:p>
            <a:r>
              <a:rPr lang="en-IN" dirty="0" err="1"/>
              <a:t>Shivam</a:t>
            </a:r>
            <a:r>
              <a:rPr lang="en-IN" dirty="0"/>
              <a:t> Singh-557</a:t>
            </a:r>
          </a:p>
          <a:p>
            <a:endParaRPr lang="en-IN" dirty="0"/>
          </a:p>
        </p:txBody>
      </p:sp>
      <p:pic>
        <p:nvPicPr>
          <p:cNvPr id="6" name="Picture 5">
            <a:extLst>
              <a:ext uri="{FF2B5EF4-FFF2-40B4-BE49-F238E27FC236}">
                <a16:creationId xmlns:a16="http://schemas.microsoft.com/office/drawing/2014/main" id="{A7BC2E51-6965-42A6-BA61-568BED88D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111" y="44278"/>
            <a:ext cx="3061340" cy="2265361"/>
          </a:xfrm>
          <a:prstGeom prst="rect">
            <a:avLst/>
          </a:prstGeom>
        </p:spPr>
      </p:pic>
      <p:cxnSp>
        <p:nvCxnSpPr>
          <p:cNvPr id="10" name="Straight Connector 9">
            <a:extLst>
              <a:ext uri="{FF2B5EF4-FFF2-40B4-BE49-F238E27FC236}">
                <a16:creationId xmlns:a16="http://schemas.microsoft.com/office/drawing/2014/main" id="{A345E9B3-3DB3-3EA6-CB01-DD9CF90AC402}"/>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519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EBFF4F-18D6-F0EB-524B-80A4707E8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22" y="975376"/>
            <a:ext cx="6766763" cy="4152897"/>
          </a:xfrm>
          <a:prstGeom prst="rect">
            <a:avLst/>
          </a:prstGeom>
        </p:spPr>
      </p:pic>
      <p:sp>
        <p:nvSpPr>
          <p:cNvPr id="7" name="TextBox 6">
            <a:extLst>
              <a:ext uri="{FF2B5EF4-FFF2-40B4-BE49-F238E27FC236}">
                <a16:creationId xmlns:a16="http://schemas.microsoft.com/office/drawing/2014/main" id="{0AA1AA3E-74AD-1AAB-78C7-5AFD108A672D}"/>
              </a:ext>
            </a:extLst>
          </p:cNvPr>
          <p:cNvSpPr txBox="1"/>
          <p:nvPr/>
        </p:nvSpPr>
        <p:spPr>
          <a:xfrm>
            <a:off x="333375" y="161925"/>
            <a:ext cx="7572375" cy="461665"/>
          </a:xfrm>
          <a:prstGeom prst="rect">
            <a:avLst/>
          </a:prstGeom>
          <a:noFill/>
        </p:spPr>
        <p:txBody>
          <a:bodyPr wrap="square" rtlCol="0">
            <a:spAutoFit/>
          </a:bodyPr>
          <a:lstStyle/>
          <a:p>
            <a:r>
              <a:rPr lang="en-IN" sz="2400" b="1" dirty="0"/>
              <a:t>Correlation map of the attributes</a:t>
            </a:r>
          </a:p>
        </p:txBody>
      </p:sp>
      <p:sp>
        <p:nvSpPr>
          <p:cNvPr id="6" name="Footer Placeholder 5">
            <a:extLst>
              <a:ext uri="{FF2B5EF4-FFF2-40B4-BE49-F238E27FC236}">
                <a16:creationId xmlns:a16="http://schemas.microsoft.com/office/drawing/2014/main" id="{D0985E1B-C4E7-DC0C-7561-732A059A8EA8}"/>
              </a:ext>
            </a:extLst>
          </p:cNvPr>
          <p:cNvSpPr>
            <a:spLocks noGrp="1"/>
          </p:cNvSpPr>
          <p:nvPr>
            <p:ph type="ftr" sz="quarter" idx="11"/>
          </p:nvPr>
        </p:nvSpPr>
        <p:spPr>
          <a:xfrm>
            <a:off x="572558" y="6405187"/>
            <a:ext cx="10438341" cy="452810"/>
          </a:xfrm>
        </p:spPr>
        <p:txBody>
          <a:bodyPr/>
          <a:lstStyle/>
          <a:p>
            <a:r>
              <a:rPr lang="en-US" sz="1200" dirty="0"/>
              <a:t>TEAM 04                                                                                                                          KLETECH/SOCSE/EDA/COVID VACCINE ANALYSIS                                           </a:t>
            </a:r>
            <a:endParaRPr lang="en-IN" sz="1200" dirty="0"/>
          </a:p>
        </p:txBody>
      </p:sp>
      <p:sp>
        <p:nvSpPr>
          <p:cNvPr id="8" name="Slide Number Placeholder 7">
            <a:extLst>
              <a:ext uri="{FF2B5EF4-FFF2-40B4-BE49-F238E27FC236}">
                <a16:creationId xmlns:a16="http://schemas.microsoft.com/office/drawing/2014/main" id="{A83ED44E-A26C-36A5-460F-33D28B34698E}"/>
              </a:ext>
            </a:extLst>
          </p:cNvPr>
          <p:cNvSpPr>
            <a:spLocks noGrp="1"/>
          </p:cNvSpPr>
          <p:nvPr>
            <p:ph type="sldNum" sz="quarter" idx="12"/>
          </p:nvPr>
        </p:nvSpPr>
        <p:spPr/>
        <p:txBody>
          <a:bodyPr/>
          <a:lstStyle/>
          <a:p>
            <a:fld id="{E8BD9CB0-05EF-4ABF-84BF-9DE0C69BA957}" type="slidenum">
              <a:rPr lang="en-IN" smtClean="0"/>
              <a:t>10</a:t>
            </a:fld>
            <a:endParaRPr lang="en-IN"/>
          </a:p>
        </p:txBody>
      </p:sp>
      <p:cxnSp>
        <p:nvCxnSpPr>
          <p:cNvPr id="9" name="Straight Connector 8">
            <a:extLst>
              <a:ext uri="{FF2B5EF4-FFF2-40B4-BE49-F238E27FC236}">
                <a16:creationId xmlns:a16="http://schemas.microsoft.com/office/drawing/2014/main" id="{66EABCD0-7DB9-3350-684A-C798B072AAA9}"/>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8A25857-8F99-5DF6-829C-F96E605ACCFE}"/>
              </a:ext>
            </a:extLst>
          </p:cNvPr>
          <p:cNvSpPr txBox="1"/>
          <p:nvPr/>
        </p:nvSpPr>
        <p:spPr>
          <a:xfrm>
            <a:off x="7791449" y="1216687"/>
            <a:ext cx="3817143" cy="3785652"/>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Roboto" panose="02000000000000000000" pitchFamily="2" charset="0"/>
                <a:ea typeface="Roboto" panose="02000000000000000000" pitchFamily="2" charset="0"/>
                <a:cs typeface="Courier New" panose="02070309020205020404" pitchFamily="49" charset="0"/>
              </a:rPr>
              <a:t>From the graph we can see the correlation between different attributes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rgbClr val="000000"/>
                </a:solidFill>
                <a:latin typeface="Roboto" panose="02000000000000000000" pitchFamily="2" charset="0"/>
                <a:ea typeface="Roboto" panose="02000000000000000000" pitchFamily="2" charset="0"/>
                <a:cs typeface="Courier New" panose="02070309020205020404" pitchFamily="49" charset="0"/>
              </a:rPr>
              <a:t>We have discarded the attributes which were having very less correlation with all other attributes </a:t>
            </a:r>
            <a:endParaRPr kumimoji="0" lang="en-US" altLang="en-US" sz="24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endParaRPr>
          </a:p>
        </p:txBody>
      </p:sp>
    </p:spTree>
    <p:extLst>
      <p:ext uri="{BB962C8B-B14F-4D97-AF65-F5344CB8AC3E}">
        <p14:creationId xmlns:p14="http://schemas.microsoft.com/office/powerpoint/2010/main" val="881225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EFAEBD-E64F-41A4-96E8-39289A0268E2}"/>
              </a:ext>
            </a:extLst>
          </p:cNvPr>
          <p:cNvSpPr txBox="1"/>
          <p:nvPr/>
        </p:nvSpPr>
        <p:spPr>
          <a:xfrm>
            <a:off x="725603" y="822292"/>
            <a:ext cx="8857649" cy="461665"/>
          </a:xfrm>
          <a:prstGeom prst="rect">
            <a:avLst/>
          </a:prstGeom>
          <a:noFill/>
        </p:spPr>
        <p:txBody>
          <a:bodyPr wrap="square">
            <a:spAutoFit/>
          </a:bodyPr>
          <a:lstStyle/>
          <a:p>
            <a:r>
              <a:rPr lang="en-US" sz="2400" dirty="0"/>
              <a:t>  </a:t>
            </a:r>
            <a:endParaRPr lang="en-IN" sz="2400" dirty="0"/>
          </a:p>
        </p:txBody>
      </p:sp>
      <p:pic>
        <p:nvPicPr>
          <p:cNvPr id="4" name="Picture 3">
            <a:extLst>
              <a:ext uri="{FF2B5EF4-FFF2-40B4-BE49-F238E27FC236}">
                <a16:creationId xmlns:a16="http://schemas.microsoft.com/office/drawing/2014/main" id="{315DC8B0-34E8-A374-CCC0-D9B7485CF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46" y="827498"/>
            <a:ext cx="6943724" cy="4352920"/>
          </a:xfrm>
          <a:prstGeom prst="rect">
            <a:avLst/>
          </a:prstGeom>
        </p:spPr>
      </p:pic>
      <p:sp>
        <p:nvSpPr>
          <p:cNvPr id="7" name="Footer Placeholder 6">
            <a:extLst>
              <a:ext uri="{FF2B5EF4-FFF2-40B4-BE49-F238E27FC236}">
                <a16:creationId xmlns:a16="http://schemas.microsoft.com/office/drawing/2014/main" id="{8C8676EF-763D-304F-52FC-BA8A14687662}"/>
              </a:ext>
            </a:extLst>
          </p:cNvPr>
          <p:cNvSpPr>
            <a:spLocks noGrp="1"/>
          </p:cNvSpPr>
          <p:nvPr>
            <p:ph type="ftr" sz="quarter" idx="11"/>
          </p:nvPr>
        </p:nvSpPr>
        <p:spPr>
          <a:xfrm>
            <a:off x="658283" y="6423069"/>
            <a:ext cx="10419291" cy="434931"/>
          </a:xfrm>
        </p:spPr>
        <p:txBody>
          <a:bodyPr/>
          <a:lstStyle/>
          <a:p>
            <a:r>
              <a:rPr lang="en-US" sz="1200" dirty="0"/>
              <a:t>TEAM 04                                                                                                                        KLETECH/SOCSE/EDA/COVID VACCINE ANALYSIS                                           </a:t>
            </a:r>
            <a:endParaRPr lang="en-IN" sz="1200" dirty="0"/>
          </a:p>
        </p:txBody>
      </p:sp>
      <p:sp>
        <p:nvSpPr>
          <p:cNvPr id="8" name="Slide Number Placeholder 7">
            <a:extLst>
              <a:ext uri="{FF2B5EF4-FFF2-40B4-BE49-F238E27FC236}">
                <a16:creationId xmlns:a16="http://schemas.microsoft.com/office/drawing/2014/main" id="{D79B90AC-05A4-6B2D-03EA-14E66A67508E}"/>
              </a:ext>
            </a:extLst>
          </p:cNvPr>
          <p:cNvSpPr>
            <a:spLocks noGrp="1"/>
          </p:cNvSpPr>
          <p:nvPr>
            <p:ph type="sldNum" sz="quarter" idx="12"/>
          </p:nvPr>
        </p:nvSpPr>
        <p:spPr/>
        <p:txBody>
          <a:bodyPr/>
          <a:lstStyle/>
          <a:p>
            <a:fld id="{E8BD9CB0-05EF-4ABF-84BF-9DE0C69BA957}" type="slidenum">
              <a:rPr lang="en-IN" smtClean="0"/>
              <a:t>11</a:t>
            </a:fld>
            <a:endParaRPr lang="en-IN"/>
          </a:p>
        </p:txBody>
      </p:sp>
      <p:cxnSp>
        <p:nvCxnSpPr>
          <p:cNvPr id="9" name="Straight Connector 8">
            <a:extLst>
              <a:ext uri="{FF2B5EF4-FFF2-40B4-BE49-F238E27FC236}">
                <a16:creationId xmlns:a16="http://schemas.microsoft.com/office/drawing/2014/main" id="{FFA179F4-0401-D152-5AF8-5DC94121B8EA}"/>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E063DC3-59D6-9406-0E22-65470CEE41CB}"/>
              </a:ext>
            </a:extLst>
          </p:cNvPr>
          <p:cNvSpPr txBox="1"/>
          <p:nvPr/>
        </p:nvSpPr>
        <p:spPr>
          <a:xfrm>
            <a:off x="7574756" y="902569"/>
            <a:ext cx="3502818" cy="4801314"/>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As we can see in the above figure </a:t>
            </a:r>
            <a:r>
              <a:rPr kumimoji="0" lang="en-US" altLang="en-US" sz="1800" b="0" i="0" u="none" strike="noStrike" cap="none" normalizeH="0" baseline="0" dirty="0" err="1">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before,the</a:t>
            </a: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 data was highly skewed (13.50), due to which a very high % of data was segregated towards a particular value</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 Due to that many values were treated as outliers , So we took log of the column after adding 1 to each value of the column to remove skewness</a:t>
            </a:r>
            <a:r>
              <a:rPr lang="en-US" altLang="en-US" sz="1800" dirty="0">
                <a:solidFill>
                  <a:srgbClr val="000000"/>
                </a:solidFill>
                <a:latin typeface="Roboto" panose="02000000000000000000" pitchFamily="2" charset="0"/>
                <a:ea typeface="Roboto" panose="02000000000000000000" pitchFamily="2" charset="0"/>
                <a:cs typeface="Courier New" panose="02070309020205020404" pitchFamily="49"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solidFill>
                  <a:srgbClr val="000000"/>
                </a:solidFill>
                <a:latin typeface="Roboto" panose="02000000000000000000" pitchFamily="2" charset="0"/>
                <a:ea typeface="Roboto" panose="02000000000000000000" pitchFamily="2" charset="0"/>
                <a:cs typeface="Courier New" panose="02070309020205020404" pitchFamily="49" charset="0"/>
              </a:rPr>
              <a:t>N</a:t>
            </a: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ow we can see that the data has better distribution now (skewness=-0.3)</a:t>
            </a:r>
            <a:r>
              <a:rPr kumimoji="0" lang="en-US" altLang="en-US" sz="1800" b="0" i="0" u="none" strike="noStrike" cap="none" normalizeH="0" baseline="0" dirty="0">
                <a:ln>
                  <a:noFill/>
                </a:ln>
                <a:solidFill>
                  <a:schemeClr val="tx1"/>
                </a:solidFill>
                <a:effectLst/>
                <a:latin typeface="Roboto" panose="02000000000000000000" pitchFamily="2" charset="0"/>
                <a:ea typeface="Roboto" panose="02000000000000000000" pitchFamily="2" charset="0"/>
              </a:rPr>
              <a:t> </a:t>
            </a:r>
          </a:p>
        </p:txBody>
      </p:sp>
      <p:sp>
        <p:nvSpPr>
          <p:cNvPr id="11" name="TextBox 10">
            <a:extLst>
              <a:ext uri="{FF2B5EF4-FFF2-40B4-BE49-F238E27FC236}">
                <a16:creationId xmlns:a16="http://schemas.microsoft.com/office/drawing/2014/main" id="{73C00F02-9254-D545-E4CC-C5565B2E6CC6}"/>
              </a:ext>
            </a:extLst>
          </p:cNvPr>
          <p:cNvSpPr txBox="1"/>
          <p:nvPr/>
        </p:nvSpPr>
        <p:spPr>
          <a:xfrm>
            <a:off x="1887627" y="135462"/>
            <a:ext cx="7780247" cy="461665"/>
          </a:xfrm>
          <a:prstGeom prst="rect">
            <a:avLst/>
          </a:prstGeom>
          <a:noFill/>
        </p:spPr>
        <p:txBody>
          <a:bodyPr wrap="square">
            <a:spAutoFit/>
          </a:bodyPr>
          <a:lstStyle/>
          <a:p>
            <a:r>
              <a:rPr lang="en-IN" sz="2400" b="1" dirty="0"/>
              <a:t>Density and boxplot of before vs after removing skewness </a:t>
            </a:r>
          </a:p>
        </p:txBody>
      </p:sp>
    </p:spTree>
    <p:extLst>
      <p:ext uri="{BB962C8B-B14F-4D97-AF65-F5344CB8AC3E}">
        <p14:creationId xmlns:p14="http://schemas.microsoft.com/office/powerpoint/2010/main" val="193525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9CA1C7-8641-B073-1D2C-7960BC6490FD}"/>
              </a:ext>
            </a:extLst>
          </p:cNvPr>
          <p:cNvSpPr>
            <a:spLocks noGrp="1"/>
          </p:cNvSpPr>
          <p:nvPr>
            <p:ph type="ftr" sz="quarter" idx="11"/>
          </p:nvPr>
        </p:nvSpPr>
        <p:spPr>
          <a:xfrm>
            <a:off x="95251" y="6429897"/>
            <a:ext cx="10791806" cy="380958"/>
          </a:xfrm>
        </p:spPr>
        <p:txBody>
          <a:bodyPr/>
          <a:lstStyle/>
          <a:p>
            <a:r>
              <a:rPr lang="en-US" dirty="0"/>
              <a:t>TEAM 04                                                                                                                                                                                                                                                                              KLETECH/SOCSE/EDA/COVID VACCINE ANALYSIS                                           </a:t>
            </a:r>
            <a:endParaRPr lang="en-IN" dirty="0"/>
          </a:p>
        </p:txBody>
      </p:sp>
      <p:sp>
        <p:nvSpPr>
          <p:cNvPr id="3" name="Slide Number Placeholder 2">
            <a:extLst>
              <a:ext uri="{FF2B5EF4-FFF2-40B4-BE49-F238E27FC236}">
                <a16:creationId xmlns:a16="http://schemas.microsoft.com/office/drawing/2014/main" id="{671315DA-8D98-7B24-311B-1EE89DD41D38}"/>
              </a:ext>
            </a:extLst>
          </p:cNvPr>
          <p:cNvSpPr>
            <a:spLocks noGrp="1"/>
          </p:cNvSpPr>
          <p:nvPr>
            <p:ph type="sldNum" sz="quarter" idx="12"/>
          </p:nvPr>
        </p:nvSpPr>
        <p:spPr/>
        <p:txBody>
          <a:bodyPr/>
          <a:lstStyle/>
          <a:p>
            <a:fld id="{E8BD9CB0-05EF-4ABF-84BF-9DE0C69BA957}" type="slidenum">
              <a:rPr lang="en-IN" smtClean="0"/>
              <a:t>12</a:t>
            </a:fld>
            <a:endParaRPr lang="en-IN"/>
          </a:p>
        </p:txBody>
      </p:sp>
      <p:pic>
        <p:nvPicPr>
          <p:cNvPr id="13" name="Picture 12">
            <a:extLst>
              <a:ext uri="{FF2B5EF4-FFF2-40B4-BE49-F238E27FC236}">
                <a16:creationId xmlns:a16="http://schemas.microsoft.com/office/drawing/2014/main" id="{424EF400-8658-CF76-6A43-3445A4BF0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6" y="257247"/>
            <a:ext cx="5172074" cy="3232546"/>
          </a:xfrm>
          <a:prstGeom prst="rect">
            <a:avLst/>
          </a:prstGeom>
          <a:ln>
            <a:noFill/>
          </a:ln>
          <a:effectLst>
            <a:softEdge rad="112500"/>
          </a:effectLst>
        </p:spPr>
      </p:pic>
      <p:pic>
        <p:nvPicPr>
          <p:cNvPr id="15" name="Picture 14">
            <a:extLst>
              <a:ext uri="{FF2B5EF4-FFF2-40B4-BE49-F238E27FC236}">
                <a16:creationId xmlns:a16="http://schemas.microsoft.com/office/drawing/2014/main" id="{F7F6CCAB-C0C4-C7AB-4672-6AB7A45C9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476" y="270515"/>
            <a:ext cx="6084875" cy="3102059"/>
          </a:xfrm>
          <a:prstGeom prst="rect">
            <a:avLst/>
          </a:prstGeom>
          <a:ln>
            <a:noFill/>
          </a:ln>
          <a:effectLst>
            <a:softEdge rad="112500"/>
          </a:effectLst>
        </p:spPr>
      </p:pic>
      <p:pic>
        <p:nvPicPr>
          <p:cNvPr id="17" name="Picture 16">
            <a:extLst>
              <a:ext uri="{FF2B5EF4-FFF2-40B4-BE49-F238E27FC236}">
                <a16:creationId xmlns:a16="http://schemas.microsoft.com/office/drawing/2014/main" id="{D78FF6D4-A4B2-642B-02A2-5AADE8228A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976" y="3422495"/>
            <a:ext cx="5172074" cy="2757300"/>
          </a:xfrm>
          <a:prstGeom prst="rect">
            <a:avLst/>
          </a:prstGeom>
          <a:ln>
            <a:noFill/>
          </a:ln>
          <a:effectLst>
            <a:softEdge rad="112500"/>
          </a:effectLst>
        </p:spPr>
      </p:pic>
      <p:pic>
        <p:nvPicPr>
          <p:cNvPr id="21" name="Picture 20">
            <a:extLst>
              <a:ext uri="{FF2B5EF4-FFF2-40B4-BE49-F238E27FC236}">
                <a16:creationId xmlns:a16="http://schemas.microsoft.com/office/drawing/2014/main" id="{B2579B6F-14FF-B01A-51CC-2DA6157ACE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4477" y="3429000"/>
            <a:ext cx="6084874" cy="2750795"/>
          </a:xfrm>
          <a:prstGeom prst="rect">
            <a:avLst/>
          </a:prstGeom>
          <a:ln>
            <a:noFill/>
          </a:ln>
          <a:effectLst>
            <a:softEdge rad="112500"/>
          </a:effectLst>
        </p:spPr>
      </p:pic>
      <p:cxnSp>
        <p:nvCxnSpPr>
          <p:cNvPr id="23" name="Straight Connector 22">
            <a:extLst>
              <a:ext uri="{FF2B5EF4-FFF2-40B4-BE49-F238E27FC236}">
                <a16:creationId xmlns:a16="http://schemas.microsoft.com/office/drawing/2014/main" id="{62FAD8AA-304C-6683-2F33-36C96A5F53A7}"/>
              </a:ext>
            </a:extLst>
          </p:cNvPr>
          <p:cNvCxnSpPr>
            <a:cxnSpLocks/>
          </p:cNvCxnSpPr>
          <p:nvPr/>
        </p:nvCxnSpPr>
        <p:spPr>
          <a:xfrm>
            <a:off x="5761827" y="504825"/>
            <a:ext cx="0" cy="5810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7292C3-58BD-D890-8639-FC5BBD386647}"/>
              </a:ext>
            </a:extLst>
          </p:cNvPr>
          <p:cNvCxnSpPr>
            <a:cxnSpLocks/>
          </p:cNvCxnSpPr>
          <p:nvPr/>
        </p:nvCxnSpPr>
        <p:spPr>
          <a:xfrm flipV="1">
            <a:off x="0" y="3444929"/>
            <a:ext cx="12192000" cy="12545"/>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38A7263-CC6D-C640-7B69-6C0ED042E6F4}"/>
              </a:ext>
            </a:extLst>
          </p:cNvPr>
          <p:cNvSpPr txBox="1"/>
          <p:nvPr/>
        </p:nvSpPr>
        <p:spPr>
          <a:xfrm>
            <a:off x="2324101" y="57192"/>
            <a:ext cx="7643812" cy="400110"/>
          </a:xfrm>
          <a:prstGeom prst="rect">
            <a:avLst/>
          </a:prstGeom>
          <a:noFill/>
        </p:spPr>
        <p:txBody>
          <a:bodyPr wrap="square" rtlCol="0">
            <a:spAutoFit/>
          </a:bodyPr>
          <a:lstStyle/>
          <a:p>
            <a:r>
              <a:rPr lang="en-IN" sz="2000" b="1" dirty="0"/>
              <a:t>Density and boxplot of before vs after removing skewness </a:t>
            </a:r>
          </a:p>
        </p:txBody>
      </p:sp>
      <p:cxnSp>
        <p:nvCxnSpPr>
          <p:cNvPr id="29" name="Straight Connector 28">
            <a:extLst>
              <a:ext uri="{FF2B5EF4-FFF2-40B4-BE49-F238E27FC236}">
                <a16:creationId xmlns:a16="http://schemas.microsoft.com/office/drawing/2014/main" id="{7960431D-2C6B-F00D-B18E-3FB7A0D5D6D5}"/>
              </a:ext>
            </a:extLst>
          </p:cNvPr>
          <p:cNvCxnSpPr>
            <a:cxnSpLocks/>
          </p:cNvCxnSpPr>
          <p:nvPr/>
        </p:nvCxnSpPr>
        <p:spPr>
          <a:xfrm>
            <a:off x="0" y="504825"/>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281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37FED-0298-A34A-8A5B-9C8DE3983824}"/>
              </a:ext>
            </a:extLst>
          </p:cNvPr>
          <p:cNvSpPr txBox="1"/>
          <p:nvPr/>
        </p:nvSpPr>
        <p:spPr>
          <a:xfrm>
            <a:off x="2653990" y="1798515"/>
            <a:ext cx="9322420" cy="1446550"/>
          </a:xfrm>
          <a:prstGeom prst="rect">
            <a:avLst/>
          </a:prstGeom>
          <a:noFill/>
        </p:spPr>
        <p:txBody>
          <a:bodyPr wrap="square" rtlCol="0">
            <a:spAutoFit/>
          </a:bodyPr>
          <a:lstStyle/>
          <a:p>
            <a:r>
              <a:rPr lang="en-US" sz="8800" dirty="0"/>
              <a:t>Data Analysis</a:t>
            </a:r>
          </a:p>
        </p:txBody>
      </p:sp>
      <p:sp>
        <p:nvSpPr>
          <p:cNvPr id="6" name="Footer Placeholder 5">
            <a:extLst>
              <a:ext uri="{FF2B5EF4-FFF2-40B4-BE49-F238E27FC236}">
                <a16:creationId xmlns:a16="http://schemas.microsoft.com/office/drawing/2014/main" id="{677DB071-A688-5DAD-4BB1-D882A496EB73}"/>
              </a:ext>
            </a:extLst>
          </p:cNvPr>
          <p:cNvSpPr>
            <a:spLocks noGrp="1"/>
          </p:cNvSpPr>
          <p:nvPr>
            <p:ph type="ftr" sz="quarter" idx="11"/>
          </p:nvPr>
        </p:nvSpPr>
        <p:spPr>
          <a:xfrm>
            <a:off x="620184" y="6255011"/>
            <a:ext cx="10524066" cy="602989"/>
          </a:xfrm>
        </p:spPr>
        <p:txBody>
          <a:bodyPr/>
          <a:lstStyle/>
          <a:p>
            <a:r>
              <a:rPr lang="en-US" sz="1200" dirty="0"/>
              <a:t>TEAM 04                                                                                                                        KLETECH/SOCSE/EDA/COVID VACCINE ANALYSIS                                           </a:t>
            </a:r>
            <a:endParaRPr lang="en-IN" sz="1200" dirty="0"/>
          </a:p>
        </p:txBody>
      </p:sp>
      <p:sp>
        <p:nvSpPr>
          <p:cNvPr id="7" name="Slide Number Placeholder 6">
            <a:extLst>
              <a:ext uri="{FF2B5EF4-FFF2-40B4-BE49-F238E27FC236}">
                <a16:creationId xmlns:a16="http://schemas.microsoft.com/office/drawing/2014/main" id="{DF9E74CA-42F9-5ABE-563C-25C500D7C6F6}"/>
              </a:ext>
            </a:extLst>
          </p:cNvPr>
          <p:cNvSpPr>
            <a:spLocks noGrp="1"/>
          </p:cNvSpPr>
          <p:nvPr>
            <p:ph type="sldNum" sz="quarter" idx="12"/>
          </p:nvPr>
        </p:nvSpPr>
        <p:spPr/>
        <p:txBody>
          <a:bodyPr/>
          <a:lstStyle/>
          <a:p>
            <a:fld id="{E8BD9CB0-05EF-4ABF-84BF-9DE0C69BA957}" type="slidenum">
              <a:rPr lang="en-IN" smtClean="0"/>
              <a:t>13</a:t>
            </a:fld>
            <a:endParaRPr lang="en-IN"/>
          </a:p>
        </p:txBody>
      </p:sp>
      <p:cxnSp>
        <p:nvCxnSpPr>
          <p:cNvPr id="8" name="Straight Connector 7">
            <a:extLst>
              <a:ext uri="{FF2B5EF4-FFF2-40B4-BE49-F238E27FC236}">
                <a16:creationId xmlns:a16="http://schemas.microsoft.com/office/drawing/2014/main" id="{42F5F89C-21E3-B24C-E727-BBCF865EA2A5}"/>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075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BEFB48-EF43-DA49-AB06-EDB1082FB9D9}"/>
              </a:ext>
            </a:extLst>
          </p:cNvPr>
          <p:cNvSpPr txBox="1"/>
          <p:nvPr/>
        </p:nvSpPr>
        <p:spPr>
          <a:xfrm>
            <a:off x="631267" y="231862"/>
            <a:ext cx="4033476" cy="584775"/>
          </a:xfrm>
          <a:prstGeom prst="rect">
            <a:avLst/>
          </a:prstGeom>
          <a:noFill/>
        </p:spPr>
        <p:txBody>
          <a:bodyPr wrap="none" rtlCol="0">
            <a:spAutoFit/>
          </a:bodyPr>
          <a:lstStyle/>
          <a:p>
            <a:r>
              <a:rPr lang="en-US" sz="3200" b="1" dirty="0"/>
              <a:t>Vaccine Distribution</a:t>
            </a:r>
          </a:p>
        </p:txBody>
      </p:sp>
      <p:pic>
        <p:nvPicPr>
          <p:cNvPr id="3" name="Picture 2">
            <a:extLst>
              <a:ext uri="{FF2B5EF4-FFF2-40B4-BE49-F238E27FC236}">
                <a16:creationId xmlns:a16="http://schemas.microsoft.com/office/drawing/2014/main" id="{3941D1A8-E242-873E-D693-D6CC74FAE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67" y="1257300"/>
            <a:ext cx="6179130" cy="4203715"/>
          </a:xfrm>
          <a:prstGeom prst="rect">
            <a:avLst/>
          </a:prstGeom>
        </p:spPr>
      </p:pic>
      <p:sp>
        <p:nvSpPr>
          <p:cNvPr id="6" name="Footer Placeholder 5">
            <a:extLst>
              <a:ext uri="{FF2B5EF4-FFF2-40B4-BE49-F238E27FC236}">
                <a16:creationId xmlns:a16="http://schemas.microsoft.com/office/drawing/2014/main" id="{ABBF71A8-CF79-095C-9AA3-0F586F046769}"/>
              </a:ext>
            </a:extLst>
          </p:cNvPr>
          <p:cNvSpPr>
            <a:spLocks noGrp="1"/>
          </p:cNvSpPr>
          <p:nvPr>
            <p:ph type="ftr" sz="quarter" idx="11"/>
          </p:nvPr>
        </p:nvSpPr>
        <p:spPr>
          <a:xfrm>
            <a:off x="631267" y="6393373"/>
            <a:ext cx="10581216" cy="431537"/>
          </a:xfrm>
        </p:spPr>
        <p:txBody>
          <a:bodyPr/>
          <a:lstStyle/>
          <a:p>
            <a:r>
              <a:rPr lang="en-US" sz="1200" dirty="0"/>
              <a:t>TEAM 04                                                                                                                      KLETECH/SOCSE/EDA/COVID VACCINE ANALYSIS                                           </a:t>
            </a:r>
            <a:endParaRPr lang="en-IN" sz="1200" dirty="0"/>
          </a:p>
        </p:txBody>
      </p:sp>
      <p:sp>
        <p:nvSpPr>
          <p:cNvPr id="8" name="Slide Number Placeholder 7">
            <a:extLst>
              <a:ext uri="{FF2B5EF4-FFF2-40B4-BE49-F238E27FC236}">
                <a16:creationId xmlns:a16="http://schemas.microsoft.com/office/drawing/2014/main" id="{30B409B5-3130-A8C9-0AB8-86114580EE7D}"/>
              </a:ext>
            </a:extLst>
          </p:cNvPr>
          <p:cNvSpPr>
            <a:spLocks noGrp="1"/>
          </p:cNvSpPr>
          <p:nvPr>
            <p:ph type="sldNum" sz="quarter" idx="12"/>
          </p:nvPr>
        </p:nvSpPr>
        <p:spPr/>
        <p:txBody>
          <a:bodyPr/>
          <a:lstStyle/>
          <a:p>
            <a:fld id="{E8BD9CB0-05EF-4ABF-84BF-9DE0C69BA957}" type="slidenum">
              <a:rPr lang="en-IN" smtClean="0"/>
              <a:t>14</a:t>
            </a:fld>
            <a:endParaRPr lang="en-IN"/>
          </a:p>
        </p:txBody>
      </p:sp>
      <p:cxnSp>
        <p:nvCxnSpPr>
          <p:cNvPr id="9" name="Straight Connector 8">
            <a:extLst>
              <a:ext uri="{FF2B5EF4-FFF2-40B4-BE49-F238E27FC236}">
                <a16:creationId xmlns:a16="http://schemas.microsoft.com/office/drawing/2014/main" id="{B96CD503-D6DC-C488-9C9B-2E753719180A}"/>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577F6D3-6749-F649-589B-3704EF38F7A0}"/>
              </a:ext>
            </a:extLst>
          </p:cNvPr>
          <p:cNvSpPr txBox="1"/>
          <p:nvPr/>
        </p:nvSpPr>
        <p:spPr>
          <a:xfrm>
            <a:off x="7793985" y="816637"/>
            <a:ext cx="3766748" cy="4247317"/>
          </a:xfrm>
          <a:prstGeom prst="rect">
            <a:avLst/>
          </a:prstGeom>
          <a:noFill/>
        </p:spPr>
        <p:txBody>
          <a:bodyPr wrap="square">
            <a:spAutoFit/>
          </a:bodyPr>
          <a:lstStyle/>
          <a:p>
            <a:pPr marL="285750" indent="-285750">
              <a:buFont typeface="Arial" panose="020B0604020202020204" pitchFamily="34" charset="0"/>
              <a:buChar char="•"/>
            </a:pPr>
            <a:r>
              <a:rPr lang="en-IN" sz="1800" dirty="0"/>
              <a:t>We can clearly see from the above graph that Pfizer/</a:t>
            </a:r>
            <a:r>
              <a:rPr lang="en-IN" sz="1800" dirty="0" err="1"/>
              <a:t>BioNtech</a:t>
            </a:r>
            <a:r>
              <a:rPr lang="en-IN" sz="1800" dirty="0"/>
              <a:t> is the most distributed vaccine in the world covering 64% of total vaccinations in the world</a:t>
            </a:r>
          </a:p>
          <a:p>
            <a:endParaRPr lang="en-IN" dirty="0"/>
          </a:p>
          <a:p>
            <a:endParaRPr lang="en-IN" dirty="0"/>
          </a:p>
          <a:p>
            <a:r>
              <a:rPr lang="en-IN" sz="1800" dirty="0"/>
              <a:t>Some of the reasons could be</a:t>
            </a:r>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r>
              <a:rPr lang="en-US" sz="1800" b="0" i="0" dirty="0">
                <a:solidFill>
                  <a:srgbClr val="1C1D20"/>
                </a:solidFill>
                <a:effectLst/>
                <a:latin typeface="Roboto" panose="02000000000000000000" pitchFamily="2" charset="0"/>
              </a:rPr>
              <a:t>Pfizer was the first to market a coronavirus vaccine -- and the first to gain authorization</a:t>
            </a:r>
          </a:p>
          <a:p>
            <a:pPr marL="342900" indent="-342900">
              <a:buFont typeface="Arial" panose="020B0604020202020204" pitchFamily="34" charset="0"/>
              <a:buChar char="•"/>
            </a:pPr>
            <a:r>
              <a:rPr lang="en-US" sz="1800" dirty="0">
                <a:solidFill>
                  <a:srgbClr val="1C1D20"/>
                </a:solidFill>
                <a:latin typeface="Roboto" panose="02000000000000000000" pitchFamily="2" charset="0"/>
              </a:rPr>
              <a:t>It has higher efficacy </a:t>
            </a:r>
            <a:r>
              <a:rPr lang="en-US" sz="1800" dirty="0" err="1">
                <a:solidFill>
                  <a:srgbClr val="1C1D20"/>
                </a:solidFill>
                <a:latin typeface="Roboto" panose="02000000000000000000" pitchFamily="2" charset="0"/>
              </a:rPr>
              <a:t>i.e</a:t>
            </a:r>
            <a:r>
              <a:rPr lang="en-US" sz="1800" dirty="0">
                <a:solidFill>
                  <a:srgbClr val="1C1D20"/>
                </a:solidFill>
                <a:latin typeface="Roboto" panose="02000000000000000000" pitchFamily="2" charset="0"/>
              </a:rPr>
              <a:t> 95%</a:t>
            </a:r>
          </a:p>
          <a:p>
            <a:pPr marL="342900" indent="-342900">
              <a:buFont typeface="Arial" panose="020B0604020202020204" pitchFamily="34" charset="0"/>
              <a:buChar char="•"/>
            </a:pPr>
            <a:r>
              <a:rPr lang="en-US" sz="1800" dirty="0">
                <a:solidFill>
                  <a:srgbClr val="1C1D20"/>
                </a:solidFill>
                <a:latin typeface="Roboto" panose="02000000000000000000" pitchFamily="2" charset="0"/>
              </a:rPr>
              <a:t>As it is a MRNA vaccine it doesn’t have much side effects</a:t>
            </a:r>
            <a:endParaRPr lang="en-IN" sz="1800" dirty="0"/>
          </a:p>
        </p:txBody>
      </p:sp>
    </p:spTree>
    <p:extLst>
      <p:ext uri="{BB962C8B-B14F-4D97-AF65-F5344CB8AC3E}">
        <p14:creationId xmlns:p14="http://schemas.microsoft.com/office/powerpoint/2010/main" val="2996366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D14CEF-51AF-6FEE-603E-D71ED8B97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590" y="1070001"/>
            <a:ext cx="5721810" cy="4552939"/>
          </a:xfrm>
          <a:prstGeom prst="rect">
            <a:avLst/>
          </a:prstGeom>
        </p:spPr>
      </p:pic>
      <p:sp>
        <p:nvSpPr>
          <p:cNvPr id="6" name="Footer Placeholder 5">
            <a:extLst>
              <a:ext uri="{FF2B5EF4-FFF2-40B4-BE49-F238E27FC236}">
                <a16:creationId xmlns:a16="http://schemas.microsoft.com/office/drawing/2014/main" id="{31A97E73-D688-F716-3EB2-4EF0FA0C9647}"/>
              </a:ext>
            </a:extLst>
          </p:cNvPr>
          <p:cNvSpPr>
            <a:spLocks noGrp="1"/>
          </p:cNvSpPr>
          <p:nvPr>
            <p:ph type="ftr" sz="quarter" idx="11"/>
          </p:nvPr>
        </p:nvSpPr>
        <p:spPr>
          <a:xfrm>
            <a:off x="610658" y="6343417"/>
            <a:ext cx="10266891" cy="597859"/>
          </a:xfrm>
        </p:spPr>
        <p:txBody>
          <a:bodyPr/>
          <a:lstStyle/>
          <a:p>
            <a:r>
              <a:rPr lang="en-US" sz="1200" dirty="0"/>
              <a:t>TEAM 04                                                                                                                            KLETECH/SOCSE/EDA/COVID VACCINE ANALYSIS                                           </a:t>
            </a:r>
            <a:endParaRPr lang="en-IN" sz="1200" dirty="0"/>
          </a:p>
        </p:txBody>
      </p:sp>
      <p:sp>
        <p:nvSpPr>
          <p:cNvPr id="7" name="Slide Number Placeholder 6">
            <a:extLst>
              <a:ext uri="{FF2B5EF4-FFF2-40B4-BE49-F238E27FC236}">
                <a16:creationId xmlns:a16="http://schemas.microsoft.com/office/drawing/2014/main" id="{FDABE6EE-7B99-AC41-18A8-ED649492E046}"/>
              </a:ext>
            </a:extLst>
          </p:cNvPr>
          <p:cNvSpPr>
            <a:spLocks noGrp="1"/>
          </p:cNvSpPr>
          <p:nvPr>
            <p:ph type="sldNum" sz="quarter" idx="12"/>
          </p:nvPr>
        </p:nvSpPr>
        <p:spPr/>
        <p:txBody>
          <a:bodyPr/>
          <a:lstStyle/>
          <a:p>
            <a:fld id="{E8BD9CB0-05EF-4ABF-84BF-9DE0C69BA957}" type="slidenum">
              <a:rPr lang="en-IN" smtClean="0"/>
              <a:t>15</a:t>
            </a:fld>
            <a:endParaRPr lang="en-IN"/>
          </a:p>
        </p:txBody>
      </p:sp>
      <p:cxnSp>
        <p:nvCxnSpPr>
          <p:cNvPr id="8" name="Straight Connector 7">
            <a:extLst>
              <a:ext uri="{FF2B5EF4-FFF2-40B4-BE49-F238E27FC236}">
                <a16:creationId xmlns:a16="http://schemas.microsoft.com/office/drawing/2014/main" id="{DD6C9570-5A84-2E9F-FEE2-B1EBC6D38320}"/>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959D5E6-5423-D44D-D98F-733BCB37B5F6}"/>
              </a:ext>
            </a:extLst>
          </p:cNvPr>
          <p:cNvSpPr txBox="1"/>
          <p:nvPr/>
        </p:nvSpPr>
        <p:spPr>
          <a:xfrm>
            <a:off x="6991349" y="1070001"/>
            <a:ext cx="4904318" cy="3693319"/>
          </a:xfrm>
          <a:prstGeom prst="rect">
            <a:avLst/>
          </a:prstGeom>
          <a:noFill/>
        </p:spPr>
        <p:txBody>
          <a:bodyPr wrap="square">
            <a:spAutoFit/>
          </a:bodyPr>
          <a:lstStyle/>
          <a:p>
            <a:r>
              <a:rPr lang="en-IN" sz="1800" dirty="0"/>
              <a:t>We can observe from the above graph that Oxford and </a:t>
            </a:r>
            <a:r>
              <a:rPr lang="en-IN" sz="1800" dirty="0" err="1"/>
              <a:t>Astrazeneca</a:t>
            </a:r>
            <a:r>
              <a:rPr lang="en-IN" dirty="0"/>
              <a:t>(</a:t>
            </a:r>
            <a:r>
              <a:rPr lang="en-IN" dirty="0" err="1"/>
              <a:t>covishield</a:t>
            </a:r>
            <a:r>
              <a:rPr lang="en-IN" dirty="0"/>
              <a:t>) </a:t>
            </a:r>
            <a:r>
              <a:rPr lang="en-IN" sz="1800" dirty="0"/>
              <a:t>vaccines are used the most in countries with low GDP </a:t>
            </a:r>
          </a:p>
          <a:p>
            <a:r>
              <a:rPr lang="en-IN" sz="1800" dirty="0"/>
              <a:t>The possible reasons could be</a:t>
            </a:r>
          </a:p>
          <a:p>
            <a:endParaRPr lang="en-US" sz="1800" dirty="0"/>
          </a:p>
          <a:p>
            <a:pPr marL="285750" indent="-285750">
              <a:buFont typeface="Arial" panose="020B0604020202020204" pitchFamily="34" charset="0"/>
              <a:buChar char="•"/>
            </a:pPr>
            <a:r>
              <a:rPr lang="en-US" sz="1800" dirty="0"/>
              <a:t> It's efficacy is 76%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 It is 18 times cheaper than Pfizer.</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 It can be kept in a freezer just between 2 to 8 degree </a:t>
            </a:r>
            <a:r>
              <a:rPr lang="en-US" sz="1800" dirty="0" err="1"/>
              <a:t>celsius</a:t>
            </a:r>
            <a:r>
              <a:rPr lang="en-US" sz="1800" dirty="0"/>
              <a:t> and can be used </a:t>
            </a:r>
            <a:r>
              <a:rPr lang="en-US" sz="1800" dirty="0" err="1"/>
              <a:t>upto</a:t>
            </a:r>
            <a:r>
              <a:rPr lang="en-US" sz="1800" dirty="0"/>
              <a:t> six months. This is a huge relief for countries with huge population and low GDP.</a:t>
            </a:r>
            <a:endParaRPr lang="en-IN" sz="1800" dirty="0"/>
          </a:p>
        </p:txBody>
      </p:sp>
      <p:sp>
        <p:nvSpPr>
          <p:cNvPr id="2" name="TextBox 1">
            <a:extLst>
              <a:ext uri="{FF2B5EF4-FFF2-40B4-BE49-F238E27FC236}">
                <a16:creationId xmlns:a16="http://schemas.microsoft.com/office/drawing/2014/main" id="{B6750F81-2195-13FC-8C2F-4C3AB31268A9}"/>
              </a:ext>
            </a:extLst>
          </p:cNvPr>
          <p:cNvSpPr txBox="1"/>
          <p:nvPr/>
        </p:nvSpPr>
        <p:spPr>
          <a:xfrm>
            <a:off x="2038350" y="168954"/>
            <a:ext cx="7629525" cy="400110"/>
          </a:xfrm>
          <a:prstGeom prst="rect">
            <a:avLst/>
          </a:prstGeom>
          <a:noFill/>
        </p:spPr>
        <p:txBody>
          <a:bodyPr wrap="square" rtlCol="0">
            <a:spAutoFit/>
          </a:bodyPr>
          <a:lstStyle/>
          <a:p>
            <a:r>
              <a:rPr lang="en-IN" sz="2000" b="1" dirty="0"/>
              <a:t>Different Vaccines and its count based on high and low GDP countries  </a:t>
            </a:r>
          </a:p>
        </p:txBody>
      </p:sp>
    </p:spTree>
    <p:extLst>
      <p:ext uri="{BB962C8B-B14F-4D97-AF65-F5344CB8AC3E}">
        <p14:creationId xmlns:p14="http://schemas.microsoft.com/office/powerpoint/2010/main" val="3473009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DC1E38-3B3D-09CD-1B3B-5187D2046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02" y="913086"/>
            <a:ext cx="6543742" cy="4801303"/>
          </a:xfrm>
          <a:prstGeom prst="rect">
            <a:avLst/>
          </a:prstGeom>
        </p:spPr>
      </p:pic>
      <p:sp>
        <p:nvSpPr>
          <p:cNvPr id="6" name="Footer Placeholder 5">
            <a:extLst>
              <a:ext uri="{FF2B5EF4-FFF2-40B4-BE49-F238E27FC236}">
                <a16:creationId xmlns:a16="http://schemas.microsoft.com/office/drawing/2014/main" id="{D3C5C0DA-F758-9DC1-D748-7AB7B1ABA196}"/>
              </a:ext>
            </a:extLst>
          </p:cNvPr>
          <p:cNvSpPr>
            <a:spLocks noGrp="1"/>
          </p:cNvSpPr>
          <p:nvPr>
            <p:ph type="ftr" sz="quarter" idx="11"/>
          </p:nvPr>
        </p:nvSpPr>
        <p:spPr>
          <a:xfrm>
            <a:off x="591609" y="6325312"/>
            <a:ext cx="10514541" cy="634069"/>
          </a:xfrm>
        </p:spPr>
        <p:txBody>
          <a:bodyPr/>
          <a:lstStyle/>
          <a:p>
            <a:r>
              <a:rPr lang="en-US" sz="1200" dirty="0"/>
              <a:t>TEAM 04                                                                                                                         KLETECH/SOCSE/EDA/COVID VACCINE ANALYSIS                                           </a:t>
            </a:r>
            <a:endParaRPr lang="en-IN" sz="1200" dirty="0"/>
          </a:p>
        </p:txBody>
      </p:sp>
      <p:sp>
        <p:nvSpPr>
          <p:cNvPr id="7" name="Slide Number Placeholder 6">
            <a:extLst>
              <a:ext uri="{FF2B5EF4-FFF2-40B4-BE49-F238E27FC236}">
                <a16:creationId xmlns:a16="http://schemas.microsoft.com/office/drawing/2014/main" id="{24084EA9-ABB4-3034-835D-E8EA788796EC}"/>
              </a:ext>
            </a:extLst>
          </p:cNvPr>
          <p:cNvSpPr>
            <a:spLocks noGrp="1"/>
          </p:cNvSpPr>
          <p:nvPr>
            <p:ph type="sldNum" sz="quarter" idx="12"/>
          </p:nvPr>
        </p:nvSpPr>
        <p:spPr/>
        <p:txBody>
          <a:bodyPr/>
          <a:lstStyle/>
          <a:p>
            <a:fld id="{E8BD9CB0-05EF-4ABF-84BF-9DE0C69BA957}" type="slidenum">
              <a:rPr lang="en-IN" smtClean="0"/>
              <a:t>16</a:t>
            </a:fld>
            <a:endParaRPr lang="en-IN"/>
          </a:p>
        </p:txBody>
      </p:sp>
      <p:cxnSp>
        <p:nvCxnSpPr>
          <p:cNvPr id="8" name="Straight Connector 7">
            <a:extLst>
              <a:ext uri="{FF2B5EF4-FFF2-40B4-BE49-F238E27FC236}">
                <a16:creationId xmlns:a16="http://schemas.microsoft.com/office/drawing/2014/main" id="{6CD52159-A975-7613-8CE5-B00C990495AB}"/>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F9A5E57-78AD-A2FB-F7CD-9EFF1490E998}"/>
              </a:ext>
            </a:extLst>
          </p:cNvPr>
          <p:cNvSpPr txBox="1"/>
          <p:nvPr/>
        </p:nvSpPr>
        <p:spPr>
          <a:xfrm>
            <a:off x="6830445" y="149981"/>
            <a:ext cx="5094816" cy="7294305"/>
          </a:xfrm>
          <a:prstGeom prst="rect">
            <a:avLst/>
          </a:prstGeom>
          <a:noFill/>
        </p:spPr>
        <p:txBody>
          <a:bodyPr wrap="square">
            <a:spAutoFit/>
          </a:bodyPr>
          <a:lstStyle/>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From the above graph we can observe that out of 15 least vaccinated countries 13 are from Africa</a:t>
            </a:r>
          </a:p>
          <a:p>
            <a:endParaRPr lang="en-US" sz="1800" dirty="0"/>
          </a:p>
          <a:p>
            <a:pPr marL="285750" indent="-285750">
              <a:buFont typeface="Arial" panose="020B0604020202020204" pitchFamily="34" charset="0"/>
              <a:buChar char="•"/>
            </a:pPr>
            <a:r>
              <a:rPr lang="en-US" sz="1800" dirty="0"/>
              <a:t>In low-income countries, just 5.5% of people have been fully vaccinated against the coronavirus.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t>Most of the </a:t>
            </a:r>
            <a:r>
              <a:rPr lang="en-US" dirty="0"/>
              <a:t>countries are having low GDP and there are countries like Sudan and Yemen where civil war is going on where people have to travel 20-25 hours to get vaccinated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dirty="0"/>
              <a:t>Most of the countries have less literacy rate</a:t>
            </a:r>
          </a:p>
          <a:p>
            <a:r>
              <a:rPr lang="en-US" sz="1800" dirty="0"/>
              <a:t>      where people are unaware of importance of</a:t>
            </a:r>
            <a:endParaRPr lang="en-US" dirty="0"/>
          </a:p>
          <a:p>
            <a:r>
              <a:rPr lang="en-US" sz="1800" dirty="0"/>
              <a:t>      covid vaccine.</a:t>
            </a:r>
          </a:p>
          <a:p>
            <a:endParaRPr lang="en-US" dirty="0"/>
          </a:p>
          <a:p>
            <a:pPr marL="285750" indent="-285750">
              <a:buFont typeface="Arial" panose="020B0604020202020204" pitchFamily="34" charset="0"/>
              <a:buChar char="•"/>
            </a:pPr>
            <a:r>
              <a:rPr lang="en-US" dirty="0"/>
              <a:t>Some of the countries are affected by terrorist organizations where vaccines are being looted before supply</a:t>
            </a:r>
            <a:endParaRPr lang="en-US" sz="1800" dirty="0"/>
          </a:p>
          <a:p>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p>
          <a:p>
            <a:endParaRPr lang="en-IN" sz="1800" dirty="0"/>
          </a:p>
        </p:txBody>
      </p:sp>
      <p:sp>
        <p:nvSpPr>
          <p:cNvPr id="3" name="TextBox 2">
            <a:extLst>
              <a:ext uri="{FF2B5EF4-FFF2-40B4-BE49-F238E27FC236}">
                <a16:creationId xmlns:a16="http://schemas.microsoft.com/office/drawing/2014/main" id="{E7FBBA73-8601-8F66-55CA-9012C52D2843}"/>
              </a:ext>
            </a:extLst>
          </p:cNvPr>
          <p:cNvSpPr txBox="1"/>
          <p:nvPr/>
        </p:nvSpPr>
        <p:spPr>
          <a:xfrm>
            <a:off x="1317738" y="233474"/>
            <a:ext cx="9556524" cy="461665"/>
          </a:xfrm>
          <a:prstGeom prst="rect">
            <a:avLst/>
          </a:prstGeom>
          <a:noFill/>
        </p:spPr>
        <p:txBody>
          <a:bodyPr wrap="square" rtlCol="0">
            <a:spAutoFit/>
          </a:bodyPr>
          <a:lstStyle/>
          <a:p>
            <a:pPr algn="ctr"/>
            <a:r>
              <a:rPr lang="en-IN" sz="2400" b="1" dirty="0"/>
              <a:t>15 Least vaccinated countries of the world </a:t>
            </a:r>
          </a:p>
        </p:txBody>
      </p:sp>
    </p:spTree>
    <p:extLst>
      <p:ext uri="{BB962C8B-B14F-4D97-AF65-F5344CB8AC3E}">
        <p14:creationId xmlns:p14="http://schemas.microsoft.com/office/powerpoint/2010/main" val="2647523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5A2653-4255-482E-AEDC-C0CCE7F5DBDD}"/>
              </a:ext>
            </a:extLst>
          </p:cNvPr>
          <p:cNvSpPr txBox="1"/>
          <p:nvPr/>
        </p:nvSpPr>
        <p:spPr>
          <a:xfrm>
            <a:off x="6951406" y="163154"/>
            <a:ext cx="3950484" cy="7171194"/>
          </a:xfrm>
          <a:prstGeom prst="rect">
            <a:avLst/>
          </a:prstGeom>
          <a:noFill/>
        </p:spPr>
        <p:txBody>
          <a:bodyPr wrap="square" rtlCol="0">
            <a:spAutoFit/>
          </a:bodyPr>
          <a:lstStyle/>
          <a:p>
            <a:r>
              <a:rPr lang="en-IN" sz="2000" b="1" dirty="0"/>
              <a:t>      </a:t>
            </a:r>
            <a:endParaRPr lang="en-US" sz="2400" dirty="0">
              <a:solidFill>
                <a:srgbClr val="111111"/>
              </a:solidFill>
              <a:latin typeface="Roboto" panose="020B0604020202020204" pitchFamily="2" charset="0"/>
            </a:endParaRPr>
          </a:p>
          <a:p>
            <a:pPr marL="342900" indent="-342900">
              <a:buFont typeface="Arial" panose="020B0604020202020204" pitchFamily="34" charset="0"/>
              <a:buChar char="•"/>
            </a:pPr>
            <a:endParaRPr lang="en-US" sz="2000" dirty="0">
              <a:solidFill>
                <a:srgbClr val="333333"/>
              </a:solidFill>
              <a:latin typeface="Roboto" panose="02000000000000000000" pitchFamily="2" charset="0"/>
              <a:ea typeface="Roboto" panose="02000000000000000000" pitchFamily="2" charset="0"/>
            </a:endParaRPr>
          </a:p>
          <a:p>
            <a:pPr marL="342900" indent="-342900">
              <a:buFont typeface="Arial" panose="020B0604020202020204" pitchFamily="34" charset="0"/>
              <a:buChar char="•"/>
            </a:pPr>
            <a:endParaRPr lang="en-US" sz="2000" b="0" i="0" dirty="0">
              <a:solidFill>
                <a:srgbClr val="333333"/>
              </a:solidFill>
              <a:effectLst/>
              <a:latin typeface="Roboto" panose="02000000000000000000" pitchFamily="2" charset="0"/>
              <a:ea typeface="Roboto" panose="02000000000000000000" pitchFamily="2" charset="0"/>
            </a:endParaRPr>
          </a:p>
          <a:p>
            <a:pPr marL="342900" indent="-342900">
              <a:buFont typeface="Arial" panose="020B0604020202020204" pitchFamily="34" charset="0"/>
              <a:buChar char="•"/>
            </a:pPr>
            <a:endParaRPr lang="en-US" sz="2000" b="0" i="0" dirty="0">
              <a:solidFill>
                <a:srgbClr val="333333"/>
              </a:solidFill>
              <a:effectLst/>
              <a:latin typeface="Roboto" panose="02000000000000000000" pitchFamily="2" charset="0"/>
              <a:ea typeface="Roboto" panose="02000000000000000000" pitchFamily="2" charset="0"/>
            </a:endParaRPr>
          </a:p>
          <a:p>
            <a:pPr marL="342900" indent="-342900">
              <a:buFont typeface="Arial" panose="020B0604020202020204" pitchFamily="34" charset="0"/>
              <a:buChar char="•"/>
            </a:pPr>
            <a:endParaRPr lang="en-US" sz="2000" dirty="0">
              <a:solidFill>
                <a:srgbClr val="333333"/>
              </a:solidFill>
              <a:latin typeface="Roboto" panose="02000000000000000000" pitchFamily="2" charset="0"/>
              <a:ea typeface="Roboto" panose="02000000000000000000" pitchFamily="2" charset="0"/>
            </a:endParaRPr>
          </a:p>
          <a:p>
            <a:pPr marL="285750" indent="-285750">
              <a:buFont typeface="Arial" panose="020B0604020202020204" pitchFamily="34" charset="0"/>
              <a:buChar char="•"/>
            </a:pPr>
            <a:r>
              <a:rPr lang="en-US" sz="2000" dirty="0"/>
              <a:t>Above correlation table indicates a positive relationship between  GDP per Capita, HDI, and the percentage of people vaccinated.</a:t>
            </a:r>
          </a:p>
          <a:p>
            <a:pPr marL="285750" indent="-28575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Both of these correlations are not high; however, GDP has a higher correlation than HDI (0.23 Vs. 0.17). Lastly, this table shows a high positive relationship between GDP per Capita and HDI among the countries </a:t>
            </a:r>
            <a:r>
              <a:rPr lang="en-US" sz="2000"/>
              <a:t>(0.64). </a:t>
            </a:r>
            <a:endParaRPr lang="en-US" sz="2000" dirty="0"/>
          </a:p>
          <a:p>
            <a:pPr marL="342900" indent="-342900">
              <a:buFont typeface="Arial" panose="020B0604020202020204" pitchFamily="34" charset="0"/>
              <a:buChar char="•"/>
            </a:pPr>
            <a:endParaRPr lang="en-US" sz="2000" b="0" i="0" dirty="0">
              <a:solidFill>
                <a:srgbClr val="111111"/>
              </a:solidFill>
              <a:effectLst/>
              <a:latin typeface="Roboto" panose="02000000000000000000" pitchFamily="2" charset="0"/>
              <a:ea typeface="Roboto" panose="02000000000000000000" pitchFamily="2" charset="0"/>
            </a:endParaRPr>
          </a:p>
          <a:p>
            <a:endParaRPr lang="en-US" sz="2000" b="0" i="0" dirty="0">
              <a:solidFill>
                <a:srgbClr val="111111"/>
              </a:solidFill>
              <a:effectLst/>
              <a:latin typeface="Roboto" panose="02000000000000000000" pitchFamily="2" charset="0"/>
              <a:ea typeface="Roboto" panose="02000000000000000000" pitchFamily="2" charset="0"/>
            </a:endParaRPr>
          </a:p>
          <a:p>
            <a:endParaRPr lang="en-US" sz="2000" b="0" i="0" dirty="0">
              <a:solidFill>
                <a:srgbClr val="111111"/>
              </a:solidFill>
              <a:effectLst/>
              <a:latin typeface="Roboto" panose="020B0604020202020204" pitchFamily="2" charset="0"/>
            </a:endParaRPr>
          </a:p>
          <a:p>
            <a:pPr marL="342900" indent="-342900">
              <a:buFont typeface="Arial" panose="020B0604020202020204" pitchFamily="34" charset="0"/>
              <a:buChar char="•"/>
            </a:pPr>
            <a:endParaRPr lang="en-US" sz="2000" dirty="0">
              <a:solidFill>
                <a:srgbClr val="333333"/>
              </a:solidFill>
              <a:latin typeface="Roboto" panose="02000000000000000000" pitchFamily="2" charset="0"/>
            </a:endParaRPr>
          </a:p>
          <a:p>
            <a:pPr marL="342900" indent="-342900">
              <a:buFont typeface="Arial" panose="020B0604020202020204" pitchFamily="34" charset="0"/>
              <a:buChar char="•"/>
            </a:pPr>
            <a:endParaRPr lang="en-US" sz="2000" b="0" i="0" dirty="0">
              <a:solidFill>
                <a:srgbClr val="111111"/>
              </a:solidFill>
              <a:effectLst/>
              <a:latin typeface="Roboto" panose="020B0604020202020204" pitchFamily="2" charset="0"/>
            </a:endParaRPr>
          </a:p>
          <a:p>
            <a:pPr marL="342900" indent="-342900">
              <a:buFont typeface="Arial" panose="020B0604020202020204" pitchFamily="34" charset="0"/>
              <a:buChar char="•"/>
            </a:pPr>
            <a:endParaRPr lang="en-IN" sz="2000" dirty="0"/>
          </a:p>
        </p:txBody>
      </p:sp>
      <p:sp>
        <p:nvSpPr>
          <p:cNvPr id="7" name="Footer Placeholder 6">
            <a:extLst>
              <a:ext uri="{FF2B5EF4-FFF2-40B4-BE49-F238E27FC236}">
                <a16:creationId xmlns:a16="http://schemas.microsoft.com/office/drawing/2014/main" id="{B611CB5A-1C88-40BB-3C79-091442A809FB}"/>
              </a:ext>
            </a:extLst>
          </p:cNvPr>
          <p:cNvSpPr>
            <a:spLocks noGrp="1"/>
          </p:cNvSpPr>
          <p:nvPr>
            <p:ph type="ftr" sz="quarter" idx="11"/>
          </p:nvPr>
        </p:nvSpPr>
        <p:spPr>
          <a:xfrm>
            <a:off x="563033" y="6350264"/>
            <a:ext cx="10533591" cy="507736"/>
          </a:xfrm>
        </p:spPr>
        <p:txBody>
          <a:bodyPr/>
          <a:lstStyle/>
          <a:p>
            <a:r>
              <a:rPr lang="en-US" sz="1200" dirty="0"/>
              <a:t>TEAM 04                                                                                                                          KLETECH/SOCSE/EDA/COVID VACCINE ANALYSIS                                           </a:t>
            </a:r>
            <a:endParaRPr lang="en-IN" sz="1200" dirty="0"/>
          </a:p>
        </p:txBody>
      </p:sp>
      <p:sp>
        <p:nvSpPr>
          <p:cNvPr id="8" name="Slide Number Placeholder 7">
            <a:extLst>
              <a:ext uri="{FF2B5EF4-FFF2-40B4-BE49-F238E27FC236}">
                <a16:creationId xmlns:a16="http://schemas.microsoft.com/office/drawing/2014/main" id="{07F4C2A7-B4DE-E602-C7FC-B8AE12B87E0F}"/>
              </a:ext>
            </a:extLst>
          </p:cNvPr>
          <p:cNvSpPr>
            <a:spLocks noGrp="1"/>
          </p:cNvSpPr>
          <p:nvPr>
            <p:ph type="sldNum" sz="quarter" idx="12"/>
          </p:nvPr>
        </p:nvSpPr>
        <p:spPr/>
        <p:txBody>
          <a:bodyPr/>
          <a:lstStyle/>
          <a:p>
            <a:fld id="{E8BD9CB0-05EF-4ABF-84BF-9DE0C69BA957}" type="slidenum">
              <a:rPr lang="en-IN" smtClean="0"/>
              <a:t>17</a:t>
            </a:fld>
            <a:endParaRPr lang="en-IN"/>
          </a:p>
        </p:txBody>
      </p:sp>
      <p:cxnSp>
        <p:nvCxnSpPr>
          <p:cNvPr id="10" name="Straight Connector 9">
            <a:extLst>
              <a:ext uri="{FF2B5EF4-FFF2-40B4-BE49-F238E27FC236}">
                <a16:creationId xmlns:a16="http://schemas.microsoft.com/office/drawing/2014/main" id="{C7B2B8E3-4DE9-9A38-1096-6D6DB8F0190E}"/>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4D45220-99B6-4AA6-ED27-256EDFBD4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407" y="1555323"/>
            <a:ext cx="5258998" cy="3747354"/>
          </a:xfrm>
          <a:prstGeom prst="rect">
            <a:avLst/>
          </a:prstGeom>
        </p:spPr>
      </p:pic>
      <p:sp>
        <p:nvSpPr>
          <p:cNvPr id="2" name="TextBox 1">
            <a:extLst>
              <a:ext uri="{FF2B5EF4-FFF2-40B4-BE49-F238E27FC236}">
                <a16:creationId xmlns:a16="http://schemas.microsoft.com/office/drawing/2014/main" id="{4982A52D-2359-783F-D723-7273D6ED2921}"/>
              </a:ext>
            </a:extLst>
          </p:cNvPr>
          <p:cNvSpPr txBox="1"/>
          <p:nvPr/>
        </p:nvSpPr>
        <p:spPr>
          <a:xfrm>
            <a:off x="447174" y="163154"/>
            <a:ext cx="10925676" cy="1661993"/>
          </a:xfrm>
          <a:prstGeom prst="rect">
            <a:avLst/>
          </a:prstGeom>
          <a:noFill/>
        </p:spPr>
        <p:txBody>
          <a:bodyPr wrap="square" rtlCol="0">
            <a:spAutoFit/>
          </a:bodyPr>
          <a:lstStyle/>
          <a:p>
            <a:r>
              <a:rPr lang="en-IN" sz="2800" b="1" dirty="0"/>
              <a:t>How GDP and Human development Index of the country affect the   vaccination drive of the country ?</a:t>
            </a:r>
          </a:p>
          <a:p>
            <a:r>
              <a:rPr lang="en-IN" sz="2800" b="1" dirty="0"/>
              <a:t>Which one of the above mentioned factors affect the most and why?</a:t>
            </a:r>
          </a:p>
          <a:p>
            <a:endParaRPr lang="en-IN" dirty="0"/>
          </a:p>
        </p:txBody>
      </p:sp>
    </p:spTree>
    <p:extLst>
      <p:ext uri="{BB962C8B-B14F-4D97-AF65-F5344CB8AC3E}">
        <p14:creationId xmlns:p14="http://schemas.microsoft.com/office/powerpoint/2010/main" val="2520880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C58EBE3-69AD-6774-9CC3-54AF529386F4}"/>
              </a:ext>
            </a:extLst>
          </p:cNvPr>
          <p:cNvSpPr>
            <a:spLocks noGrp="1"/>
          </p:cNvSpPr>
          <p:nvPr>
            <p:ph type="ftr" sz="quarter" idx="11"/>
          </p:nvPr>
        </p:nvSpPr>
        <p:spPr>
          <a:xfrm>
            <a:off x="563033" y="6459785"/>
            <a:ext cx="10838391" cy="349912"/>
          </a:xfrm>
        </p:spPr>
        <p:txBody>
          <a:bodyPr/>
          <a:lstStyle/>
          <a:p>
            <a:r>
              <a:rPr lang="en-US" sz="1200" dirty="0"/>
              <a:t>TEAM 04                                                                                                                        KLETECH/SOCSE/EDA/COVID VACCINE ANALYSIS                                           </a:t>
            </a:r>
            <a:endParaRPr lang="en-IN" sz="1200" dirty="0"/>
          </a:p>
        </p:txBody>
      </p:sp>
      <p:sp>
        <p:nvSpPr>
          <p:cNvPr id="7" name="Slide Number Placeholder 6">
            <a:extLst>
              <a:ext uri="{FF2B5EF4-FFF2-40B4-BE49-F238E27FC236}">
                <a16:creationId xmlns:a16="http://schemas.microsoft.com/office/drawing/2014/main" id="{E7E1DEAC-403F-2FC9-4E4E-552FC05463CE}"/>
              </a:ext>
            </a:extLst>
          </p:cNvPr>
          <p:cNvSpPr>
            <a:spLocks noGrp="1"/>
          </p:cNvSpPr>
          <p:nvPr>
            <p:ph type="sldNum" sz="quarter" idx="12"/>
          </p:nvPr>
        </p:nvSpPr>
        <p:spPr/>
        <p:txBody>
          <a:bodyPr/>
          <a:lstStyle/>
          <a:p>
            <a:fld id="{E8BD9CB0-05EF-4ABF-84BF-9DE0C69BA957}" type="slidenum">
              <a:rPr lang="en-IN" smtClean="0"/>
              <a:t>18</a:t>
            </a:fld>
            <a:endParaRPr lang="en-IN"/>
          </a:p>
        </p:txBody>
      </p:sp>
      <p:cxnSp>
        <p:nvCxnSpPr>
          <p:cNvPr id="8" name="Straight Connector 7">
            <a:extLst>
              <a:ext uri="{FF2B5EF4-FFF2-40B4-BE49-F238E27FC236}">
                <a16:creationId xmlns:a16="http://schemas.microsoft.com/office/drawing/2014/main" id="{6FF605AF-AB3C-5F24-F97D-8CB9BC79ECDD}"/>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D045F98-9C28-A875-3FFE-D001D1F765B0}"/>
              </a:ext>
            </a:extLst>
          </p:cNvPr>
          <p:cNvSpPr txBox="1"/>
          <p:nvPr/>
        </p:nvSpPr>
        <p:spPr>
          <a:xfrm>
            <a:off x="6400800" y="733426"/>
            <a:ext cx="5257800" cy="369332"/>
          </a:xfrm>
          <a:prstGeom prst="rect">
            <a:avLst/>
          </a:prstGeom>
          <a:noFill/>
        </p:spPr>
        <p:txBody>
          <a:bodyPr wrap="square">
            <a:spAutoFit/>
          </a:bodyPr>
          <a:lstStyle/>
          <a:p>
            <a:r>
              <a:rPr lang="en-US" sz="1800" dirty="0"/>
              <a:t> </a:t>
            </a:r>
          </a:p>
        </p:txBody>
      </p:sp>
      <p:sp>
        <p:nvSpPr>
          <p:cNvPr id="10" name="TextBox 9">
            <a:extLst>
              <a:ext uri="{FF2B5EF4-FFF2-40B4-BE49-F238E27FC236}">
                <a16:creationId xmlns:a16="http://schemas.microsoft.com/office/drawing/2014/main" id="{015711AD-4821-E41B-90D6-9AE76229C970}"/>
              </a:ext>
            </a:extLst>
          </p:cNvPr>
          <p:cNvSpPr txBox="1"/>
          <p:nvPr/>
        </p:nvSpPr>
        <p:spPr>
          <a:xfrm>
            <a:off x="823913" y="4188471"/>
            <a:ext cx="9544050" cy="2062103"/>
          </a:xfrm>
          <a:prstGeom prst="rect">
            <a:avLst/>
          </a:prstGeom>
          <a:noFill/>
        </p:spPr>
        <p:txBody>
          <a:bodyPr wrap="square">
            <a:spAutoFit/>
          </a:bodyPr>
          <a:lstStyle/>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Hence we infer that higher GDP per capita is significantly associated with greater numbers of vaccinations; however, there was no significant relationship between HDI and vaccine distribution.</a:t>
            </a:r>
          </a:p>
          <a:p>
            <a:pPr marL="342900" indent="-342900">
              <a:buFont typeface="Arial" panose="020B0604020202020204" pitchFamily="34" charset="0"/>
              <a:buChar char="•"/>
            </a:pPr>
            <a:endParaRPr lang="en-US" sz="1800" dirty="0"/>
          </a:p>
          <a:p>
            <a:endParaRPr lang="en-US" sz="1800" dirty="0"/>
          </a:p>
        </p:txBody>
      </p:sp>
      <p:sp>
        <p:nvSpPr>
          <p:cNvPr id="12" name="TextBox 11">
            <a:extLst>
              <a:ext uri="{FF2B5EF4-FFF2-40B4-BE49-F238E27FC236}">
                <a16:creationId xmlns:a16="http://schemas.microsoft.com/office/drawing/2014/main" id="{B365694B-A1B8-915B-2439-1036D3EBA16C}"/>
              </a:ext>
            </a:extLst>
          </p:cNvPr>
          <p:cNvSpPr txBox="1"/>
          <p:nvPr/>
        </p:nvSpPr>
        <p:spPr>
          <a:xfrm>
            <a:off x="823913" y="534377"/>
            <a:ext cx="9853612" cy="3816429"/>
          </a:xfrm>
          <a:prstGeom prst="rect">
            <a:avLst/>
          </a:prstGeom>
          <a:noFill/>
        </p:spPr>
        <p:txBody>
          <a:bodyPr wrap="square">
            <a:spAutoFit/>
          </a:bodyPr>
          <a:lstStyle/>
          <a:p>
            <a:pPr marL="342900" indent="-342900">
              <a:buFont typeface="Arial" panose="020B0604020202020204" pitchFamily="34" charset="0"/>
              <a:buChar char="•"/>
            </a:pPr>
            <a:r>
              <a:rPr lang="en-US" sz="2200" b="0" i="0" dirty="0">
                <a:solidFill>
                  <a:srgbClr val="333333"/>
                </a:solidFill>
                <a:effectLst/>
                <a:ea typeface="Roboto" panose="02000000000000000000" pitchFamily="2" charset="0"/>
              </a:rPr>
              <a:t>Higher GDP can support the production, testing, and distribution of vaccines where as countries with lower GDP may suffer in the distribution and production of vaccines.</a:t>
            </a:r>
            <a:endParaRPr lang="en-US" sz="2200" dirty="0">
              <a:solidFill>
                <a:srgbClr val="333333"/>
              </a:solidFill>
              <a:ea typeface="Roboto" panose="02000000000000000000" pitchFamily="2" charset="0"/>
            </a:endParaRPr>
          </a:p>
          <a:p>
            <a:pPr marL="342900" indent="-342900">
              <a:buFont typeface="Arial" panose="020B0604020202020204" pitchFamily="34" charset="0"/>
              <a:buChar char="•"/>
            </a:pPr>
            <a:endParaRPr lang="en-US" sz="2200" dirty="0">
              <a:solidFill>
                <a:srgbClr val="333333"/>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b="0" i="0" dirty="0">
                <a:solidFill>
                  <a:srgbClr val="212121"/>
                </a:solidFill>
                <a:effectLst/>
                <a:latin typeface="Calibri" panose="020F0502020204030204" pitchFamily="34" charset="0"/>
                <a:ea typeface="Roboto" panose="02000000000000000000" pitchFamily="2" charset="0"/>
                <a:cs typeface="Calibri" panose="020F0502020204030204" pitchFamily="34" charset="0"/>
              </a:rPr>
              <a:t>According to the United Nations Development Program 2020, 43.6 % of participants were from low Human Development Index (HDI) regions, 48.3 % high and very high, and 8.1 % from medium. The overall vaccination hesitancy rate was 37 %.</a:t>
            </a:r>
          </a:p>
          <a:p>
            <a:pPr marL="342900" indent="-342900">
              <a:buFont typeface="Arial" panose="020B0604020202020204" pitchFamily="34" charset="0"/>
              <a:buChar char="•"/>
            </a:pPr>
            <a:endParaRPr lang="en-US" sz="2200" b="0" i="0" dirty="0">
              <a:solidFill>
                <a:srgbClr val="212121"/>
              </a:solidFill>
              <a:effectLst/>
              <a:latin typeface="Calibri" panose="020F0502020204030204" pitchFamily="34" charset="0"/>
              <a:ea typeface="Roboto" panose="02000000000000000000" pitchFamily="2" charset="0"/>
              <a:cs typeface="Calibri" panose="020F0502020204030204" pitchFamily="34" charset="0"/>
            </a:endParaRPr>
          </a:p>
          <a:p>
            <a:pPr marL="342900" indent="-342900">
              <a:buFont typeface="Arial" panose="020B0604020202020204" pitchFamily="34" charset="0"/>
              <a:buChar char="•"/>
            </a:pPr>
            <a:r>
              <a:rPr lang="en-US" sz="2200" b="0" i="0" dirty="0">
                <a:solidFill>
                  <a:srgbClr val="212121"/>
                </a:solidFill>
                <a:effectLst/>
                <a:latin typeface="Calibri" panose="020F0502020204030204" pitchFamily="34" charset="0"/>
                <a:ea typeface="Roboto" panose="02000000000000000000" pitchFamily="2" charset="0"/>
                <a:cs typeface="Calibri" panose="020F0502020204030204" pitchFamily="34" charset="0"/>
              </a:rPr>
              <a:t>This implies tha</a:t>
            </a:r>
            <a:r>
              <a:rPr lang="en-US" sz="2200" dirty="0">
                <a:solidFill>
                  <a:srgbClr val="212121"/>
                </a:solidFill>
                <a:latin typeface="Calibri" panose="020F0502020204030204" pitchFamily="34" charset="0"/>
                <a:ea typeface="Roboto" panose="02000000000000000000" pitchFamily="2" charset="0"/>
                <a:cs typeface="Calibri" panose="020F0502020204030204" pitchFamily="34" charset="0"/>
              </a:rPr>
              <a:t>t Human development index is not a good measure to </a:t>
            </a:r>
            <a:r>
              <a:rPr lang="en-US" sz="2200" dirty="0" err="1">
                <a:solidFill>
                  <a:srgbClr val="212121"/>
                </a:solidFill>
                <a:latin typeface="Calibri" panose="020F0502020204030204" pitchFamily="34" charset="0"/>
                <a:ea typeface="Roboto" panose="02000000000000000000" pitchFamily="2" charset="0"/>
                <a:cs typeface="Calibri" panose="020F0502020204030204" pitchFamily="34" charset="0"/>
              </a:rPr>
              <a:t>analyse</a:t>
            </a:r>
            <a:endParaRPr lang="en-US" sz="2200" b="0" i="0" dirty="0">
              <a:solidFill>
                <a:srgbClr val="333333"/>
              </a:solidFill>
              <a:effectLst/>
              <a:latin typeface="Calibri" panose="020F0502020204030204" pitchFamily="34" charset="0"/>
              <a:ea typeface="Roboto" panose="02000000000000000000" pitchFamily="2" charset="0"/>
              <a:cs typeface="Calibri" panose="020F0502020204030204" pitchFamily="34" charset="0"/>
            </a:endParaRPr>
          </a:p>
          <a:p>
            <a:r>
              <a:rPr lang="en-US" sz="2200" dirty="0">
                <a:solidFill>
                  <a:srgbClr val="212121"/>
                </a:solidFill>
                <a:latin typeface="Calibri" panose="020F0502020204030204" pitchFamily="34" charset="0"/>
                <a:ea typeface="Roboto" panose="02000000000000000000" pitchFamily="2" charset="0"/>
                <a:cs typeface="Calibri" panose="020F0502020204030204" pitchFamily="34" charset="0"/>
              </a:rPr>
              <a:t>      vaccination rate of the country.</a:t>
            </a:r>
            <a:endParaRPr lang="en-US" sz="2200" b="0" i="0" dirty="0">
              <a:solidFill>
                <a:srgbClr val="333333"/>
              </a:solidFill>
              <a:effectLst/>
              <a:latin typeface="Calibri" panose="020F0502020204030204" pitchFamily="34" charset="0"/>
              <a:ea typeface="Roboto" panose="02000000000000000000" pitchFamily="2" charset="0"/>
              <a:cs typeface="Calibri" panose="020F0502020204030204" pitchFamily="34" charset="0"/>
            </a:endParaRPr>
          </a:p>
        </p:txBody>
      </p:sp>
    </p:spTree>
    <p:extLst>
      <p:ext uri="{BB962C8B-B14F-4D97-AF65-F5344CB8AC3E}">
        <p14:creationId xmlns:p14="http://schemas.microsoft.com/office/powerpoint/2010/main" val="2038902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732233-E398-43AD-856C-6B62F68742DA}"/>
              </a:ext>
            </a:extLst>
          </p:cNvPr>
          <p:cNvSpPr txBox="1"/>
          <p:nvPr/>
        </p:nvSpPr>
        <p:spPr>
          <a:xfrm>
            <a:off x="704850" y="180975"/>
            <a:ext cx="9144000" cy="2739211"/>
          </a:xfrm>
          <a:prstGeom prst="rect">
            <a:avLst/>
          </a:prstGeom>
          <a:noFill/>
        </p:spPr>
        <p:txBody>
          <a:bodyPr wrap="square" rtlCol="0">
            <a:spAutoFit/>
          </a:bodyPr>
          <a:lstStyle/>
          <a:p>
            <a:r>
              <a:rPr lang="en-IN" sz="2400" b="1" dirty="0"/>
              <a:t>What is the effect on vaccination drives of underdeveloped and developing countries as developed nations are demanding for booster(3</a:t>
            </a:r>
            <a:r>
              <a:rPr lang="en-IN" sz="2400" b="1" baseline="30000" dirty="0"/>
              <a:t>rd</a:t>
            </a:r>
            <a:r>
              <a:rPr lang="en-IN" sz="2400" b="1" dirty="0"/>
              <a:t>)doses </a:t>
            </a:r>
          </a:p>
          <a:p>
            <a:endParaRPr lang="en-US" sz="2000" dirty="0"/>
          </a:p>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r>
              <a:rPr lang="en-US" sz="2000" dirty="0"/>
              <a:t> </a:t>
            </a:r>
            <a:endParaRPr lang="en-IN" sz="2000" dirty="0"/>
          </a:p>
        </p:txBody>
      </p:sp>
      <p:sp>
        <p:nvSpPr>
          <p:cNvPr id="6" name="Footer Placeholder 5">
            <a:extLst>
              <a:ext uri="{FF2B5EF4-FFF2-40B4-BE49-F238E27FC236}">
                <a16:creationId xmlns:a16="http://schemas.microsoft.com/office/drawing/2014/main" id="{451418EF-5FC4-AEFE-9F97-7A77FB57D110}"/>
              </a:ext>
            </a:extLst>
          </p:cNvPr>
          <p:cNvSpPr>
            <a:spLocks noGrp="1"/>
          </p:cNvSpPr>
          <p:nvPr>
            <p:ph type="ftr" sz="quarter" idx="11"/>
          </p:nvPr>
        </p:nvSpPr>
        <p:spPr>
          <a:xfrm>
            <a:off x="979517" y="6459784"/>
            <a:ext cx="9752541" cy="365125"/>
          </a:xfrm>
        </p:spPr>
        <p:txBody>
          <a:bodyPr/>
          <a:lstStyle/>
          <a:p>
            <a:r>
              <a:rPr lang="en-US" sz="1200" dirty="0"/>
              <a:t>TEAM 04                                                                                                                                     KLETECH/SOCSE/EDA/COVID VACCINE ANALYSIS                                           </a:t>
            </a:r>
            <a:endParaRPr lang="en-IN" sz="1200" dirty="0"/>
          </a:p>
        </p:txBody>
      </p:sp>
      <p:sp>
        <p:nvSpPr>
          <p:cNvPr id="7" name="Slide Number Placeholder 6">
            <a:extLst>
              <a:ext uri="{FF2B5EF4-FFF2-40B4-BE49-F238E27FC236}">
                <a16:creationId xmlns:a16="http://schemas.microsoft.com/office/drawing/2014/main" id="{149C786E-68C7-93CC-1B05-F6F2052D4ED9}"/>
              </a:ext>
            </a:extLst>
          </p:cNvPr>
          <p:cNvSpPr>
            <a:spLocks noGrp="1"/>
          </p:cNvSpPr>
          <p:nvPr>
            <p:ph type="sldNum" sz="quarter" idx="12"/>
          </p:nvPr>
        </p:nvSpPr>
        <p:spPr/>
        <p:txBody>
          <a:bodyPr/>
          <a:lstStyle/>
          <a:p>
            <a:fld id="{E8BD9CB0-05EF-4ABF-84BF-9DE0C69BA957}" type="slidenum">
              <a:rPr lang="en-IN" smtClean="0"/>
              <a:t>19</a:t>
            </a:fld>
            <a:endParaRPr lang="en-IN"/>
          </a:p>
        </p:txBody>
      </p:sp>
      <p:cxnSp>
        <p:nvCxnSpPr>
          <p:cNvPr id="8" name="Straight Connector 7">
            <a:extLst>
              <a:ext uri="{FF2B5EF4-FFF2-40B4-BE49-F238E27FC236}">
                <a16:creationId xmlns:a16="http://schemas.microsoft.com/office/drawing/2014/main" id="{37563542-C144-0126-91C4-FFD2E8735975}"/>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DBE7555-AEE8-811B-8FA2-4A1EC846FEBC}"/>
              </a:ext>
            </a:extLst>
          </p:cNvPr>
          <p:cNvSpPr txBox="1"/>
          <p:nvPr/>
        </p:nvSpPr>
        <p:spPr>
          <a:xfrm>
            <a:off x="6285226" y="1292864"/>
            <a:ext cx="5545487" cy="4524315"/>
          </a:xfrm>
          <a:prstGeom prst="rect">
            <a:avLst/>
          </a:prstGeom>
          <a:noFill/>
        </p:spPr>
        <p:txBody>
          <a:bodyPr wrap="square">
            <a:spAutoFit/>
          </a:bodyPr>
          <a:lstStyle/>
          <a:p>
            <a:pPr marL="342900" indent="-342900">
              <a:buFont typeface="Arial" panose="020B0604020202020204" pitchFamily="34" charset="0"/>
              <a:buChar char="•"/>
            </a:pPr>
            <a:r>
              <a:rPr lang="en-US" sz="1600" dirty="0"/>
              <a:t>Wealthy countries, such as </a:t>
            </a:r>
            <a:r>
              <a:rPr lang="en-IN" sz="1600" dirty="0">
                <a:solidFill>
                  <a:srgbClr val="111111"/>
                </a:solidFill>
              </a:rPr>
              <a:t>Australia, </a:t>
            </a:r>
            <a:r>
              <a:rPr lang="en-IN" sz="1600" dirty="0" err="1">
                <a:solidFill>
                  <a:srgbClr val="111111"/>
                </a:solidFill>
              </a:rPr>
              <a:t>Austria,Canada</a:t>
            </a:r>
            <a:r>
              <a:rPr lang="en-IN" sz="1600" dirty="0">
                <a:solidFill>
                  <a:srgbClr val="111111"/>
                </a:solidFill>
              </a:rPr>
              <a:t> etc</a:t>
            </a:r>
            <a:r>
              <a:rPr lang="en-US" sz="1600" dirty="0"/>
              <a:t> have secured vaccine supplies and approved the booster shots (3rd doses) for their citizens by negotiating bilateral deals with vaccine manufacturers. </a:t>
            </a:r>
            <a:r>
              <a:rPr lang="en-US" sz="1600" b="0" i="0" dirty="0">
                <a:solidFill>
                  <a:srgbClr val="333333"/>
                </a:solidFill>
                <a:effectLst/>
              </a:rPr>
              <a:t>Over 3.5 billion vaccines have been distributed globally, but more than 75 per cent of those have gone to just ten countries. Richer countries administered 62 times more shots than poorer countries, according to the WHO. </a:t>
            </a:r>
            <a:endParaRPr lang="en-IN" sz="1600" dirty="0"/>
          </a:p>
          <a:p>
            <a:pPr marL="342900" indent="-342900">
              <a:buFont typeface="Arial" panose="020B0604020202020204" pitchFamily="34" charset="0"/>
              <a:buChar char="•"/>
            </a:pPr>
            <a:endParaRPr lang="en-IN" sz="1600" dirty="0"/>
          </a:p>
          <a:p>
            <a:pPr marL="342900" indent="-342900">
              <a:buFont typeface="Arial" panose="020B0604020202020204" pitchFamily="34" charset="0"/>
              <a:buChar char="•"/>
            </a:pPr>
            <a:r>
              <a:rPr lang="en-US" sz="1600" dirty="0"/>
              <a:t>Many under-developed and developing countries remain burdened by financial constraints, in low-income countries, only 11.4% of the population have been vaccinated with at least one dose. The booster shots in developed countries lead to further delay of vaccination in developing countries. This may cause serious problems, even for developed countries, because it facilitates further mutations of COVID-19 virus, which may lower the efficacy of currently available vaccines.</a:t>
            </a:r>
          </a:p>
        </p:txBody>
      </p:sp>
      <p:pic>
        <p:nvPicPr>
          <p:cNvPr id="4" name="Picture 3">
            <a:extLst>
              <a:ext uri="{FF2B5EF4-FFF2-40B4-BE49-F238E27FC236}">
                <a16:creationId xmlns:a16="http://schemas.microsoft.com/office/drawing/2014/main" id="{893D1BE4-EF0B-B0A7-73DB-7C215FAF40AF}"/>
              </a:ext>
            </a:extLst>
          </p:cNvPr>
          <p:cNvPicPr>
            <a:picLocks noChangeAspect="1"/>
          </p:cNvPicPr>
          <p:nvPr/>
        </p:nvPicPr>
        <p:blipFill rotWithShape="1">
          <a:blip r:embed="rId2">
            <a:extLst>
              <a:ext uri="{28A0092B-C50C-407E-A947-70E740481C1C}">
                <a14:useLocalDpi xmlns:a14="http://schemas.microsoft.com/office/drawing/2010/main" val="0"/>
              </a:ext>
            </a:extLst>
          </a:blip>
          <a:srcRect l="287" t="9048" r="10402" b="9166"/>
          <a:stretch/>
        </p:blipFill>
        <p:spPr>
          <a:xfrm>
            <a:off x="753139" y="1857384"/>
            <a:ext cx="5435510" cy="3765556"/>
          </a:xfrm>
          <a:prstGeom prst="rect">
            <a:avLst/>
          </a:prstGeom>
        </p:spPr>
      </p:pic>
      <p:sp>
        <p:nvSpPr>
          <p:cNvPr id="5" name="TextBox 4">
            <a:extLst>
              <a:ext uri="{FF2B5EF4-FFF2-40B4-BE49-F238E27FC236}">
                <a16:creationId xmlns:a16="http://schemas.microsoft.com/office/drawing/2014/main" id="{0524AE6A-6D05-92D2-4751-1178983315B0}"/>
              </a:ext>
            </a:extLst>
          </p:cNvPr>
          <p:cNvSpPr txBox="1"/>
          <p:nvPr/>
        </p:nvSpPr>
        <p:spPr>
          <a:xfrm rot="16200000">
            <a:off x="-675867" y="3244334"/>
            <a:ext cx="2295525" cy="369332"/>
          </a:xfrm>
          <a:prstGeom prst="rect">
            <a:avLst/>
          </a:prstGeom>
          <a:noFill/>
        </p:spPr>
        <p:txBody>
          <a:bodyPr wrap="square" rtlCol="0">
            <a:spAutoFit/>
          </a:bodyPr>
          <a:lstStyle/>
          <a:p>
            <a:r>
              <a:rPr lang="en-IN" dirty="0"/>
              <a:t>Vaccination per 100</a:t>
            </a:r>
          </a:p>
        </p:txBody>
      </p:sp>
      <p:sp>
        <p:nvSpPr>
          <p:cNvPr id="9" name="TextBox 8">
            <a:extLst>
              <a:ext uri="{FF2B5EF4-FFF2-40B4-BE49-F238E27FC236}">
                <a16:creationId xmlns:a16="http://schemas.microsoft.com/office/drawing/2014/main" id="{BED64868-D80D-CA86-1EE7-0794A7A39196}"/>
              </a:ext>
            </a:extLst>
          </p:cNvPr>
          <p:cNvSpPr txBox="1"/>
          <p:nvPr/>
        </p:nvSpPr>
        <p:spPr>
          <a:xfrm>
            <a:off x="2819400" y="5647484"/>
            <a:ext cx="1704975" cy="369332"/>
          </a:xfrm>
          <a:prstGeom prst="rect">
            <a:avLst/>
          </a:prstGeom>
          <a:noFill/>
        </p:spPr>
        <p:txBody>
          <a:bodyPr wrap="square" rtlCol="0">
            <a:spAutoFit/>
          </a:bodyPr>
          <a:lstStyle/>
          <a:p>
            <a:r>
              <a:rPr lang="en-IN" dirty="0"/>
              <a:t>Date</a:t>
            </a:r>
          </a:p>
        </p:txBody>
      </p:sp>
    </p:spTree>
    <p:extLst>
      <p:ext uri="{BB962C8B-B14F-4D97-AF65-F5344CB8AC3E}">
        <p14:creationId xmlns:p14="http://schemas.microsoft.com/office/powerpoint/2010/main" val="3990540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814CE7-799A-F7BF-9945-38A3D132BD36}"/>
              </a:ext>
            </a:extLst>
          </p:cNvPr>
          <p:cNvSpPr txBox="1"/>
          <p:nvPr/>
        </p:nvSpPr>
        <p:spPr>
          <a:xfrm>
            <a:off x="795416" y="1235059"/>
            <a:ext cx="10186909" cy="4154984"/>
          </a:xfrm>
          <a:prstGeom prst="rect">
            <a:avLst/>
          </a:prstGeom>
          <a:noFill/>
        </p:spPr>
        <p:txBody>
          <a:bodyPr wrap="square" rtlCol="0">
            <a:spAutoFit/>
          </a:bodyPr>
          <a:lstStyle/>
          <a:p>
            <a:r>
              <a:rPr lang="en-US" sz="2400" dirty="0"/>
              <a:t>To solve the problem of efficient Vaccine Distribution by analyzing several factors affecting the distribution of vaccine and number of covid-19 cases in a given region so that none of the regions/Countries run out of vaccine or over-stock the vaccine.</a:t>
            </a:r>
          </a:p>
          <a:p>
            <a:r>
              <a:rPr lang="en-US" sz="2400" dirty="0"/>
              <a:t>Our ultimate goal is to predict the number of people vaccinated on a given date in a given region so that the region is supplied only ample amount of vaccine not too less than the required neither too much more than required.</a:t>
            </a:r>
          </a:p>
          <a:p>
            <a:endParaRPr lang="en-US" sz="2400" dirty="0"/>
          </a:p>
          <a:p>
            <a:r>
              <a:rPr lang="en-US" sz="2400" dirty="0"/>
              <a:t>The problem mainly affects the poor countries where vaccine distribution is very weak and generally runs out of vaccine and if the problem is not solved then we may see several deaths in future pandemics in these countries.</a:t>
            </a:r>
            <a:r>
              <a:rPr lang="en-IN" sz="2400" dirty="0"/>
              <a:t> </a:t>
            </a:r>
          </a:p>
        </p:txBody>
      </p:sp>
      <p:sp>
        <p:nvSpPr>
          <p:cNvPr id="7" name="Slide Number Placeholder 6">
            <a:extLst>
              <a:ext uri="{FF2B5EF4-FFF2-40B4-BE49-F238E27FC236}">
                <a16:creationId xmlns:a16="http://schemas.microsoft.com/office/drawing/2014/main" id="{4EC3AB7D-AC5D-3217-6B9D-E26F843C49DC}"/>
              </a:ext>
            </a:extLst>
          </p:cNvPr>
          <p:cNvSpPr>
            <a:spLocks noGrp="1"/>
          </p:cNvSpPr>
          <p:nvPr>
            <p:ph type="sldNum" sz="quarter" idx="12"/>
          </p:nvPr>
        </p:nvSpPr>
        <p:spPr/>
        <p:txBody>
          <a:bodyPr/>
          <a:lstStyle/>
          <a:p>
            <a:fld id="{E8BD9CB0-05EF-4ABF-84BF-9DE0C69BA957}" type="slidenum">
              <a:rPr lang="en-IN" smtClean="0"/>
              <a:t>2</a:t>
            </a:fld>
            <a:endParaRPr lang="en-IN"/>
          </a:p>
        </p:txBody>
      </p:sp>
      <p:cxnSp>
        <p:nvCxnSpPr>
          <p:cNvPr id="8" name="Straight Connector 7">
            <a:extLst>
              <a:ext uri="{FF2B5EF4-FFF2-40B4-BE49-F238E27FC236}">
                <a16:creationId xmlns:a16="http://schemas.microsoft.com/office/drawing/2014/main" id="{C68093E7-D92C-0AFB-73FF-82A6AF12903B}"/>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262E254-4BB9-8B04-08E0-27884B68FB0B}"/>
              </a:ext>
            </a:extLst>
          </p:cNvPr>
          <p:cNvSpPr txBox="1"/>
          <p:nvPr/>
        </p:nvSpPr>
        <p:spPr>
          <a:xfrm>
            <a:off x="-338058" y="170306"/>
            <a:ext cx="6105524" cy="646331"/>
          </a:xfrm>
          <a:prstGeom prst="rect">
            <a:avLst/>
          </a:prstGeom>
          <a:noFill/>
        </p:spPr>
        <p:txBody>
          <a:bodyPr wrap="square">
            <a:spAutoFit/>
          </a:bodyPr>
          <a:lstStyle/>
          <a:p>
            <a:pPr algn="ctr"/>
            <a:r>
              <a:rPr lang="en-IN" sz="3600" b="1" u="sng" dirty="0"/>
              <a:t>Problem Statement</a:t>
            </a:r>
          </a:p>
        </p:txBody>
      </p:sp>
      <p:sp>
        <p:nvSpPr>
          <p:cNvPr id="12" name="TextBox 11">
            <a:extLst>
              <a:ext uri="{FF2B5EF4-FFF2-40B4-BE49-F238E27FC236}">
                <a16:creationId xmlns:a16="http://schemas.microsoft.com/office/drawing/2014/main" id="{BBFEB87F-5A29-A90A-D200-66979C330012}"/>
              </a:ext>
            </a:extLst>
          </p:cNvPr>
          <p:cNvSpPr txBox="1"/>
          <p:nvPr/>
        </p:nvSpPr>
        <p:spPr>
          <a:xfrm>
            <a:off x="1285875" y="6459785"/>
            <a:ext cx="8039100" cy="553998"/>
          </a:xfrm>
          <a:prstGeom prst="rect">
            <a:avLst/>
          </a:prstGeom>
          <a:noFill/>
        </p:spPr>
        <p:txBody>
          <a:bodyPr wrap="square">
            <a:spAutoFit/>
          </a:bodyPr>
          <a:lstStyle/>
          <a:p>
            <a:r>
              <a:rPr lang="en-US" sz="1200" dirty="0">
                <a:solidFill>
                  <a:schemeClr val="bg1"/>
                </a:solidFill>
              </a:rPr>
              <a:t>TEAM 04                                                                                                                         KLETECH/SOCSE/EDA/COVID VACCINE ANALYSIS                                           </a:t>
            </a:r>
            <a:endParaRPr lang="en-IN" sz="1200" dirty="0">
              <a:solidFill>
                <a:schemeClr val="bg1"/>
              </a:solidFill>
            </a:endParaRPr>
          </a:p>
          <a:p>
            <a:endParaRPr lang="en-IN" sz="1800" dirty="0"/>
          </a:p>
        </p:txBody>
      </p:sp>
    </p:spTree>
    <p:extLst>
      <p:ext uri="{BB962C8B-B14F-4D97-AF65-F5344CB8AC3E}">
        <p14:creationId xmlns:p14="http://schemas.microsoft.com/office/powerpoint/2010/main" val="2036396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9E583A-7ABB-4B33-BDCD-27E6291D2AC1}"/>
              </a:ext>
            </a:extLst>
          </p:cNvPr>
          <p:cNvSpPr txBox="1"/>
          <p:nvPr/>
        </p:nvSpPr>
        <p:spPr>
          <a:xfrm>
            <a:off x="419099" y="323850"/>
            <a:ext cx="11420475" cy="4862870"/>
          </a:xfrm>
          <a:prstGeom prst="rect">
            <a:avLst/>
          </a:prstGeom>
          <a:noFill/>
        </p:spPr>
        <p:txBody>
          <a:bodyPr wrap="square" rtlCol="0">
            <a:spAutoFit/>
          </a:bodyPr>
          <a:lstStyle/>
          <a:p>
            <a:r>
              <a:rPr lang="en-IN" sz="2800" b="1">
                <a:latin typeface="Roboto" panose="02000000000000000000" pitchFamily="2" charset="0"/>
                <a:ea typeface="Roboto" panose="02000000000000000000" pitchFamily="2" charset="0"/>
              </a:rPr>
              <a:t>Which country with low gdp has perfomed the best in vaccine distribution compared to other low gdp countries what may be the reason for that and What all stratagies were followed by that country ?</a:t>
            </a:r>
          </a:p>
          <a:p>
            <a:endParaRPr lang="en-IN" sz="2200" b="1">
              <a:latin typeface="Roboto" panose="02000000000000000000" pitchFamily="2" charset="0"/>
              <a:ea typeface="Roboto" panose="02000000000000000000" pitchFamily="2" charset="0"/>
            </a:endParaRPr>
          </a:p>
          <a:p>
            <a:br>
              <a:rPr lang="en-US"/>
            </a:br>
            <a:endParaRPr lang="en-IN">
              <a:latin typeface="Roboto" panose="02000000000000000000" pitchFamily="2" charset="0"/>
              <a:ea typeface="Roboto" panose="02000000000000000000" pitchFamily="2" charset="0"/>
            </a:endParaRPr>
          </a:p>
          <a:p>
            <a:br>
              <a:rPr lang="en-US" sz="2400"/>
            </a:br>
            <a:br>
              <a:rPr lang="en-US" sz="2400"/>
            </a:br>
            <a:endParaRPr lang="en-US" sz="2400" b="0" i="0">
              <a:solidFill>
                <a:srgbClr val="33302E"/>
              </a:solidFill>
              <a:effectLst/>
              <a:latin typeface="Roboto" panose="02000000000000000000" pitchFamily="2" charset="0"/>
              <a:ea typeface="Roboto" panose="02000000000000000000" pitchFamily="2" charset="0"/>
            </a:endParaRPr>
          </a:p>
          <a:p>
            <a:pPr marL="342900" indent="-342900">
              <a:buFont typeface="Arial" panose="020B0604020202020204" pitchFamily="34" charset="0"/>
              <a:buChar char="•"/>
            </a:pPr>
            <a:endParaRPr lang="en-US" sz="2400" b="0" i="0">
              <a:solidFill>
                <a:srgbClr val="33302E"/>
              </a:solidFill>
              <a:effectLst/>
              <a:latin typeface="Roboto" panose="02000000000000000000" pitchFamily="2" charset="0"/>
              <a:ea typeface="Roboto" panose="02000000000000000000" pitchFamily="2" charset="0"/>
            </a:endParaRPr>
          </a:p>
          <a:p>
            <a:endParaRPr lang="en-US" sz="2400">
              <a:solidFill>
                <a:srgbClr val="33302E"/>
              </a:solidFill>
              <a:latin typeface="Roboto" panose="02000000000000000000" pitchFamily="2" charset="0"/>
              <a:ea typeface="Roboto" panose="02000000000000000000" pitchFamily="2" charset="0"/>
            </a:endParaRPr>
          </a:p>
          <a:p>
            <a:br>
              <a:rPr lang="en-US" sz="2400"/>
            </a:br>
            <a:endParaRPr lang="en-US" sz="2400" dirty="0"/>
          </a:p>
        </p:txBody>
      </p:sp>
      <p:sp>
        <p:nvSpPr>
          <p:cNvPr id="6" name="Footer Placeholder 5">
            <a:extLst>
              <a:ext uri="{FF2B5EF4-FFF2-40B4-BE49-F238E27FC236}">
                <a16:creationId xmlns:a16="http://schemas.microsoft.com/office/drawing/2014/main" id="{7907061A-99F1-9DC8-322C-3EE431720976}"/>
              </a:ext>
            </a:extLst>
          </p:cNvPr>
          <p:cNvSpPr>
            <a:spLocks noGrp="1"/>
          </p:cNvSpPr>
          <p:nvPr>
            <p:ph type="ftr" sz="quarter" idx="11"/>
          </p:nvPr>
        </p:nvSpPr>
        <p:spPr>
          <a:xfrm>
            <a:off x="610129" y="6459785"/>
            <a:ext cx="10971741" cy="334962"/>
          </a:xfrm>
        </p:spPr>
        <p:txBody>
          <a:bodyPr/>
          <a:lstStyle/>
          <a:p>
            <a:r>
              <a:rPr lang="en-US" sz="1200" dirty="0"/>
              <a:t>TEAM 04                                                                                                                         KLETECH/SOCSE/EDA/COVID VACCINE ANALYSIS                                           </a:t>
            </a:r>
            <a:endParaRPr lang="en-IN" sz="1200" dirty="0"/>
          </a:p>
        </p:txBody>
      </p:sp>
      <p:sp>
        <p:nvSpPr>
          <p:cNvPr id="7" name="Slide Number Placeholder 6">
            <a:extLst>
              <a:ext uri="{FF2B5EF4-FFF2-40B4-BE49-F238E27FC236}">
                <a16:creationId xmlns:a16="http://schemas.microsoft.com/office/drawing/2014/main" id="{A23BF57C-CEDE-1571-759E-2D20C7D0F5B1}"/>
              </a:ext>
            </a:extLst>
          </p:cNvPr>
          <p:cNvSpPr>
            <a:spLocks noGrp="1"/>
          </p:cNvSpPr>
          <p:nvPr>
            <p:ph type="sldNum" sz="quarter" idx="12"/>
          </p:nvPr>
        </p:nvSpPr>
        <p:spPr/>
        <p:txBody>
          <a:bodyPr/>
          <a:lstStyle/>
          <a:p>
            <a:fld id="{E8BD9CB0-05EF-4ABF-84BF-9DE0C69BA957}" type="slidenum">
              <a:rPr lang="en-IN" smtClean="0"/>
              <a:t>20</a:t>
            </a:fld>
            <a:endParaRPr lang="en-IN"/>
          </a:p>
        </p:txBody>
      </p:sp>
      <p:cxnSp>
        <p:nvCxnSpPr>
          <p:cNvPr id="8" name="Straight Connector 7">
            <a:extLst>
              <a:ext uri="{FF2B5EF4-FFF2-40B4-BE49-F238E27FC236}">
                <a16:creationId xmlns:a16="http://schemas.microsoft.com/office/drawing/2014/main" id="{9EF05554-BCD9-EE0D-C88A-0B6BE2CFEB4A}"/>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7321C70-63E9-E58D-29B9-29364B1C8DA4}"/>
              </a:ext>
            </a:extLst>
          </p:cNvPr>
          <p:cNvPicPr>
            <a:picLocks noChangeAspect="1"/>
          </p:cNvPicPr>
          <p:nvPr/>
        </p:nvPicPr>
        <p:blipFill rotWithShape="1">
          <a:blip r:embed="rId2">
            <a:extLst>
              <a:ext uri="{28A0092B-C50C-407E-A947-70E740481C1C}">
                <a14:useLocalDpi xmlns:a14="http://schemas.microsoft.com/office/drawing/2010/main" val="0"/>
              </a:ext>
            </a:extLst>
          </a:blip>
          <a:srcRect t="10328" b="8999"/>
          <a:stretch/>
        </p:blipFill>
        <p:spPr>
          <a:xfrm>
            <a:off x="572278" y="1915263"/>
            <a:ext cx="5523721" cy="3819523"/>
          </a:xfrm>
          <a:prstGeom prst="rect">
            <a:avLst/>
          </a:prstGeom>
        </p:spPr>
      </p:pic>
      <p:pic>
        <p:nvPicPr>
          <p:cNvPr id="10" name="Picture 9">
            <a:extLst>
              <a:ext uri="{FF2B5EF4-FFF2-40B4-BE49-F238E27FC236}">
                <a16:creationId xmlns:a16="http://schemas.microsoft.com/office/drawing/2014/main" id="{A3DE3AEC-4EB3-5812-696F-C4F183DBA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250" y="1915264"/>
            <a:ext cx="5009620" cy="3819523"/>
          </a:xfrm>
          <a:prstGeom prst="rect">
            <a:avLst/>
          </a:prstGeom>
        </p:spPr>
      </p:pic>
      <p:sp>
        <p:nvSpPr>
          <p:cNvPr id="11" name="TextBox 10">
            <a:extLst>
              <a:ext uri="{FF2B5EF4-FFF2-40B4-BE49-F238E27FC236}">
                <a16:creationId xmlns:a16="http://schemas.microsoft.com/office/drawing/2014/main" id="{F7DAC05A-F9DA-83D3-A0A8-171A149E177A}"/>
              </a:ext>
            </a:extLst>
          </p:cNvPr>
          <p:cNvSpPr txBox="1"/>
          <p:nvPr/>
        </p:nvSpPr>
        <p:spPr>
          <a:xfrm rot="16200000">
            <a:off x="-656814" y="3416039"/>
            <a:ext cx="2164554" cy="338554"/>
          </a:xfrm>
          <a:prstGeom prst="rect">
            <a:avLst/>
          </a:prstGeom>
          <a:noFill/>
        </p:spPr>
        <p:txBody>
          <a:bodyPr wrap="square">
            <a:spAutoFit/>
          </a:bodyPr>
          <a:lstStyle/>
          <a:p>
            <a:r>
              <a:rPr lang="en-IN" sz="1600" dirty="0"/>
              <a:t>Vaccination per 100</a:t>
            </a:r>
          </a:p>
        </p:txBody>
      </p:sp>
      <p:sp>
        <p:nvSpPr>
          <p:cNvPr id="12" name="TextBox 11">
            <a:extLst>
              <a:ext uri="{FF2B5EF4-FFF2-40B4-BE49-F238E27FC236}">
                <a16:creationId xmlns:a16="http://schemas.microsoft.com/office/drawing/2014/main" id="{02747B22-43A4-60BB-B168-C5797E59C4FC}"/>
              </a:ext>
            </a:extLst>
          </p:cNvPr>
          <p:cNvSpPr txBox="1"/>
          <p:nvPr/>
        </p:nvSpPr>
        <p:spPr>
          <a:xfrm>
            <a:off x="2764631" y="5703408"/>
            <a:ext cx="854869" cy="307777"/>
          </a:xfrm>
          <a:prstGeom prst="rect">
            <a:avLst/>
          </a:prstGeom>
          <a:noFill/>
        </p:spPr>
        <p:txBody>
          <a:bodyPr wrap="square">
            <a:spAutoFit/>
          </a:bodyPr>
          <a:lstStyle/>
          <a:p>
            <a:r>
              <a:rPr lang="en-IN" sz="1400" dirty="0"/>
              <a:t>Date</a:t>
            </a:r>
          </a:p>
        </p:txBody>
      </p:sp>
    </p:spTree>
    <p:extLst>
      <p:ext uri="{BB962C8B-B14F-4D97-AF65-F5344CB8AC3E}">
        <p14:creationId xmlns:p14="http://schemas.microsoft.com/office/powerpoint/2010/main" val="224597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2FFF169C-E7B1-78F0-4537-98ABB0427600}"/>
              </a:ext>
            </a:extLst>
          </p:cNvPr>
          <p:cNvSpPr>
            <a:spLocks noGrp="1"/>
          </p:cNvSpPr>
          <p:nvPr>
            <p:ph type="ftr" sz="quarter" idx="11"/>
          </p:nvPr>
        </p:nvSpPr>
        <p:spPr>
          <a:xfrm>
            <a:off x="744008" y="6350378"/>
            <a:ext cx="9943041" cy="583938"/>
          </a:xfrm>
        </p:spPr>
        <p:txBody>
          <a:bodyPr/>
          <a:lstStyle/>
          <a:p>
            <a:r>
              <a:rPr lang="en-US" sz="1200" dirty="0"/>
              <a:t>TEAM 04                                                                                                                     KLETECH/SOCSE/EDA/COVID VACCINE ANALYSIS                                           </a:t>
            </a:r>
            <a:endParaRPr lang="en-IN" sz="1200" dirty="0"/>
          </a:p>
        </p:txBody>
      </p:sp>
      <p:sp>
        <p:nvSpPr>
          <p:cNvPr id="7" name="Slide Number Placeholder 6">
            <a:extLst>
              <a:ext uri="{FF2B5EF4-FFF2-40B4-BE49-F238E27FC236}">
                <a16:creationId xmlns:a16="http://schemas.microsoft.com/office/drawing/2014/main" id="{E72AD1C8-41DA-CDD2-34B0-00F6595B2386}"/>
              </a:ext>
            </a:extLst>
          </p:cNvPr>
          <p:cNvSpPr>
            <a:spLocks noGrp="1"/>
          </p:cNvSpPr>
          <p:nvPr>
            <p:ph type="sldNum" sz="quarter" idx="12"/>
          </p:nvPr>
        </p:nvSpPr>
        <p:spPr/>
        <p:txBody>
          <a:bodyPr/>
          <a:lstStyle/>
          <a:p>
            <a:fld id="{E8BD9CB0-05EF-4ABF-84BF-9DE0C69BA957}" type="slidenum">
              <a:rPr lang="en-IN" smtClean="0"/>
              <a:t>21</a:t>
            </a:fld>
            <a:endParaRPr lang="en-IN"/>
          </a:p>
        </p:txBody>
      </p:sp>
      <p:cxnSp>
        <p:nvCxnSpPr>
          <p:cNvPr id="8" name="Straight Connector 7">
            <a:extLst>
              <a:ext uri="{FF2B5EF4-FFF2-40B4-BE49-F238E27FC236}">
                <a16:creationId xmlns:a16="http://schemas.microsoft.com/office/drawing/2014/main" id="{D3670E29-7C98-55E3-2BC4-03717D3C58AB}"/>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3F35C00-492C-B462-E671-5CDD5100F5C8}"/>
              </a:ext>
            </a:extLst>
          </p:cNvPr>
          <p:cNvSpPr txBox="1"/>
          <p:nvPr/>
        </p:nvSpPr>
        <p:spPr>
          <a:xfrm>
            <a:off x="1228724" y="688256"/>
            <a:ext cx="8601075" cy="4934684"/>
          </a:xfrm>
          <a:prstGeom prst="rect">
            <a:avLst/>
          </a:prstGeom>
          <a:noFill/>
        </p:spPr>
        <p:txBody>
          <a:bodyPr wrap="square">
            <a:spAutoFit/>
          </a:bodyPr>
          <a:lstStyle/>
          <a:p>
            <a:pPr marL="285750" indent="-285750">
              <a:buFont typeface="Arial" panose="020B0604020202020204" pitchFamily="34" charset="0"/>
              <a:buChar char="•"/>
            </a:pPr>
            <a:r>
              <a:rPr lang="en-IN" sz="2200" dirty="0">
                <a:latin typeface="Calibri" panose="020F0502020204030204" pitchFamily="34" charset="0"/>
                <a:ea typeface="Roboto" panose="02000000000000000000" pitchFamily="2" charset="0"/>
                <a:cs typeface="Calibri" panose="020F0502020204030204" pitchFamily="34" charset="0"/>
              </a:rPr>
              <a:t>By plotting the graph of vaccination rates of countries with low GDP we observed that vaccination rate of Rwanda was fairly high as compared to other low GDP countries .</a:t>
            </a:r>
          </a:p>
          <a:p>
            <a:pPr marL="285750" indent="-285750">
              <a:buFont typeface="Arial" panose="020B0604020202020204" pitchFamily="34" charset="0"/>
              <a:buChar char="•"/>
            </a:pPr>
            <a:endParaRPr lang="en-IN" sz="2200" dirty="0">
              <a:latin typeface="Calibri" panose="020F0502020204030204" pitchFamily="34" charset="0"/>
              <a:ea typeface="Roboto" panose="02000000000000000000" pitchFamily="2" charset="0"/>
              <a:cs typeface="Calibri" panose="020F0502020204030204" pitchFamily="34" charset="0"/>
            </a:endParaRPr>
          </a:p>
          <a:p>
            <a:pPr marL="285750" indent="-285750" rtl="0">
              <a:spcBef>
                <a:spcPts val="400"/>
              </a:spcBef>
              <a:spcAft>
                <a:spcPts val="0"/>
              </a:spcAft>
              <a:buFont typeface="Arial" panose="020B0604020202020204" pitchFamily="34" charset="0"/>
              <a:buChar char="•"/>
            </a:pPr>
            <a:r>
              <a:rPr lang="en-IN" sz="2200" dirty="0">
                <a:latin typeface="Calibri" panose="020F0502020204030204" pitchFamily="34" charset="0"/>
                <a:ea typeface="Roboto" panose="02000000000000000000" pitchFamily="2" charset="0"/>
                <a:cs typeface="Calibri" panose="020F0502020204030204" pitchFamily="34" charset="0"/>
              </a:rPr>
              <a:t>By </a:t>
            </a:r>
            <a:r>
              <a:rPr lang="en-IN" sz="2200" dirty="0" err="1">
                <a:latin typeface="Calibri" panose="020F0502020204030204" pitchFamily="34" charset="0"/>
                <a:ea typeface="Roboto" panose="02000000000000000000" pitchFamily="2" charset="0"/>
                <a:cs typeface="Calibri" panose="020F0502020204030204" pitchFamily="34" charset="0"/>
              </a:rPr>
              <a:t>analyzing</a:t>
            </a:r>
            <a:r>
              <a:rPr lang="en-IN" sz="2200" dirty="0">
                <a:latin typeface="Calibri" panose="020F0502020204030204" pitchFamily="34" charset="0"/>
                <a:ea typeface="Roboto" panose="02000000000000000000" pitchFamily="2" charset="0"/>
                <a:cs typeface="Calibri" panose="020F0502020204030204" pitchFamily="34" charset="0"/>
              </a:rPr>
              <a:t> we got to know that </a:t>
            </a:r>
            <a:r>
              <a:rPr lang="en-US" sz="2200" dirty="0">
                <a:solidFill>
                  <a:srgbClr val="000000"/>
                </a:solidFill>
                <a:latin typeface="Calibri" panose="020F0502020204030204" pitchFamily="34" charset="0"/>
                <a:ea typeface="Roboto" panose="02000000000000000000" pitchFamily="2" charset="0"/>
                <a:cs typeface="Calibri" panose="020F0502020204030204" pitchFamily="34" charset="0"/>
              </a:rPr>
              <a:t>w</a:t>
            </a:r>
            <a:r>
              <a:rPr lang="en-US" sz="2200" b="0" i="0" u="none" strike="noStrike" dirty="0">
                <a:solidFill>
                  <a:srgbClr val="000000"/>
                </a:solidFill>
                <a:effectLst/>
                <a:latin typeface="Calibri" panose="020F0502020204030204" pitchFamily="34" charset="0"/>
                <a:cs typeface="Calibri" panose="020F0502020204030204" pitchFamily="34" charset="0"/>
              </a:rPr>
              <a:t>eeks before the vaccines arrived in the Rwanda, the Ministry of Health prepared its storage and distribution capacity. In addition to preparing regular refrigerators used for other vaccines, Rwanda purchased five ultra-low refrigerators to store the Pfizer vaccine at -70 degrees Celsius.</a:t>
            </a:r>
          </a:p>
          <a:p>
            <a:pPr marL="285750" indent="-285750" rtl="0">
              <a:spcBef>
                <a:spcPts val="400"/>
              </a:spcBef>
              <a:spcAft>
                <a:spcPts val="0"/>
              </a:spcAft>
              <a:buFont typeface="Arial" panose="020B0604020202020204" pitchFamily="34" charset="0"/>
              <a:buChar char="•"/>
            </a:pPr>
            <a:endParaRPr lang="en-US" sz="2200" b="0" dirty="0">
              <a:effectLst/>
              <a:latin typeface="Calibri" panose="020F0502020204030204" pitchFamily="34" charset="0"/>
              <a:cs typeface="Calibri" panose="020F0502020204030204" pitchFamily="34" charset="0"/>
            </a:endParaRPr>
          </a:p>
          <a:p>
            <a:pPr marL="285750" indent="-285750" rtl="0">
              <a:spcBef>
                <a:spcPts val="0"/>
              </a:spcBef>
              <a:spcAft>
                <a:spcPts val="800"/>
              </a:spcAft>
              <a:buFont typeface="Arial" panose="020B0604020202020204" pitchFamily="34" charset="0"/>
              <a:buChar char="•"/>
            </a:pPr>
            <a:r>
              <a:rPr lang="en-US" sz="2200" b="0" i="0" u="none" strike="noStrike" dirty="0">
                <a:solidFill>
                  <a:srgbClr val="000000"/>
                </a:solidFill>
                <a:effectLst/>
                <a:latin typeface="Calibri" panose="020F0502020204030204" pitchFamily="34" charset="0"/>
                <a:cs typeface="Calibri" panose="020F0502020204030204" pitchFamily="34" charset="0"/>
              </a:rPr>
              <a:t>This early logistical planning meant that Rwanda had the capacity to store 5 million doses before the vaccines arrived. The country also purchased refrigerated vehicles to ensure that all corners of the country could be reached.</a:t>
            </a:r>
            <a:endParaRPr lang="en-US" sz="2200" b="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632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FE1696-8390-4F09-3DB2-C24C222BCEA5}"/>
              </a:ext>
            </a:extLst>
          </p:cNvPr>
          <p:cNvSpPr>
            <a:spLocks noGrp="1"/>
          </p:cNvSpPr>
          <p:nvPr>
            <p:ph type="ftr" sz="quarter" idx="11"/>
          </p:nvPr>
        </p:nvSpPr>
        <p:spPr>
          <a:xfrm>
            <a:off x="937433" y="6391275"/>
            <a:ext cx="8963025" cy="466725"/>
          </a:xfrm>
        </p:spPr>
        <p:txBody>
          <a:bodyPr/>
          <a:lstStyle/>
          <a:p>
            <a:r>
              <a:rPr lang="en-US" dirty="0"/>
              <a:t>TEAM 04                                                                                                                                                                                                                           KLETECH/SOCSE/EDA/COVID VACCINE ANALYSIS                                           </a:t>
            </a:r>
            <a:endParaRPr lang="en-IN" dirty="0"/>
          </a:p>
        </p:txBody>
      </p:sp>
      <p:sp>
        <p:nvSpPr>
          <p:cNvPr id="3" name="Slide Number Placeholder 2">
            <a:extLst>
              <a:ext uri="{FF2B5EF4-FFF2-40B4-BE49-F238E27FC236}">
                <a16:creationId xmlns:a16="http://schemas.microsoft.com/office/drawing/2014/main" id="{80E36CAD-C6F2-16C1-9D3A-57BDC0A25F22}"/>
              </a:ext>
            </a:extLst>
          </p:cNvPr>
          <p:cNvSpPr>
            <a:spLocks noGrp="1"/>
          </p:cNvSpPr>
          <p:nvPr>
            <p:ph type="sldNum" sz="quarter" idx="12"/>
          </p:nvPr>
        </p:nvSpPr>
        <p:spPr/>
        <p:txBody>
          <a:bodyPr/>
          <a:lstStyle/>
          <a:p>
            <a:fld id="{E8BD9CB0-05EF-4ABF-84BF-9DE0C69BA957}" type="slidenum">
              <a:rPr lang="en-IN" smtClean="0"/>
              <a:t>22</a:t>
            </a:fld>
            <a:endParaRPr lang="en-IN"/>
          </a:p>
        </p:txBody>
      </p:sp>
      <p:sp>
        <p:nvSpPr>
          <p:cNvPr id="5" name="TextBox 4">
            <a:extLst>
              <a:ext uri="{FF2B5EF4-FFF2-40B4-BE49-F238E27FC236}">
                <a16:creationId xmlns:a16="http://schemas.microsoft.com/office/drawing/2014/main" id="{9D1D3F81-F88A-C39B-83F4-F8E218651FD5}"/>
              </a:ext>
            </a:extLst>
          </p:cNvPr>
          <p:cNvSpPr txBox="1"/>
          <p:nvPr/>
        </p:nvSpPr>
        <p:spPr>
          <a:xfrm>
            <a:off x="3257550" y="1853684"/>
            <a:ext cx="6096000" cy="1107996"/>
          </a:xfrm>
          <a:prstGeom prst="rect">
            <a:avLst/>
          </a:prstGeom>
          <a:noFill/>
        </p:spPr>
        <p:txBody>
          <a:bodyPr wrap="square">
            <a:spAutoFit/>
          </a:bodyPr>
          <a:lstStyle/>
          <a:p>
            <a:r>
              <a:rPr lang="en-IN" sz="6600" b="1" u="sng" dirty="0"/>
              <a:t>Model Building </a:t>
            </a:r>
          </a:p>
        </p:txBody>
      </p:sp>
    </p:spTree>
    <p:extLst>
      <p:ext uri="{BB962C8B-B14F-4D97-AF65-F5344CB8AC3E}">
        <p14:creationId xmlns:p14="http://schemas.microsoft.com/office/powerpoint/2010/main" val="1028565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2C6E2F-74E2-8F60-2664-083C813BE963}"/>
              </a:ext>
            </a:extLst>
          </p:cNvPr>
          <p:cNvSpPr>
            <a:spLocks noGrp="1"/>
          </p:cNvSpPr>
          <p:nvPr>
            <p:ph type="ftr" sz="quarter" idx="11"/>
          </p:nvPr>
        </p:nvSpPr>
        <p:spPr>
          <a:xfrm>
            <a:off x="1247774" y="6459784"/>
            <a:ext cx="9629775" cy="365125"/>
          </a:xfrm>
        </p:spPr>
        <p:txBody>
          <a:bodyPr/>
          <a:lstStyle/>
          <a:p>
            <a:r>
              <a:rPr lang="en-US" sz="1200" dirty="0"/>
              <a:t>TEAM 04                                                                                                                                                                  KLETECH/SOCSE/EDA/COVID VACCINE ANALYSIS                                           </a:t>
            </a:r>
            <a:endParaRPr lang="en-IN" sz="1200" dirty="0"/>
          </a:p>
        </p:txBody>
      </p:sp>
      <p:sp>
        <p:nvSpPr>
          <p:cNvPr id="3" name="Slide Number Placeholder 2">
            <a:extLst>
              <a:ext uri="{FF2B5EF4-FFF2-40B4-BE49-F238E27FC236}">
                <a16:creationId xmlns:a16="http://schemas.microsoft.com/office/drawing/2014/main" id="{2AB1AE4F-7BCD-392C-7A3C-159F328EF151}"/>
              </a:ext>
            </a:extLst>
          </p:cNvPr>
          <p:cNvSpPr>
            <a:spLocks noGrp="1"/>
          </p:cNvSpPr>
          <p:nvPr>
            <p:ph type="sldNum" sz="quarter" idx="12"/>
          </p:nvPr>
        </p:nvSpPr>
        <p:spPr/>
        <p:txBody>
          <a:bodyPr/>
          <a:lstStyle/>
          <a:p>
            <a:fld id="{E8BD9CB0-05EF-4ABF-84BF-9DE0C69BA957}" type="slidenum">
              <a:rPr lang="en-IN" smtClean="0"/>
              <a:t>23</a:t>
            </a:fld>
            <a:endParaRPr lang="en-IN"/>
          </a:p>
        </p:txBody>
      </p:sp>
      <p:sp>
        <p:nvSpPr>
          <p:cNvPr id="4" name="TextBox 3">
            <a:extLst>
              <a:ext uri="{FF2B5EF4-FFF2-40B4-BE49-F238E27FC236}">
                <a16:creationId xmlns:a16="http://schemas.microsoft.com/office/drawing/2014/main" id="{F1A785FE-4E54-7E28-3602-BA33D3BD07CB}"/>
              </a:ext>
            </a:extLst>
          </p:cNvPr>
          <p:cNvSpPr txBox="1"/>
          <p:nvPr/>
        </p:nvSpPr>
        <p:spPr>
          <a:xfrm>
            <a:off x="601633" y="823881"/>
            <a:ext cx="10525125" cy="5539978"/>
          </a:xfrm>
          <a:prstGeom prst="rect">
            <a:avLst/>
          </a:prstGeom>
          <a:noFill/>
        </p:spPr>
        <p:txBody>
          <a:bodyPr wrap="square" rtlCol="0">
            <a:spAutoFit/>
          </a:bodyPr>
          <a:lstStyle/>
          <a:p>
            <a:pPr marL="285750" indent="-285750">
              <a:buFont typeface="Arial" panose="020B0604020202020204" pitchFamily="34" charset="0"/>
              <a:buChar char="•"/>
            </a:pPr>
            <a:r>
              <a:rPr lang="en-IN" sz="2800" dirty="0"/>
              <a:t>We have used multivariate linear regression model and we are trying predict not just based on single attribute rather we are using 25 important attributes for the prediction </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We are able to predict the new daily vaccination of the given country with more than 90% accuracy in some countries </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If we can successfully predict the number of vaccines required so that Government authorities can stock the vaccine doses and there will not be any shortage of vaccine and also developed nations will not over stock the vaccines </a:t>
            </a:r>
          </a:p>
          <a:p>
            <a:pPr marL="285750" indent="-285750">
              <a:buFont typeface="Arial" panose="020B0604020202020204" pitchFamily="34" charset="0"/>
              <a:buChar char="•"/>
            </a:pPr>
            <a:endParaRPr lang="en-IN" sz="2800" dirty="0"/>
          </a:p>
          <a:p>
            <a:endParaRPr lang="en-IN" dirty="0"/>
          </a:p>
        </p:txBody>
      </p:sp>
    </p:spTree>
    <p:extLst>
      <p:ext uri="{BB962C8B-B14F-4D97-AF65-F5344CB8AC3E}">
        <p14:creationId xmlns:p14="http://schemas.microsoft.com/office/powerpoint/2010/main" val="3064326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26CF5B-CEA0-040E-3D47-D500E06FE716}"/>
              </a:ext>
            </a:extLst>
          </p:cNvPr>
          <p:cNvSpPr>
            <a:spLocks noGrp="1"/>
          </p:cNvSpPr>
          <p:nvPr>
            <p:ph type="ftr" sz="quarter" idx="11"/>
          </p:nvPr>
        </p:nvSpPr>
        <p:spPr/>
        <p:txBody>
          <a:bodyPr/>
          <a:lstStyle/>
          <a:p>
            <a:r>
              <a:rPr lang="en-US"/>
              <a:t>TEAM 04                                                        KLETECH/SOCSE/EDA/COVID VACCINE ANALYSIS                                           </a:t>
            </a:r>
            <a:endParaRPr lang="en-IN"/>
          </a:p>
        </p:txBody>
      </p:sp>
      <p:sp>
        <p:nvSpPr>
          <p:cNvPr id="3" name="Slide Number Placeholder 2">
            <a:extLst>
              <a:ext uri="{FF2B5EF4-FFF2-40B4-BE49-F238E27FC236}">
                <a16:creationId xmlns:a16="http://schemas.microsoft.com/office/drawing/2014/main" id="{F6352664-D54A-3018-F7C1-ED05399C7805}"/>
              </a:ext>
            </a:extLst>
          </p:cNvPr>
          <p:cNvSpPr>
            <a:spLocks noGrp="1"/>
          </p:cNvSpPr>
          <p:nvPr>
            <p:ph type="sldNum" sz="quarter" idx="12"/>
          </p:nvPr>
        </p:nvSpPr>
        <p:spPr/>
        <p:txBody>
          <a:bodyPr/>
          <a:lstStyle/>
          <a:p>
            <a:fld id="{E8BD9CB0-05EF-4ABF-84BF-9DE0C69BA957}" type="slidenum">
              <a:rPr lang="en-IN" smtClean="0"/>
              <a:t>24</a:t>
            </a:fld>
            <a:endParaRPr lang="en-IN"/>
          </a:p>
        </p:txBody>
      </p:sp>
      <p:sp>
        <p:nvSpPr>
          <p:cNvPr id="6" name="TextBox 5">
            <a:extLst>
              <a:ext uri="{FF2B5EF4-FFF2-40B4-BE49-F238E27FC236}">
                <a16:creationId xmlns:a16="http://schemas.microsoft.com/office/drawing/2014/main" id="{780069DB-8C9D-F109-232C-F04519801CDE}"/>
              </a:ext>
            </a:extLst>
          </p:cNvPr>
          <p:cNvSpPr txBox="1"/>
          <p:nvPr/>
        </p:nvSpPr>
        <p:spPr>
          <a:xfrm>
            <a:off x="7505701" y="1000125"/>
            <a:ext cx="4105275" cy="3693319"/>
          </a:xfrm>
          <a:prstGeom prst="rect">
            <a:avLst/>
          </a:prstGeom>
          <a:noFill/>
        </p:spPr>
        <p:txBody>
          <a:bodyPr wrap="square" rtlCol="0">
            <a:spAutoFit/>
          </a:bodyPr>
          <a:lstStyle/>
          <a:p>
            <a:pPr marL="285750" indent="-285750">
              <a:buFont typeface="Arial" panose="020B0604020202020204" pitchFamily="34" charset="0"/>
              <a:buChar char="•"/>
            </a:pPr>
            <a:r>
              <a:rPr lang="en-IN" dirty="0"/>
              <a:t>Since we can not visualise multi-dimensional data we have plotted a density plot for error visualization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On X-axis we have </a:t>
            </a:r>
            <a:r>
              <a:rPr lang="en-IN" dirty="0" err="1"/>
              <a:t>Y_test-Y_predicted</a:t>
            </a:r>
            <a:r>
              <a:rPr lang="en-IN" dirty="0"/>
              <a:t> </a:t>
            </a:r>
            <a:r>
              <a:rPr lang="en-IN" dirty="0" err="1"/>
              <a:t>i.e</a:t>
            </a:r>
            <a:r>
              <a:rPr lang="en-IN" dirty="0"/>
              <a:t> error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On Y-axis we have density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can see that large number of points are close to 0 that means large number of values have been predicted correctly  </a:t>
            </a:r>
          </a:p>
        </p:txBody>
      </p:sp>
      <p:pic>
        <p:nvPicPr>
          <p:cNvPr id="8" name="Picture 7">
            <a:extLst>
              <a:ext uri="{FF2B5EF4-FFF2-40B4-BE49-F238E27FC236}">
                <a16:creationId xmlns:a16="http://schemas.microsoft.com/office/drawing/2014/main" id="{1D8AA6F6-417C-01F1-7276-38DA0B680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4" y="295275"/>
            <a:ext cx="6876871" cy="5476876"/>
          </a:xfrm>
          <a:prstGeom prst="rect">
            <a:avLst/>
          </a:prstGeom>
        </p:spPr>
      </p:pic>
    </p:spTree>
    <p:extLst>
      <p:ext uri="{BB962C8B-B14F-4D97-AF65-F5344CB8AC3E}">
        <p14:creationId xmlns:p14="http://schemas.microsoft.com/office/powerpoint/2010/main" val="4271742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27E91E-9B66-186C-6D98-9ECE682E9134}"/>
              </a:ext>
            </a:extLst>
          </p:cNvPr>
          <p:cNvSpPr>
            <a:spLocks noGrp="1"/>
          </p:cNvSpPr>
          <p:nvPr>
            <p:ph type="ftr" sz="quarter" idx="11"/>
          </p:nvPr>
        </p:nvSpPr>
        <p:spPr>
          <a:xfrm>
            <a:off x="581025" y="6396955"/>
            <a:ext cx="10277475" cy="490784"/>
          </a:xfrm>
        </p:spPr>
        <p:txBody>
          <a:bodyPr/>
          <a:lstStyle/>
          <a:p>
            <a:r>
              <a:rPr lang="en-US" sz="1200" dirty="0"/>
              <a:t>TEAM 04                                                                                                                                                                               KLETECH/SOCSE/EDA/COVID VACCINE ANALYSIS                                           </a:t>
            </a:r>
            <a:endParaRPr lang="en-IN" sz="1200" dirty="0"/>
          </a:p>
        </p:txBody>
      </p:sp>
      <p:sp>
        <p:nvSpPr>
          <p:cNvPr id="3" name="Slide Number Placeholder 2">
            <a:extLst>
              <a:ext uri="{FF2B5EF4-FFF2-40B4-BE49-F238E27FC236}">
                <a16:creationId xmlns:a16="http://schemas.microsoft.com/office/drawing/2014/main" id="{6101DD53-A035-3726-49CB-B243021D82C8}"/>
              </a:ext>
            </a:extLst>
          </p:cNvPr>
          <p:cNvSpPr>
            <a:spLocks noGrp="1"/>
          </p:cNvSpPr>
          <p:nvPr>
            <p:ph type="sldNum" sz="quarter" idx="12"/>
          </p:nvPr>
        </p:nvSpPr>
        <p:spPr/>
        <p:txBody>
          <a:bodyPr/>
          <a:lstStyle/>
          <a:p>
            <a:fld id="{E8BD9CB0-05EF-4ABF-84BF-9DE0C69BA957}" type="slidenum">
              <a:rPr lang="en-IN" smtClean="0"/>
              <a:t>25</a:t>
            </a:fld>
            <a:endParaRPr lang="en-IN" dirty="0"/>
          </a:p>
        </p:txBody>
      </p:sp>
      <p:sp>
        <p:nvSpPr>
          <p:cNvPr id="5" name="TextBox 4">
            <a:extLst>
              <a:ext uri="{FF2B5EF4-FFF2-40B4-BE49-F238E27FC236}">
                <a16:creationId xmlns:a16="http://schemas.microsoft.com/office/drawing/2014/main" id="{F02C3E3B-E640-36AB-EB93-5DE152FBD48D}"/>
              </a:ext>
            </a:extLst>
          </p:cNvPr>
          <p:cNvSpPr txBox="1"/>
          <p:nvPr/>
        </p:nvSpPr>
        <p:spPr>
          <a:xfrm>
            <a:off x="757237" y="1201204"/>
            <a:ext cx="9925049" cy="4339650"/>
          </a:xfrm>
          <a:prstGeom prst="rect">
            <a:avLst/>
          </a:prstGeom>
          <a:noFill/>
        </p:spPr>
        <p:txBody>
          <a:bodyPr wrap="square">
            <a:spAutoFit/>
          </a:bodyPr>
          <a:lstStyle/>
          <a:p>
            <a:r>
              <a:rPr lang="en-IN" sz="2800" dirty="0"/>
              <a:t>As vaccine distribution has been the real challenge for the entire world ,We have seen how factors like GDP effect the vaccination rates of the country We have mainly focused on countries with least vaccination rates and reasons for their low vaccine rates and how can they improve their vaccination rates by following the </a:t>
            </a:r>
            <a:r>
              <a:rPr lang="en-IN" sz="2800" dirty="0" err="1"/>
              <a:t>stratagies</a:t>
            </a:r>
            <a:r>
              <a:rPr lang="en-IN" sz="2800" dirty="0"/>
              <a:t> adopted by a country whose </a:t>
            </a:r>
            <a:r>
              <a:rPr lang="en-IN" sz="2800" dirty="0" err="1"/>
              <a:t>gdp</a:t>
            </a:r>
            <a:r>
              <a:rPr lang="en-IN" sz="2800" dirty="0"/>
              <a:t> is low but has high vaccination rate ,Finally we have fitted a multivariate linear regression for predicting new daily vaccination for a given country</a:t>
            </a:r>
          </a:p>
          <a:p>
            <a:endParaRPr lang="en-IN" sz="2800" dirty="0"/>
          </a:p>
          <a:p>
            <a:endParaRPr lang="en-IN" sz="2400" dirty="0"/>
          </a:p>
        </p:txBody>
      </p:sp>
      <p:sp>
        <p:nvSpPr>
          <p:cNvPr id="6" name="TextBox 5">
            <a:extLst>
              <a:ext uri="{FF2B5EF4-FFF2-40B4-BE49-F238E27FC236}">
                <a16:creationId xmlns:a16="http://schemas.microsoft.com/office/drawing/2014/main" id="{EDE75B00-BAA6-3809-7EA6-1814B4D58DA5}"/>
              </a:ext>
            </a:extLst>
          </p:cNvPr>
          <p:cNvSpPr txBox="1"/>
          <p:nvPr/>
        </p:nvSpPr>
        <p:spPr>
          <a:xfrm>
            <a:off x="677334" y="314325"/>
            <a:ext cx="4266141" cy="584775"/>
          </a:xfrm>
          <a:prstGeom prst="rect">
            <a:avLst/>
          </a:prstGeom>
          <a:noFill/>
        </p:spPr>
        <p:txBody>
          <a:bodyPr wrap="square" rtlCol="0">
            <a:spAutoFit/>
          </a:bodyPr>
          <a:lstStyle/>
          <a:p>
            <a:r>
              <a:rPr lang="en-IN" sz="3200" b="1" dirty="0"/>
              <a:t>CONCLUSION</a:t>
            </a:r>
          </a:p>
        </p:txBody>
      </p:sp>
    </p:spTree>
    <p:extLst>
      <p:ext uri="{BB962C8B-B14F-4D97-AF65-F5344CB8AC3E}">
        <p14:creationId xmlns:p14="http://schemas.microsoft.com/office/powerpoint/2010/main" val="997910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A3A6E6-0174-D3CC-8C06-E5E27488EEB3}"/>
              </a:ext>
            </a:extLst>
          </p:cNvPr>
          <p:cNvSpPr>
            <a:spLocks noGrp="1"/>
          </p:cNvSpPr>
          <p:nvPr>
            <p:ph type="ftr" sz="quarter" idx="11"/>
          </p:nvPr>
        </p:nvSpPr>
        <p:spPr>
          <a:xfrm>
            <a:off x="228600" y="6414840"/>
            <a:ext cx="10572750" cy="443160"/>
          </a:xfrm>
        </p:spPr>
        <p:txBody>
          <a:bodyPr/>
          <a:lstStyle/>
          <a:p>
            <a:r>
              <a:rPr lang="en-US" sz="1200" dirty="0"/>
              <a:t>TEAM 04                                                                                                                                                                                KLETECH/SOCSE/EDA/COVID VACCINE ANALYSIS                                           </a:t>
            </a:r>
            <a:endParaRPr lang="en-IN" sz="1200" dirty="0"/>
          </a:p>
        </p:txBody>
      </p:sp>
      <p:sp>
        <p:nvSpPr>
          <p:cNvPr id="3" name="Slide Number Placeholder 2">
            <a:extLst>
              <a:ext uri="{FF2B5EF4-FFF2-40B4-BE49-F238E27FC236}">
                <a16:creationId xmlns:a16="http://schemas.microsoft.com/office/drawing/2014/main" id="{2654EB24-C76E-C68D-061E-1B28B66C0E5B}"/>
              </a:ext>
            </a:extLst>
          </p:cNvPr>
          <p:cNvSpPr>
            <a:spLocks noGrp="1"/>
          </p:cNvSpPr>
          <p:nvPr>
            <p:ph type="sldNum" sz="quarter" idx="12"/>
          </p:nvPr>
        </p:nvSpPr>
        <p:spPr/>
        <p:txBody>
          <a:bodyPr/>
          <a:lstStyle/>
          <a:p>
            <a:fld id="{E8BD9CB0-05EF-4ABF-84BF-9DE0C69BA957}" type="slidenum">
              <a:rPr lang="en-IN" smtClean="0"/>
              <a:t>26</a:t>
            </a:fld>
            <a:endParaRPr lang="en-IN" dirty="0"/>
          </a:p>
        </p:txBody>
      </p:sp>
      <p:sp>
        <p:nvSpPr>
          <p:cNvPr id="4" name="TextBox 3">
            <a:extLst>
              <a:ext uri="{FF2B5EF4-FFF2-40B4-BE49-F238E27FC236}">
                <a16:creationId xmlns:a16="http://schemas.microsoft.com/office/drawing/2014/main" id="{E6ED82BF-FBB7-7786-39A5-52A826BE9B05}"/>
              </a:ext>
            </a:extLst>
          </p:cNvPr>
          <p:cNvSpPr txBox="1"/>
          <p:nvPr/>
        </p:nvSpPr>
        <p:spPr>
          <a:xfrm>
            <a:off x="447675" y="190500"/>
            <a:ext cx="5276850" cy="523220"/>
          </a:xfrm>
          <a:prstGeom prst="rect">
            <a:avLst/>
          </a:prstGeom>
          <a:noFill/>
        </p:spPr>
        <p:txBody>
          <a:bodyPr wrap="square" rtlCol="0">
            <a:spAutoFit/>
          </a:bodyPr>
          <a:lstStyle/>
          <a:p>
            <a:r>
              <a:rPr lang="en-IN" sz="2800" b="1" u="sng" dirty="0"/>
              <a:t>References</a:t>
            </a:r>
          </a:p>
        </p:txBody>
      </p:sp>
      <p:sp>
        <p:nvSpPr>
          <p:cNvPr id="6" name="TextBox 5">
            <a:extLst>
              <a:ext uri="{FF2B5EF4-FFF2-40B4-BE49-F238E27FC236}">
                <a16:creationId xmlns:a16="http://schemas.microsoft.com/office/drawing/2014/main" id="{7FCDDE6E-EE63-F5C3-7771-8C8FC3A34D8F}"/>
              </a:ext>
            </a:extLst>
          </p:cNvPr>
          <p:cNvSpPr txBox="1"/>
          <p:nvPr/>
        </p:nvSpPr>
        <p:spPr>
          <a:xfrm>
            <a:off x="804861" y="824864"/>
            <a:ext cx="9625013" cy="5047536"/>
          </a:xfrm>
          <a:prstGeom prst="rect">
            <a:avLst/>
          </a:prstGeom>
          <a:noFill/>
        </p:spPr>
        <p:txBody>
          <a:bodyPr wrap="square">
            <a:spAutoFit/>
          </a:bodyPr>
          <a:lstStyle/>
          <a:p>
            <a:pPr marL="12700">
              <a:lnSpc>
                <a:spcPct val="100000"/>
              </a:lnSpc>
            </a:pPr>
            <a:endParaRPr lang="en-IN" sz="1600" b="1" dirty="0">
              <a:latin typeface="Carlito"/>
              <a:cs typeface="Carlito"/>
            </a:endParaRPr>
          </a:p>
          <a:p>
            <a:pPr marL="355600" indent="-342900">
              <a:lnSpc>
                <a:spcPct val="100000"/>
              </a:lnSpc>
              <a:buFont typeface="+mj-lt"/>
              <a:buAutoNum type="arabicPeriod"/>
            </a:pPr>
            <a:r>
              <a:rPr lang="en-US" dirty="0"/>
              <a:t>World Health Organization. More than 150 countries engaged in COVID-19 vaccine global access facility. July 15, 2020. Accessed August 13, 2020. </a:t>
            </a:r>
            <a:r>
              <a:rPr lang="en-US" dirty="0">
                <a:hlinkClick r:id="rId2"/>
              </a:rPr>
              <a:t>https://www.who.int/news-room/detail/15-07- 2020-more-than-150-countries-engaged-in-covid-19-vaccine-global-access-facility 4</a:t>
            </a:r>
            <a:r>
              <a:rPr lang="en-US" dirty="0"/>
              <a:t>.</a:t>
            </a:r>
          </a:p>
          <a:p>
            <a:pPr marL="355600" indent="-342900">
              <a:lnSpc>
                <a:spcPct val="100000"/>
              </a:lnSpc>
              <a:buFont typeface="+mj-lt"/>
              <a:buAutoNum type="arabicPeriod"/>
            </a:pPr>
            <a:endParaRPr lang="en-US" dirty="0"/>
          </a:p>
          <a:p>
            <a:pPr marL="355600" indent="-342900">
              <a:lnSpc>
                <a:spcPct val="100000"/>
              </a:lnSpc>
              <a:buFont typeface="+mj-lt"/>
              <a:buAutoNum type="arabicPeriod"/>
            </a:pPr>
            <a:r>
              <a:rPr lang="en-US" dirty="0"/>
              <a:t>COVID-19 vaccination intention in the UK: results from the COVID-19 vaccination </a:t>
            </a:r>
            <a:r>
              <a:rPr lang="en-IN" dirty="0"/>
              <a:t>Susan M. Sherman, Louise E. Smith, Julius Sim, Richard </a:t>
            </a:r>
            <a:r>
              <a:rPr lang="en-IN" dirty="0" err="1"/>
              <a:t>Amlôt</a:t>
            </a:r>
            <a:r>
              <a:rPr lang="en-IN" dirty="0"/>
              <a:t>, Megan </a:t>
            </a:r>
            <a:r>
              <a:rPr lang="en-IN" dirty="0" err="1"/>
              <a:t>Cutts</a:t>
            </a:r>
            <a:r>
              <a:rPr lang="en-IN" dirty="0"/>
              <a:t>, Hannah </a:t>
            </a:r>
            <a:r>
              <a:rPr lang="en-IN" dirty="0" err="1"/>
              <a:t>Dasch</a:t>
            </a:r>
            <a:r>
              <a:rPr lang="en-IN" dirty="0"/>
              <a:t>, G James Rubin &amp; Nick </a:t>
            </a:r>
            <a:r>
              <a:rPr lang="en-IN" dirty="0" err="1"/>
              <a:t>Sevdalis</a:t>
            </a:r>
            <a:endParaRPr lang="en-IN" dirty="0"/>
          </a:p>
          <a:p>
            <a:pPr marL="355600" indent="-342900">
              <a:lnSpc>
                <a:spcPct val="100000"/>
              </a:lnSpc>
              <a:buFont typeface="+mj-lt"/>
              <a:buAutoNum type="arabicPeriod"/>
            </a:pPr>
            <a:endParaRPr lang="en-IN" dirty="0"/>
          </a:p>
          <a:p>
            <a:pPr marL="355600" indent="-342900">
              <a:lnSpc>
                <a:spcPct val="100000"/>
              </a:lnSpc>
              <a:buFont typeface="+mj-lt"/>
              <a:buAutoNum type="arabicPeriod"/>
            </a:pPr>
            <a:r>
              <a:rPr lang="en-US" dirty="0"/>
              <a:t>COVID-19 Data Repository by the Center for Systems Science and Engineering (CSSE) at Johns Hopkins University (Johns Hopkins University, accessed 7 April 2021); </a:t>
            </a:r>
            <a:r>
              <a:rPr lang="en-US" dirty="0">
                <a:hlinkClick r:id="rId3"/>
              </a:rPr>
              <a:t>https://arcg.is/0fHmTX</a:t>
            </a:r>
            <a:endParaRPr lang="en-IN" dirty="0"/>
          </a:p>
          <a:p>
            <a:pPr marL="355600" indent="-342900">
              <a:lnSpc>
                <a:spcPct val="100000"/>
              </a:lnSpc>
              <a:buFont typeface="+mj-lt"/>
              <a:buAutoNum type="arabicPeriod"/>
            </a:pPr>
            <a:endParaRPr lang="en-IN" dirty="0"/>
          </a:p>
          <a:p>
            <a:pPr marL="355600" indent="-342900">
              <a:lnSpc>
                <a:spcPct val="100000"/>
              </a:lnSpc>
              <a:buFont typeface="+mj-lt"/>
              <a:buAutoNum type="arabicPeriod"/>
            </a:pPr>
            <a:r>
              <a:rPr lang="en-IN" dirty="0"/>
              <a:t> </a:t>
            </a:r>
            <a:r>
              <a:rPr lang="en-IN" dirty="0" err="1"/>
              <a:t>Vanderslott</a:t>
            </a:r>
            <a:r>
              <a:rPr lang="en-IN" dirty="0"/>
              <a:t>, S., </a:t>
            </a:r>
            <a:r>
              <a:rPr lang="en-IN" dirty="0" err="1"/>
              <a:t>Dadonaite</a:t>
            </a:r>
            <a:r>
              <a:rPr lang="en-IN" dirty="0"/>
              <a:t>, B. &amp; </a:t>
            </a:r>
            <a:r>
              <a:rPr lang="en-IN" dirty="0" err="1"/>
              <a:t>Roser</a:t>
            </a:r>
            <a:r>
              <a:rPr lang="en-IN" dirty="0"/>
              <a:t>, M. Vaccination. OurWorldinData.org https://ourworldindata.org/vaccination.</a:t>
            </a:r>
          </a:p>
          <a:p>
            <a:pPr marL="355600" indent="-342900">
              <a:lnSpc>
                <a:spcPct val="100000"/>
              </a:lnSpc>
              <a:buFont typeface="+mj-lt"/>
              <a:buAutoNum type="arabicPeriod"/>
            </a:pPr>
            <a:endParaRPr lang="en-IN" dirty="0"/>
          </a:p>
          <a:p>
            <a:pPr marL="355600" indent="-342900">
              <a:lnSpc>
                <a:spcPct val="100000"/>
              </a:lnSpc>
              <a:buFont typeface="+mj-lt"/>
              <a:buAutoNum type="arabicPeriod"/>
            </a:pPr>
            <a:r>
              <a:rPr lang="en-US" dirty="0" err="1"/>
              <a:t>Cylus</a:t>
            </a:r>
            <a:r>
              <a:rPr lang="en-US" dirty="0"/>
              <a:t>, J., </a:t>
            </a:r>
            <a:r>
              <a:rPr lang="en-US" dirty="0" err="1"/>
              <a:t>Panteli</a:t>
            </a:r>
            <a:r>
              <a:rPr lang="en-US" dirty="0"/>
              <a:t>, D. &amp; Van </a:t>
            </a:r>
            <a:r>
              <a:rPr lang="en-US" dirty="0" err="1"/>
              <a:t>Ginneken</a:t>
            </a:r>
            <a:r>
              <a:rPr lang="en-US" dirty="0"/>
              <a:t>, E. Who should be vaccinated </a:t>
            </a:r>
            <a:r>
              <a:rPr lang="en-US" dirty="0" err="1"/>
              <a:t>frst</a:t>
            </a:r>
            <a:r>
              <a:rPr lang="en-US" dirty="0"/>
              <a:t>? Comparing vaccine prioritization strategies in Israel and European countries using the Covid-19 Health System Response Monitor. Isr. J. Health Policy Res. 10, 16 (2021).</a:t>
            </a:r>
            <a:endParaRPr lang="en-IN" dirty="0"/>
          </a:p>
        </p:txBody>
      </p:sp>
    </p:spTree>
    <p:extLst>
      <p:ext uri="{BB962C8B-B14F-4D97-AF65-F5344CB8AC3E}">
        <p14:creationId xmlns:p14="http://schemas.microsoft.com/office/powerpoint/2010/main" val="381692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7A7F80-8C97-403A-8B61-E2393B65E26B}"/>
              </a:ext>
            </a:extLst>
          </p:cNvPr>
          <p:cNvSpPr txBox="1"/>
          <p:nvPr/>
        </p:nvSpPr>
        <p:spPr>
          <a:xfrm>
            <a:off x="3286125" y="1982450"/>
            <a:ext cx="6724650" cy="1446550"/>
          </a:xfrm>
          <a:prstGeom prst="rect">
            <a:avLst/>
          </a:prstGeom>
          <a:noFill/>
        </p:spPr>
        <p:txBody>
          <a:bodyPr wrap="square" rtlCol="0">
            <a:spAutoFit/>
          </a:bodyPr>
          <a:lstStyle/>
          <a:p>
            <a:r>
              <a:rPr lang="en-IN" sz="8800" dirty="0"/>
              <a:t>THANK YOU</a:t>
            </a:r>
          </a:p>
        </p:txBody>
      </p:sp>
      <p:sp>
        <p:nvSpPr>
          <p:cNvPr id="6" name="Footer Placeholder 5">
            <a:extLst>
              <a:ext uri="{FF2B5EF4-FFF2-40B4-BE49-F238E27FC236}">
                <a16:creationId xmlns:a16="http://schemas.microsoft.com/office/drawing/2014/main" id="{33384B19-00AF-D70A-7895-E907190F7CE6}"/>
              </a:ext>
            </a:extLst>
          </p:cNvPr>
          <p:cNvSpPr>
            <a:spLocks noGrp="1"/>
          </p:cNvSpPr>
          <p:nvPr>
            <p:ph type="ftr" sz="quarter" idx="11"/>
          </p:nvPr>
        </p:nvSpPr>
        <p:spPr>
          <a:xfrm>
            <a:off x="710142" y="6376330"/>
            <a:ext cx="9976908" cy="481670"/>
          </a:xfrm>
        </p:spPr>
        <p:txBody>
          <a:bodyPr/>
          <a:lstStyle/>
          <a:p>
            <a:r>
              <a:rPr lang="en-US" sz="1200" dirty="0"/>
              <a:t>TEAM 04                                                                                                                                                                KLETECH/SOCSE/EDA/COVID VACCINE ANALYSIS                                           </a:t>
            </a:r>
            <a:endParaRPr lang="en-IN" sz="1200" dirty="0"/>
          </a:p>
        </p:txBody>
      </p:sp>
      <p:sp>
        <p:nvSpPr>
          <p:cNvPr id="7" name="Slide Number Placeholder 6">
            <a:extLst>
              <a:ext uri="{FF2B5EF4-FFF2-40B4-BE49-F238E27FC236}">
                <a16:creationId xmlns:a16="http://schemas.microsoft.com/office/drawing/2014/main" id="{F6E6E6BE-E4B9-FFB4-9D4A-E2BA2AF68F64}"/>
              </a:ext>
            </a:extLst>
          </p:cNvPr>
          <p:cNvSpPr>
            <a:spLocks noGrp="1"/>
          </p:cNvSpPr>
          <p:nvPr>
            <p:ph type="sldNum" sz="quarter" idx="12"/>
          </p:nvPr>
        </p:nvSpPr>
        <p:spPr/>
        <p:txBody>
          <a:bodyPr/>
          <a:lstStyle/>
          <a:p>
            <a:fld id="{E8BD9CB0-05EF-4ABF-84BF-9DE0C69BA957}" type="slidenum">
              <a:rPr lang="en-IN" smtClean="0"/>
              <a:t>27</a:t>
            </a:fld>
            <a:endParaRPr lang="en-IN"/>
          </a:p>
        </p:txBody>
      </p:sp>
    </p:spTree>
    <p:extLst>
      <p:ext uri="{BB962C8B-B14F-4D97-AF65-F5344CB8AC3E}">
        <p14:creationId xmlns:p14="http://schemas.microsoft.com/office/powerpoint/2010/main" val="268768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7FFAB1-81F8-0779-4BE7-710E34E0F384}"/>
              </a:ext>
            </a:extLst>
          </p:cNvPr>
          <p:cNvSpPr txBox="1"/>
          <p:nvPr/>
        </p:nvSpPr>
        <p:spPr>
          <a:xfrm>
            <a:off x="1298170" y="1474232"/>
            <a:ext cx="9258300" cy="1754326"/>
          </a:xfrm>
          <a:prstGeom prst="rect">
            <a:avLst/>
          </a:prstGeom>
          <a:noFill/>
        </p:spPr>
        <p:txBody>
          <a:bodyPr wrap="square" rtlCol="0">
            <a:spAutoFit/>
          </a:bodyPr>
          <a:lstStyle/>
          <a:p>
            <a:pPr algn="ctr"/>
            <a:r>
              <a:rPr lang="en-IN" sz="5400" b="1" u="sng" dirty="0"/>
              <a:t>UNDERSTANDING THE DATASETS</a:t>
            </a:r>
          </a:p>
        </p:txBody>
      </p:sp>
      <p:sp>
        <p:nvSpPr>
          <p:cNvPr id="7" name="Slide Number Placeholder 6">
            <a:extLst>
              <a:ext uri="{FF2B5EF4-FFF2-40B4-BE49-F238E27FC236}">
                <a16:creationId xmlns:a16="http://schemas.microsoft.com/office/drawing/2014/main" id="{8A4BD91B-F209-49A7-ACA6-B8E8520690BB}"/>
              </a:ext>
            </a:extLst>
          </p:cNvPr>
          <p:cNvSpPr>
            <a:spLocks noGrp="1"/>
          </p:cNvSpPr>
          <p:nvPr>
            <p:ph type="sldNum" sz="quarter" idx="12"/>
          </p:nvPr>
        </p:nvSpPr>
        <p:spPr/>
        <p:txBody>
          <a:bodyPr/>
          <a:lstStyle/>
          <a:p>
            <a:fld id="{E8BD9CB0-05EF-4ABF-84BF-9DE0C69BA957}" type="slidenum">
              <a:rPr lang="en-IN" smtClean="0"/>
              <a:t>3</a:t>
            </a:fld>
            <a:endParaRPr lang="en-IN"/>
          </a:p>
        </p:txBody>
      </p:sp>
      <p:cxnSp>
        <p:nvCxnSpPr>
          <p:cNvPr id="8" name="Straight Connector 7">
            <a:extLst>
              <a:ext uri="{FF2B5EF4-FFF2-40B4-BE49-F238E27FC236}">
                <a16:creationId xmlns:a16="http://schemas.microsoft.com/office/drawing/2014/main" id="{39D75E6E-31C6-3A7E-8346-590FBB729922}"/>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42A279E-0C6E-5F89-B44C-50FBCA82F4D0}"/>
              </a:ext>
            </a:extLst>
          </p:cNvPr>
          <p:cNvSpPr txBox="1"/>
          <p:nvPr/>
        </p:nvSpPr>
        <p:spPr>
          <a:xfrm>
            <a:off x="2155030" y="6503847"/>
            <a:ext cx="8141495" cy="276999"/>
          </a:xfrm>
          <a:prstGeom prst="rect">
            <a:avLst/>
          </a:prstGeom>
          <a:noFill/>
        </p:spPr>
        <p:txBody>
          <a:bodyPr wrap="square">
            <a:spAutoFit/>
          </a:bodyPr>
          <a:lstStyle/>
          <a:p>
            <a:r>
              <a:rPr lang="en-US" sz="1200" dirty="0">
                <a:solidFill>
                  <a:schemeClr val="bg1"/>
                </a:solidFill>
              </a:rPr>
              <a:t>TEAM 04                                                                                                     KLETECH/SOCSE/EDA/COVID VACCINE ANALYSIS </a:t>
            </a:r>
            <a:endParaRPr lang="en-IN" sz="1200" dirty="0">
              <a:solidFill>
                <a:schemeClr val="bg1"/>
              </a:solidFill>
            </a:endParaRPr>
          </a:p>
        </p:txBody>
      </p:sp>
    </p:spTree>
    <p:extLst>
      <p:ext uri="{BB962C8B-B14F-4D97-AF65-F5344CB8AC3E}">
        <p14:creationId xmlns:p14="http://schemas.microsoft.com/office/powerpoint/2010/main" val="237604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2AEDA3-0673-B0CE-1F3B-28DD19E6DADB}"/>
              </a:ext>
            </a:extLst>
          </p:cNvPr>
          <p:cNvSpPr txBox="1"/>
          <p:nvPr/>
        </p:nvSpPr>
        <p:spPr>
          <a:xfrm>
            <a:off x="461961" y="1126588"/>
            <a:ext cx="10477499" cy="4154984"/>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222222"/>
                </a:solidFill>
                <a:effectLst/>
                <a:latin typeface="Calibri" panose="020F0502020204030204" pitchFamily="34" charset="0"/>
                <a:cs typeface="Calibri" panose="020F0502020204030204" pitchFamily="34" charset="0"/>
              </a:rPr>
              <a:t>This dataset tracks the total number of COVID-19 vaccinations administered in each country, broken down by first and second doses, and derived daily vaccination rates and population-adjusted figures. </a:t>
            </a:r>
          </a:p>
          <a:p>
            <a:pPr marL="342900" indent="-342900">
              <a:buFont typeface="Arial" panose="020B0604020202020204" pitchFamily="34" charset="0"/>
              <a:buChar char="•"/>
            </a:pPr>
            <a:endParaRPr lang="en-US" sz="2400" b="0" i="0" dirty="0">
              <a:solidFill>
                <a:srgbClr val="222222"/>
              </a:solidFill>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b="0" i="0" dirty="0">
                <a:solidFill>
                  <a:srgbClr val="222222"/>
                </a:solidFill>
                <a:effectLst/>
                <a:latin typeface="Calibri" panose="020F0502020204030204" pitchFamily="34" charset="0"/>
                <a:cs typeface="Calibri" panose="020F0502020204030204" pitchFamily="34" charset="0"/>
              </a:rPr>
              <a:t>The combination of these metrics enables users to understand the scale and rate of vaccine rollouts relative to population, compare rollout rates between countries and assess differences in priorities for countries with one-dose and two-dose schedules. </a:t>
            </a:r>
          </a:p>
          <a:p>
            <a:pPr marL="342900" indent="-342900">
              <a:buFont typeface="Arial" panose="020B0604020202020204" pitchFamily="34" charset="0"/>
              <a:buChar char="•"/>
            </a:pPr>
            <a:endParaRPr lang="en-US" sz="2400" b="0" i="0" dirty="0">
              <a:solidFill>
                <a:srgbClr val="222222"/>
              </a:solidFill>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b="0" i="0" dirty="0">
                <a:solidFill>
                  <a:srgbClr val="222222"/>
                </a:solidFill>
                <a:effectLst/>
                <a:latin typeface="Calibri" panose="020F0502020204030204" pitchFamily="34" charset="0"/>
                <a:cs typeface="Calibri" panose="020F0502020204030204" pitchFamily="34" charset="0"/>
              </a:rPr>
              <a:t>These data are compiled from official sources, including health ministries, government reports and official social media accounts.</a:t>
            </a:r>
            <a:endParaRPr lang="en-IN" sz="24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9B55BD2-11E4-7E98-1F49-C7DF6EC70198}"/>
              </a:ext>
            </a:extLst>
          </p:cNvPr>
          <p:cNvSpPr txBox="1"/>
          <p:nvPr/>
        </p:nvSpPr>
        <p:spPr>
          <a:xfrm>
            <a:off x="657225" y="276225"/>
            <a:ext cx="7839075" cy="523220"/>
          </a:xfrm>
          <a:prstGeom prst="rect">
            <a:avLst/>
          </a:prstGeom>
          <a:noFill/>
        </p:spPr>
        <p:txBody>
          <a:bodyPr wrap="square" rtlCol="0">
            <a:spAutoFit/>
          </a:bodyPr>
          <a:lstStyle/>
          <a:p>
            <a:r>
              <a:rPr lang="en-IN" sz="2800" b="1" u="sng" dirty="0" err="1"/>
              <a:t>owid</a:t>
            </a:r>
            <a:r>
              <a:rPr lang="en-IN" sz="2800" b="1" u="sng" dirty="0"/>
              <a:t>-covid-dataset</a:t>
            </a:r>
            <a:r>
              <a:rPr lang="en-IN" sz="2800" b="1" dirty="0"/>
              <a:t>(</a:t>
            </a:r>
            <a:r>
              <a:rPr lang="en-IN" sz="2800" b="1" dirty="0" err="1"/>
              <a:t>owid</a:t>
            </a:r>
            <a:r>
              <a:rPr lang="en-IN" sz="2800" b="1" dirty="0"/>
              <a:t>-Our World In Data)</a:t>
            </a:r>
          </a:p>
        </p:txBody>
      </p:sp>
      <p:sp>
        <p:nvSpPr>
          <p:cNvPr id="6" name="TextBox 5">
            <a:extLst>
              <a:ext uri="{FF2B5EF4-FFF2-40B4-BE49-F238E27FC236}">
                <a16:creationId xmlns:a16="http://schemas.microsoft.com/office/drawing/2014/main" id="{0F9D5209-51FB-9C6B-4279-EAD6569439CA}"/>
              </a:ext>
            </a:extLst>
          </p:cNvPr>
          <p:cNvSpPr txBox="1"/>
          <p:nvPr/>
        </p:nvSpPr>
        <p:spPr>
          <a:xfrm>
            <a:off x="1787352" y="5425738"/>
            <a:ext cx="7419975" cy="646331"/>
          </a:xfrm>
          <a:prstGeom prst="rect">
            <a:avLst/>
          </a:prstGeom>
          <a:noFill/>
        </p:spPr>
        <p:txBody>
          <a:bodyPr wrap="square" rtlCol="0">
            <a:spAutoFit/>
          </a:bodyPr>
          <a:lstStyle/>
          <a:p>
            <a:r>
              <a:rPr lang="en-IN" dirty="0"/>
              <a:t>Source- </a:t>
            </a:r>
            <a:r>
              <a:rPr lang="en-US" dirty="0">
                <a:hlinkClick r:id="rId2"/>
              </a:rPr>
              <a:t>covid-19-data/public/data/vaccinations at master · </a:t>
            </a:r>
            <a:r>
              <a:rPr lang="en-US" dirty="0" err="1">
                <a:hlinkClick r:id="rId2"/>
              </a:rPr>
              <a:t>owid</a:t>
            </a:r>
            <a:r>
              <a:rPr lang="en-US" dirty="0">
                <a:hlinkClick r:id="rId2"/>
              </a:rPr>
              <a:t>/covid-19-data · GitHub</a:t>
            </a:r>
            <a:endParaRPr lang="en-IN" dirty="0"/>
          </a:p>
        </p:txBody>
      </p:sp>
      <p:sp>
        <p:nvSpPr>
          <p:cNvPr id="8" name="Footer Placeholder 7">
            <a:extLst>
              <a:ext uri="{FF2B5EF4-FFF2-40B4-BE49-F238E27FC236}">
                <a16:creationId xmlns:a16="http://schemas.microsoft.com/office/drawing/2014/main" id="{7C293811-487B-3A19-15CD-6BA9731BD5A7}"/>
              </a:ext>
            </a:extLst>
          </p:cNvPr>
          <p:cNvSpPr>
            <a:spLocks noGrp="1"/>
          </p:cNvSpPr>
          <p:nvPr>
            <p:ph type="ftr" sz="quarter" idx="11"/>
          </p:nvPr>
        </p:nvSpPr>
        <p:spPr>
          <a:xfrm>
            <a:off x="657224" y="6399212"/>
            <a:ext cx="10086975" cy="385822"/>
          </a:xfrm>
        </p:spPr>
        <p:txBody>
          <a:bodyPr/>
          <a:lstStyle/>
          <a:p>
            <a:r>
              <a:rPr lang="en-US" sz="1200" dirty="0"/>
              <a:t>TEAM 04                                                                                                                         KLETECH/SOCSE/EDA/COVID VACCINE ANALYSIS                                           </a:t>
            </a:r>
            <a:endParaRPr lang="en-IN" sz="1200" dirty="0"/>
          </a:p>
        </p:txBody>
      </p:sp>
      <p:sp>
        <p:nvSpPr>
          <p:cNvPr id="9" name="Slide Number Placeholder 8">
            <a:extLst>
              <a:ext uri="{FF2B5EF4-FFF2-40B4-BE49-F238E27FC236}">
                <a16:creationId xmlns:a16="http://schemas.microsoft.com/office/drawing/2014/main" id="{E75DA3BE-6F5D-5C70-42F1-8B030AFAD054}"/>
              </a:ext>
            </a:extLst>
          </p:cNvPr>
          <p:cNvSpPr>
            <a:spLocks noGrp="1"/>
          </p:cNvSpPr>
          <p:nvPr>
            <p:ph type="sldNum" sz="quarter" idx="12"/>
          </p:nvPr>
        </p:nvSpPr>
        <p:spPr/>
        <p:txBody>
          <a:bodyPr/>
          <a:lstStyle/>
          <a:p>
            <a:fld id="{E8BD9CB0-05EF-4ABF-84BF-9DE0C69BA957}" type="slidenum">
              <a:rPr lang="en-IN" smtClean="0"/>
              <a:t>4</a:t>
            </a:fld>
            <a:endParaRPr lang="en-IN"/>
          </a:p>
        </p:txBody>
      </p:sp>
      <p:cxnSp>
        <p:nvCxnSpPr>
          <p:cNvPr id="10" name="Straight Connector 9">
            <a:extLst>
              <a:ext uri="{FF2B5EF4-FFF2-40B4-BE49-F238E27FC236}">
                <a16:creationId xmlns:a16="http://schemas.microsoft.com/office/drawing/2014/main" id="{E5CE9B22-16D4-E107-8607-50ACC8D4232A}"/>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19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3BAD0F-51DD-F1A9-B62F-0C3F8F1A492F}"/>
              </a:ext>
            </a:extLst>
          </p:cNvPr>
          <p:cNvSpPr>
            <a:spLocks noGrp="1"/>
          </p:cNvSpPr>
          <p:nvPr>
            <p:ph type="ftr" sz="quarter" idx="11"/>
          </p:nvPr>
        </p:nvSpPr>
        <p:spPr/>
        <p:txBody>
          <a:bodyPr/>
          <a:lstStyle/>
          <a:p>
            <a:r>
              <a:rPr lang="en-US"/>
              <a:t>TEAM 04                                                        KLETECH/SOCSE/EDA/COVID VACCINE ANALYSIS                                           </a:t>
            </a:r>
            <a:endParaRPr lang="en-IN"/>
          </a:p>
        </p:txBody>
      </p:sp>
      <p:sp>
        <p:nvSpPr>
          <p:cNvPr id="3" name="Slide Number Placeholder 2">
            <a:extLst>
              <a:ext uri="{FF2B5EF4-FFF2-40B4-BE49-F238E27FC236}">
                <a16:creationId xmlns:a16="http://schemas.microsoft.com/office/drawing/2014/main" id="{A2A02AD9-E413-31A2-88F3-6D7F32014F6F}"/>
              </a:ext>
            </a:extLst>
          </p:cNvPr>
          <p:cNvSpPr>
            <a:spLocks noGrp="1"/>
          </p:cNvSpPr>
          <p:nvPr>
            <p:ph type="sldNum" sz="quarter" idx="12"/>
          </p:nvPr>
        </p:nvSpPr>
        <p:spPr/>
        <p:txBody>
          <a:bodyPr/>
          <a:lstStyle/>
          <a:p>
            <a:fld id="{E8BD9CB0-05EF-4ABF-84BF-9DE0C69BA957}" type="slidenum">
              <a:rPr lang="en-IN" smtClean="0"/>
              <a:t>5</a:t>
            </a:fld>
            <a:endParaRPr lang="en-IN"/>
          </a:p>
        </p:txBody>
      </p:sp>
      <p:graphicFrame>
        <p:nvGraphicFramePr>
          <p:cNvPr id="4" name="Table 4">
            <a:extLst>
              <a:ext uri="{FF2B5EF4-FFF2-40B4-BE49-F238E27FC236}">
                <a16:creationId xmlns:a16="http://schemas.microsoft.com/office/drawing/2014/main" id="{53BA97EC-2DB6-9D54-BC3A-7EAF1868A7CB}"/>
              </a:ext>
            </a:extLst>
          </p:cNvPr>
          <p:cNvGraphicFramePr>
            <a:graphicFrameLocks noGrp="1"/>
          </p:cNvGraphicFramePr>
          <p:nvPr>
            <p:extLst>
              <p:ext uri="{D42A27DB-BD31-4B8C-83A1-F6EECF244321}">
                <p14:modId xmlns:p14="http://schemas.microsoft.com/office/powerpoint/2010/main" val="2231560924"/>
              </p:ext>
            </p:extLst>
          </p:nvPr>
        </p:nvGraphicFramePr>
        <p:xfrm>
          <a:off x="876300" y="252941"/>
          <a:ext cx="10115550" cy="5686214"/>
        </p:xfrm>
        <a:graphic>
          <a:graphicData uri="http://schemas.openxmlformats.org/drawingml/2006/table">
            <a:tbl>
              <a:tblPr firstRow="1" bandRow="1">
                <a:tableStyleId>{EB344D84-9AFB-497E-A393-DC336BA19D2E}</a:tableStyleId>
              </a:tblPr>
              <a:tblGrid>
                <a:gridCol w="4969683">
                  <a:extLst>
                    <a:ext uri="{9D8B030D-6E8A-4147-A177-3AD203B41FA5}">
                      <a16:colId xmlns:a16="http://schemas.microsoft.com/office/drawing/2014/main" val="3828769513"/>
                    </a:ext>
                  </a:extLst>
                </a:gridCol>
                <a:gridCol w="5145867">
                  <a:extLst>
                    <a:ext uri="{9D8B030D-6E8A-4147-A177-3AD203B41FA5}">
                      <a16:colId xmlns:a16="http://schemas.microsoft.com/office/drawing/2014/main" val="294104093"/>
                    </a:ext>
                  </a:extLst>
                </a:gridCol>
              </a:tblGrid>
              <a:tr h="370840">
                <a:tc>
                  <a:txBody>
                    <a:bodyPr/>
                    <a:lstStyle/>
                    <a:p>
                      <a:r>
                        <a:rPr lang="en-IN"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IN" sz="1800" b="1" kern="1200" dirty="0">
                          <a:solidFill>
                            <a:schemeClr val="lt1"/>
                          </a:solidFill>
                          <a:latin typeface="+mn-lt"/>
                          <a:ea typeface="+mn-ea"/>
                          <a:cs typeface="+mn-cs"/>
                        </a:rPr>
                        <a:t>Attributes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96590212"/>
                  </a:ext>
                </a:extLst>
              </a:tr>
              <a:tr h="1440393">
                <a:tc>
                  <a:txBody>
                    <a:bodyPr/>
                    <a:lstStyle/>
                    <a:p>
                      <a:pPr algn="l"/>
                      <a:endParaRPr lang="en-IN" sz="2200" dirty="0"/>
                    </a:p>
                    <a:p>
                      <a:pPr algn="l"/>
                      <a:r>
                        <a:rPr lang="en-IN" sz="2200" dirty="0"/>
                        <a:t>Information related to </a:t>
                      </a:r>
                    </a:p>
                    <a:p>
                      <a:pPr algn="l"/>
                      <a:r>
                        <a:rPr lang="en-IN" sz="2200" dirty="0"/>
                        <a:t>Confirmed 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IN" sz="2200" b="0" kern="1200" dirty="0" err="1">
                          <a:solidFill>
                            <a:schemeClr val="tx1"/>
                          </a:solidFill>
                          <a:effectLst/>
                        </a:rPr>
                        <a:t>total_cases</a:t>
                      </a:r>
                      <a:endParaRPr lang="en-IN" sz="2200" b="0" kern="1200" dirty="0">
                        <a:solidFill>
                          <a:schemeClr val="tx1"/>
                        </a:solidFill>
                        <a:effectLst/>
                      </a:endParaRPr>
                    </a:p>
                    <a:p>
                      <a:pPr algn="l"/>
                      <a:r>
                        <a:rPr lang="en-IN" sz="2200" b="0" kern="1200" dirty="0" err="1">
                          <a:solidFill>
                            <a:schemeClr val="tx1"/>
                          </a:solidFill>
                          <a:effectLst/>
                        </a:rPr>
                        <a:t>new_cases</a:t>
                      </a:r>
                      <a:endParaRPr lang="en-IN" sz="2200" b="0" kern="1200" dirty="0">
                        <a:solidFill>
                          <a:schemeClr val="tx1"/>
                        </a:solidFill>
                        <a:effectLst/>
                      </a:endParaRPr>
                    </a:p>
                    <a:p>
                      <a:pPr algn="l"/>
                      <a:r>
                        <a:rPr lang="en-IN" sz="2200" b="0" kern="1200" dirty="0" err="1">
                          <a:solidFill>
                            <a:schemeClr val="tx1"/>
                          </a:solidFill>
                          <a:effectLst/>
                        </a:rPr>
                        <a:t>total_cases_per_million</a:t>
                      </a:r>
                      <a:endParaRPr lang="en-IN" sz="2200" b="0" kern="1200" dirty="0">
                        <a:solidFill>
                          <a:schemeClr val="tx1"/>
                        </a:solidFill>
                        <a:effectLst/>
                      </a:endParaRPr>
                    </a:p>
                    <a:p>
                      <a:pPr algn="l"/>
                      <a:r>
                        <a:rPr lang="en-IN" sz="2200" b="0" kern="1200" dirty="0" err="1">
                          <a:solidFill>
                            <a:schemeClr val="tx1"/>
                          </a:solidFill>
                          <a:effectLst/>
                        </a:rPr>
                        <a:t>new_cases_per_million</a:t>
                      </a:r>
                      <a:endParaRPr lang="en-IN" sz="2200" b="0" kern="1200" dirty="0">
                        <a:solidFill>
                          <a:schemeClr val="tx1"/>
                        </a:solidFill>
                        <a:effectLst/>
                      </a:endParaRPr>
                    </a:p>
                    <a:p>
                      <a:pPr algn="l"/>
                      <a:endParaRPr lang="en-IN" sz="2200" b="0" kern="1200" dirty="0">
                        <a:solidFill>
                          <a:schemeClr val="tx1"/>
                        </a:solidFill>
                        <a:effectLst/>
                      </a:endParaRPr>
                    </a:p>
                    <a:p>
                      <a:pPr algn="ct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82700363"/>
                  </a:ext>
                </a:extLst>
              </a:tr>
              <a:tr h="15631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Information related to </a:t>
                      </a:r>
                    </a:p>
                    <a:p>
                      <a:pPr algn="l"/>
                      <a:r>
                        <a:rPr lang="en-IN" sz="2200" dirty="0"/>
                        <a:t>Confirmed Deaths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IN" sz="2200" b="0" kern="1200" dirty="0" err="1">
                          <a:solidFill>
                            <a:schemeClr val="tx1"/>
                          </a:solidFill>
                          <a:effectLst/>
                        </a:rPr>
                        <a:t>total_deaths</a:t>
                      </a:r>
                      <a:br>
                        <a:rPr lang="en-IN" sz="2200" b="0" kern="1200" dirty="0">
                          <a:solidFill>
                            <a:schemeClr val="tx1"/>
                          </a:solidFill>
                          <a:effectLst/>
                        </a:rPr>
                      </a:br>
                      <a:r>
                        <a:rPr lang="en-IN" sz="2200" b="0" kern="1200" dirty="0" err="1">
                          <a:solidFill>
                            <a:schemeClr val="tx1"/>
                          </a:solidFill>
                          <a:effectLst/>
                        </a:rPr>
                        <a:t>new_deaths</a:t>
                      </a:r>
                      <a:endParaRPr lang="en-IN" sz="2200" b="0" kern="1200" dirty="0">
                        <a:solidFill>
                          <a:schemeClr val="tx1"/>
                        </a:solidFill>
                        <a:effectLst/>
                      </a:endParaRPr>
                    </a:p>
                    <a:p>
                      <a:pPr algn="l"/>
                      <a:r>
                        <a:rPr lang="en-IN" sz="2200" b="0" kern="1200" dirty="0" err="1">
                          <a:solidFill>
                            <a:schemeClr val="tx1"/>
                          </a:solidFill>
                          <a:effectLst/>
                        </a:rPr>
                        <a:t>total_deaths_per_million</a:t>
                      </a:r>
                      <a:endParaRPr lang="en-IN" sz="2200" b="0" kern="1200" dirty="0">
                        <a:solidFill>
                          <a:schemeClr val="tx1"/>
                        </a:solidFill>
                        <a:effectLst/>
                      </a:endParaRPr>
                    </a:p>
                    <a:p>
                      <a:pPr algn="l"/>
                      <a:r>
                        <a:rPr lang="en-IN" sz="2200" b="0" kern="1200" dirty="0" err="1">
                          <a:solidFill>
                            <a:schemeClr val="tx1"/>
                          </a:solidFill>
                          <a:effectLst/>
                        </a:rPr>
                        <a:t>new_deaths_per_million</a:t>
                      </a:r>
                      <a:endParaRPr lang="en-IN" sz="2200" b="0" kern="1200" dirty="0">
                        <a:solidFill>
                          <a:schemeClr val="tx1"/>
                        </a:solidFill>
                        <a:effectLst/>
                      </a:endParaRPr>
                    </a:p>
                    <a:p>
                      <a:pPr algn="ct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74686973"/>
                  </a:ext>
                </a:extLst>
              </a:tr>
              <a:tr h="14444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200" b="0" kern="1200" dirty="0">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Information related to </a:t>
                      </a:r>
                      <a:endParaRPr lang="en-IN" sz="2200" b="0" kern="1200" dirty="0">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b="0" kern="1200" dirty="0">
                          <a:solidFill>
                            <a:schemeClr val="tx1"/>
                          </a:solidFill>
                          <a:effectLst/>
                        </a:rPr>
                        <a:t> Tests &amp; positivity</a:t>
                      </a:r>
                    </a:p>
                    <a:p>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IN" sz="2200" b="0" kern="1200" dirty="0" err="1">
                          <a:solidFill>
                            <a:schemeClr val="dk1"/>
                          </a:solidFill>
                          <a:effectLst/>
                        </a:rPr>
                        <a:t>total_tests</a:t>
                      </a:r>
                      <a:endParaRPr lang="en-IN" sz="2200" b="0" kern="1200" dirty="0">
                        <a:solidFill>
                          <a:schemeClr val="dk1"/>
                        </a:solidFill>
                        <a:effectLst/>
                      </a:endParaRPr>
                    </a:p>
                    <a:p>
                      <a:pPr algn="l"/>
                      <a:r>
                        <a:rPr lang="en-IN" sz="2200" b="0" kern="1200" dirty="0" err="1">
                          <a:solidFill>
                            <a:schemeClr val="dk1"/>
                          </a:solidFill>
                          <a:effectLst/>
                        </a:rPr>
                        <a:t>new_tests</a:t>
                      </a:r>
                      <a:endParaRPr lang="en-IN" sz="2200" b="0" kern="1200" dirty="0">
                        <a:solidFill>
                          <a:schemeClr val="dk1"/>
                        </a:solidFill>
                        <a:effectLst/>
                      </a:endParaRPr>
                    </a:p>
                    <a:p>
                      <a:pPr algn="l"/>
                      <a:r>
                        <a:rPr lang="en-IN" sz="2200" b="0" kern="1200" dirty="0" err="1">
                          <a:solidFill>
                            <a:schemeClr val="dk1"/>
                          </a:solidFill>
                          <a:effectLst/>
                        </a:rPr>
                        <a:t>total_tests_per_thousand</a:t>
                      </a:r>
                      <a:endParaRPr lang="en-IN" sz="2200" b="0" kern="1200" dirty="0">
                        <a:solidFill>
                          <a:schemeClr val="dk1"/>
                        </a:solidFill>
                        <a:effectLst/>
                      </a:endParaRPr>
                    </a:p>
                    <a:p>
                      <a:pPr algn="l"/>
                      <a:r>
                        <a:rPr lang="en-IN" sz="2200" b="0" kern="1200" dirty="0" err="1">
                          <a:solidFill>
                            <a:schemeClr val="dk1"/>
                          </a:solidFill>
                          <a:effectLst/>
                        </a:rPr>
                        <a:t>positive_rate</a:t>
                      </a:r>
                      <a:endParaRPr lang="en-IN"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96618683"/>
                  </a:ext>
                </a:extLst>
              </a:tr>
            </a:tbl>
          </a:graphicData>
        </a:graphic>
      </p:graphicFrame>
    </p:spTree>
    <p:extLst>
      <p:ext uri="{BB962C8B-B14F-4D97-AF65-F5344CB8AC3E}">
        <p14:creationId xmlns:p14="http://schemas.microsoft.com/office/powerpoint/2010/main" val="266513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3E8987-D9BD-51C7-51B0-C69A803C20D2}"/>
              </a:ext>
            </a:extLst>
          </p:cNvPr>
          <p:cNvSpPr>
            <a:spLocks noGrp="1"/>
          </p:cNvSpPr>
          <p:nvPr>
            <p:ph type="ftr" sz="quarter" idx="11"/>
          </p:nvPr>
        </p:nvSpPr>
        <p:spPr/>
        <p:txBody>
          <a:bodyPr/>
          <a:lstStyle/>
          <a:p>
            <a:r>
              <a:rPr lang="en-US"/>
              <a:t>TEAM 04                                                        KLETECH/SOCSE/EDA/COVID VACCINE ANALYSIS                                           </a:t>
            </a:r>
            <a:endParaRPr lang="en-IN"/>
          </a:p>
        </p:txBody>
      </p:sp>
      <p:sp>
        <p:nvSpPr>
          <p:cNvPr id="3" name="Slide Number Placeholder 2">
            <a:extLst>
              <a:ext uri="{FF2B5EF4-FFF2-40B4-BE49-F238E27FC236}">
                <a16:creationId xmlns:a16="http://schemas.microsoft.com/office/drawing/2014/main" id="{B054A634-11EA-D0C1-95F2-AFE8B22DC3C0}"/>
              </a:ext>
            </a:extLst>
          </p:cNvPr>
          <p:cNvSpPr>
            <a:spLocks noGrp="1"/>
          </p:cNvSpPr>
          <p:nvPr>
            <p:ph type="sldNum" sz="quarter" idx="12"/>
          </p:nvPr>
        </p:nvSpPr>
        <p:spPr/>
        <p:txBody>
          <a:bodyPr/>
          <a:lstStyle/>
          <a:p>
            <a:fld id="{E8BD9CB0-05EF-4ABF-84BF-9DE0C69BA957}" type="slidenum">
              <a:rPr lang="en-IN" smtClean="0"/>
              <a:t>6</a:t>
            </a:fld>
            <a:endParaRPr lang="en-IN"/>
          </a:p>
        </p:txBody>
      </p:sp>
      <p:graphicFrame>
        <p:nvGraphicFramePr>
          <p:cNvPr id="4" name="Table 4">
            <a:extLst>
              <a:ext uri="{FF2B5EF4-FFF2-40B4-BE49-F238E27FC236}">
                <a16:creationId xmlns:a16="http://schemas.microsoft.com/office/drawing/2014/main" id="{2D2CE0DC-BA4C-7B51-4FA1-9F262FA195C4}"/>
              </a:ext>
            </a:extLst>
          </p:cNvPr>
          <p:cNvGraphicFramePr>
            <a:graphicFrameLocks noGrp="1"/>
          </p:cNvGraphicFramePr>
          <p:nvPr>
            <p:extLst>
              <p:ext uri="{D42A27DB-BD31-4B8C-83A1-F6EECF244321}">
                <p14:modId xmlns:p14="http://schemas.microsoft.com/office/powerpoint/2010/main" val="675381983"/>
              </p:ext>
            </p:extLst>
          </p:nvPr>
        </p:nvGraphicFramePr>
        <p:xfrm>
          <a:off x="1162050" y="161110"/>
          <a:ext cx="9439275" cy="5941588"/>
        </p:xfrm>
        <a:graphic>
          <a:graphicData uri="http://schemas.openxmlformats.org/drawingml/2006/table">
            <a:tbl>
              <a:tblPr firstRow="1" bandRow="1">
                <a:tableStyleId>{1FECB4D8-DB02-4DC6-A0A2-4F2EBAE1DC90}</a:tableStyleId>
              </a:tblPr>
              <a:tblGrid>
                <a:gridCol w="4675166">
                  <a:extLst>
                    <a:ext uri="{9D8B030D-6E8A-4147-A177-3AD203B41FA5}">
                      <a16:colId xmlns:a16="http://schemas.microsoft.com/office/drawing/2014/main" val="2305557432"/>
                    </a:ext>
                  </a:extLst>
                </a:gridCol>
                <a:gridCol w="4764109">
                  <a:extLst>
                    <a:ext uri="{9D8B030D-6E8A-4147-A177-3AD203B41FA5}">
                      <a16:colId xmlns:a16="http://schemas.microsoft.com/office/drawing/2014/main" val="65990805"/>
                    </a:ext>
                  </a:extLst>
                </a:gridCol>
              </a:tblGrid>
              <a:tr h="351412">
                <a:tc>
                  <a:txBody>
                    <a:bodyPr/>
                    <a:lstStyle/>
                    <a:p>
                      <a:r>
                        <a:rPr lang="en-IN"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IN" dirty="0"/>
                        <a:t>Attributes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563786701"/>
                  </a:ext>
                </a:extLst>
              </a:tr>
              <a:tr h="3106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950" b="0" kern="1200" dirty="0">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Information </a:t>
                      </a:r>
                      <a:r>
                        <a:rPr lang="en-IN" sz="1950" dirty="0"/>
                        <a:t>related to </a:t>
                      </a:r>
                      <a:endParaRPr lang="en-IN" sz="1950" b="0" kern="1200" dirty="0">
                        <a:solidFill>
                          <a:schemeClr val="tx1"/>
                        </a:solidFill>
                        <a:effectLst/>
                      </a:endParaRPr>
                    </a:p>
                    <a:p>
                      <a:r>
                        <a:rPr lang="en-IN" sz="1950" dirty="0"/>
                        <a:t>Vaccinations</a:t>
                      </a:r>
                    </a:p>
                    <a:p>
                      <a:endParaRPr lang="en-IN" sz="19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IN" sz="1950" b="0" kern="1200" dirty="0" err="1">
                          <a:solidFill>
                            <a:schemeClr val="dk1"/>
                          </a:solidFill>
                          <a:effectLst/>
                        </a:rPr>
                        <a:t>total_vaccinations</a:t>
                      </a:r>
                      <a:endParaRPr lang="en-IN" sz="1950" b="0" kern="1200" dirty="0">
                        <a:solidFill>
                          <a:schemeClr val="dk1"/>
                        </a:solidFill>
                        <a:effectLst/>
                      </a:endParaRPr>
                    </a:p>
                    <a:p>
                      <a:pPr algn="l"/>
                      <a:r>
                        <a:rPr lang="en-IN" sz="1950" b="0" kern="1200" dirty="0" err="1">
                          <a:solidFill>
                            <a:schemeClr val="dk1"/>
                          </a:solidFill>
                          <a:effectLst/>
                        </a:rPr>
                        <a:t>people_vaccinated</a:t>
                      </a:r>
                      <a:endParaRPr lang="en-IN" sz="1950" b="0" kern="1200" dirty="0">
                        <a:solidFill>
                          <a:schemeClr val="dk1"/>
                        </a:solidFill>
                        <a:effectLst/>
                      </a:endParaRPr>
                    </a:p>
                    <a:p>
                      <a:pPr algn="l"/>
                      <a:r>
                        <a:rPr lang="en-IN" sz="1950" b="0" kern="1200" dirty="0" err="1">
                          <a:solidFill>
                            <a:schemeClr val="dk1"/>
                          </a:solidFill>
                          <a:effectLst/>
                        </a:rPr>
                        <a:t>people_fully_vaccinated</a:t>
                      </a:r>
                      <a:endParaRPr lang="en-IN" sz="1950" b="0" kern="1200" dirty="0">
                        <a:solidFill>
                          <a:schemeClr val="dk1"/>
                        </a:solidFill>
                        <a:effectLst/>
                      </a:endParaRPr>
                    </a:p>
                    <a:p>
                      <a:pPr algn="l"/>
                      <a:r>
                        <a:rPr lang="en-IN" sz="1950" b="0" kern="1200" dirty="0" err="1">
                          <a:solidFill>
                            <a:schemeClr val="dk1"/>
                          </a:solidFill>
                          <a:effectLst/>
                        </a:rPr>
                        <a:t>total_boosters</a:t>
                      </a:r>
                      <a:endParaRPr lang="en-IN" sz="1950" b="0" kern="1200" dirty="0">
                        <a:solidFill>
                          <a:schemeClr val="dk1"/>
                        </a:solidFill>
                        <a:effectLst/>
                      </a:endParaRPr>
                    </a:p>
                    <a:p>
                      <a:pPr algn="l"/>
                      <a:r>
                        <a:rPr lang="en-IN" sz="1950" b="0" kern="1200" dirty="0" err="1">
                          <a:solidFill>
                            <a:schemeClr val="dk1"/>
                          </a:solidFill>
                          <a:effectLst/>
                        </a:rPr>
                        <a:t>new_vaccinations</a:t>
                      </a:r>
                      <a:endParaRPr lang="en-IN" sz="1950" b="0" kern="1200" dirty="0">
                        <a:solidFill>
                          <a:schemeClr val="dk1"/>
                        </a:solidFill>
                        <a:effectLst/>
                      </a:endParaRPr>
                    </a:p>
                    <a:p>
                      <a:pPr algn="l"/>
                      <a:r>
                        <a:rPr lang="en-IN" sz="1950" b="0" kern="1200" dirty="0" err="1">
                          <a:solidFill>
                            <a:schemeClr val="dk1"/>
                          </a:solidFill>
                          <a:effectLst/>
                        </a:rPr>
                        <a:t>total_vaccinations_per_hundred</a:t>
                      </a:r>
                      <a:endParaRPr lang="en-IN" sz="1950" b="0" kern="1200" dirty="0">
                        <a:solidFill>
                          <a:schemeClr val="dk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950" b="0" kern="1200" dirty="0" err="1">
                          <a:solidFill>
                            <a:schemeClr val="dk1"/>
                          </a:solidFill>
                          <a:effectLst/>
                        </a:rPr>
                        <a:t>new_vaccinations_per_hundred</a:t>
                      </a:r>
                      <a:endParaRPr lang="en-IN" sz="1950" b="0" kern="1200" dirty="0">
                        <a:solidFill>
                          <a:schemeClr val="dk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950" b="0" kern="1200" dirty="0" err="1">
                          <a:solidFill>
                            <a:schemeClr val="dk1"/>
                          </a:solidFill>
                          <a:effectLst/>
                        </a:rPr>
                        <a:t>people_fully_vaccinated_per_hundred</a:t>
                      </a:r>
                      <a:endParaRPr lang="en-US" sz="1950" b="0" kern="1200" dirty="0">
                        <a:solidFill>
                          <a:schemeClr val="dk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950" b="0" kern="1200" dirty="0" err="1">
                          <a:solidFill>
                            <a:schemeClr val="dk1"/>
                          </a:solidFill>
                          <a:effectLst/>
                        </a:rPr>
                        <a:t>total_boosters_per_hundred</a:t>
                      </a:r>
                      <a:endParaRPr lang="en-IN" sz="1950" b="0" kern="1200" dirty="0">
                        <a:solidFill>
                          <a:schemeClr val="dk1"/>
                        </a:solidFill>
                        <a:effectLst/>
                      </a:endParaRPr>
                    </a:p>
                    <a:p>
                      <a:endParaRPr lang="en-IN" sz="19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45054390"/>
                  </a:ext>
                </a:extLst>
              </a:tr>
              <a:tr h="2372030">
                <a:tc>
                  <a:txBody>
                    <a:bodyPr/>
                    <a:lstStyle/>
                    <a:p>
                      <a:r>
                        <a:rPr lang="en-IN" sz="1950" dirty="0"/>
                        <a:t>Information related to details and</a:t>
                      </a:r>
                    </a:p>
                    <a:p>
                      <a:r>
                        <a:rPr lang="en-IN" sz="1950" dirty="0"/>
                        <a:t>development of the country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sz="1950" b="0" kern="1200" dirty="0" err="1">
                          <a:solidFill>
                            <a:schemeClr val="dk1"/>
                          </a:solidFill>
                          <a:effectLst/>
                        </a:rPr>
                        <a:t>iso_code</a:t>
                      </a:r>
                      <a:endParaRPr lang="en-IN" sz="1950" b="0" kern="1200" dirty="0">
                        <a:solidFill>
                          <a:schemeClr val="dk1"/>
                        </a:solidFill>
                        <a:effectLst/>
                      </a:endParaRPr>
                    </a:p>
                    <a:p>
                      <a:r>
                        <a:rPr lang="en-IN" sz="1950" b="0" kern="1200" dirty="0">
                          <a:solidFill>
                            <a:schemeClr val="dk1"/>
                          </a:solidFill>
                          <a:effectLst/>
                        </a:rPr>
                        <a:t>Continent</a:t>
                      </a:r>
                    </a:p>
                    <a:p>
                      <a:r>
                        <a:rPr lang="en-IN" sz="1950" b="0" kern="1200" dirty="0">
                          <a:solidFill>
                            <a:schemeClr val="dk1"/>
                          </a:solidFill>
                          <a:effectLst/>
                        </a:rPr>
                        <a:t>Location</a:t>
                      </a:r>
                    </a:p>
                    <a:p>
                      <a:r>
                        <a:rPr lang="en-IN" sz="1950" b="0" kern="1200" dirty="0">
                          <a:solidFill>
                            <a:schemeClr val="dk1"/>
                          </a:solidFill>
                          <a:effectLst/>
                        </a:rPr>
                        <a:t>Date</a:t>
                      </a:r>
                    </a:p>
                    <a:p>
                      <a:r>
                        <a:rPr lang="en-IN" sz="1950" b="0" kern="1200" dirty="0">
                          <a:solidFill>
                            <a:schemeClr val="dk1"/>
                          </a:solidFill>
                          <a:effectLst/>
                        </a:rPr>
                        <a:t>Population</a:t>
                      </a:r>
                    </a:p>
                    <a:p>
                      <a:r>
                        <a:rPr lang="en-IN" sz="1950" b="0" kern="1200" dirty="0" err="1">
                          <a:solidFill>
                            <a:schemeClr val="dk1"/>
                          </a:solidFill>
                          <a:effectLst/>
                        </a:rPr>
                        <a:t>gdp_per_capita</a:t>
                      </a:r>
                      <a:endParaRPr lang="en-IN" sz="1950" b="0" kern="1200" dirty="0">
                        <a:solidFill>
                          <a:schemeClr val="dk1"/>
                        </a:solidFill>
                        <a:effectLst/>
                      </a:endParaRPr>
                    </a:p>
                    <a:p>
                      <a:r>
                        <a:rPr lang="en-IN" sz="1950" b="0" kern="1200" dirty="0" err="1">
                          <a:solidFill>
                            <a:schemeClr val="dk1"/>
                          </a:solidFill>
                          <a:effectLst/>
                        </a:rPr>
                        <a:t>human_development_index</a:t>
                      </a:r>
                      <a:endParaRPr lang="en-IN" sz="1950" b="0" kern="1200" dirty="0">
                        <a:solidFill>
                          <a:schemeClr val="dk1"/>
                        </a:solidFill>
                        <a:effectLst/>
                      </a:endParaRPr>
                    </a:p>
                    <a:p>
                      <a:r>
                        <a:rPr lang="en-IN" sz="1950" b="0" kern="1200" dirty="0" err="1">
                          <a:solidFill>
                            <a:schemeClr val="dk1"/>
                          </a:solidFill>
                          <a:effectLst/>
                        </a:rPr>
                        <a:t>life_expectancy</a:t>
                      </a:r>
                      <a:endParaRPr lang="en-IN" sz="19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49796716"/>
                  </a:ext>
                </a:extLst>
              </a:tr>
            </a:tbl>
          </a:graphicData>
        </a:graphic>
      </p:graphicFrame>
    </p:spTree>
    <p:extLst>
      <p:ext uri="{BB962C8B-B14F-4D97-AF65-F5344CB8AC3E}">
        <p14:creationId xmlns:p14="http://schemas.microsoft.com/office/powerpoint/2010/main" val="103152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C58B7A-9949-239F-FE72-A96E0F45F5B6}"/>
              </a:ext>
            </a:extLst>
          </p:cNvPr>
          <p:cNvSpPr>
            <a:spLocks noGrp="1"/>
          </p:cNvSpPr>
          <p:nvPr>
            <p:ph type="ftr" sz="quarter" idx="11"/>
          </p:nvPr>
        </p:nvSpPr>
        <p:spPr>
          <a:xfrm>
            <a:off x="667807" y="6406487"/>
            <a:ext cx="9981142" cy="451513"/>
          </a:xfrm>
        </p:spPr>
        <p:txBody>
          <a:bodyPr/>
          <a:lstStyle/>
          <a:p>
            <a:r>
              <a:rPr lang="en-US" sz="1200" dirty="0"/>
              <a:t>TEAM 04                                                                                                                          KLETECH/SOCSE/EDA/COVID VACCINE ANALYSIS                                           </a:t>
            </a:r>
            <a:endParaRPr lang="en-IN" sz="1200" dirty="0"/>
          </a:p>
        </p:txBody>
      </p:sp>
      <p:sp>
        <p:nvSpPr>
          <p:cNvPr id="6" name="Slide Number Placeholder 5">
            <a:extLst>
              <a:ext uri="{FF2B5EF4-FFF2-40B4-BE49-F238E27FC236}">
                <a16:creationId xmlns:a16="http://schemas.microsoft.com/office/drawing/2014/main" id="{B2D01DE1-196D-D2F7-E0C4-73227469CD5D}"/>
              </a:ext>
            </a:extLst>
          </p:cNvPr>
          <p:cNvSpPr>
            <a:spLocks noGrp="1"/>
          </p:cNvSpPr>
          <p:nvPr>
            <p:ph type="sldNum" sz="quarter" idx="12"/>
          </p:nvPr>
        </p:nvSpPr>
        <p:spPr/>
        <p:txBody>
          <a:bodyPr/>
          <a:lstStyle/>
          <a:p>
            <a:fld id="{E8BD9CB0-05EF-4ABF-84BF-9DE0C69BA957}" type="slidenum">
              <a:rPr lang="en-IN" smtClean="0"/>
              <a:t>7</a:t>
            </a:fld>
            <a:endParaRPr lang="en-IN"/>
          </a:p>
        </p:txBody>
      </p:sp>
      <p:cxnSp>
        <p:nvCxnSpPr>
          <p:cNvPr id="7" name="Straight Connector 6">
            <a:extLst>
              <a:ext uri="{FF2B5EF4-FFF2-40B4-BE49-F238E27FC236}">
                <a16:creationId xmlns:a16="http://schemas.microsoft.com/office/drawing/2014/main" id="{241F4D08-136C-2B2B-AC1C-8124007858AA}"/>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2C0041C7-E5DD-4FBA-1BFB-3CB6E8CA327C}"/>
              </a:ext>
            </a:extLst>
          </p:cNvPr>
          <p:cNvGraphicFramePr>
            <a:graphicFrameLocks noGrp="1"/>
          </p:cNvGraphicFramePr>
          <p:nvPr>
            <p:extLst>
              <p:ext uri="{D42A27DB-BD31-4B8C-83A1-F6EECF244321}">
                <p14:modId xmlns:p14="http://schemas.microsoft.com/office/powerpoint/2010/main" val="920789410"/>
              </p:ext>
            </p:extLst>
          </p:nvPr>
        </p:nvGraphicFramePr>
        <p:xfrm>
          <a:off x="1266825" y="271991"/>
          <a:ext cx="8943975" cy="2671234"/>
        </p:xfrm>
        <a:graphic>
          <a:graphicData uri="http://schemas.openxmlformats.org/drawingml/2006/table">
            <a:tbl>
              <a:tblPr firstRow="1" bandRow="1">
                <a:tableStyleId>{5C22544A-7EE6-4342-B048-85BDC9FD1C3A}</a:tableStyleId>
              </a:tblPr>
              <a:tblGrid>
                <a:gridCol w="4420128">
                  <a:extLst>
                    <a:ext uri="{9D8B030D-6E8A-4147-A177-3AD203B41FA5}">
                      <a16:colId xmlns:a16="http://schemas.microsoft.com/office/drawing/2014/main" val="206102455"/>
                    </a:ext>
                  </a:extLst>
                </a:gridCol>
                <a:gridCol w="4523847">
                  <a:extLst>
                    <a:ext uri="{9D8B030D-6E8A-4147-A177-3AD203B41FA5}">
                      <a16:colId xmlns:a16="http://schemas.microsoft.com/office/drawing/2014/main" val="2116084867"/>
                    </a:ext>
                  </a:extLst>
                </a:gridCol>
              </a:tblGrid>
              <a:tr h="385234">
                <a:tc>
                  <a:txBody>
                    <a:bodyPr/>
                    <a:lstStyle/>
                    <a:p>
                      <a:r>
                        <a:rPr lang="en-IN"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Attributes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3082896"/>
                  </a:ext>
                </a:extLst>
              </a:tr>
              <a:tr h="370840">
                <a:tc>
                  <a:txBody>
                    <a:bodyPr/>
                    <a:lstStyle/>
                    <a:p>
                      <a:endParaRPr lang="en-IN" dirty="0"/>
                    </a:p>
                    <a:p>
                      <a:r>
                        <a:rPr lang="en-IN" sz="1800" dirty="0"/>
                        <a:t>Information </a:t>
                      </a:r>
                      <a:r>
                        <a:rPr lang="en-IN" dirty="0"/>
                        <a:t>related to type of covid </a:t>
                      </a:r>
                    </a:p>
                    <a:p>
                      <a:r>
                        <a:rPr lang="en-IN" dirty="0"/>
                        <a:t>vaccines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Pfizer/</a:t>
                      </a:r>
                      <a:r>
                        <a:rPr lang="en-IN" dirty="0" err="1"/>
                        <a:t>BionTech</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Moderna</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Oxford/AstraZeneca</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Sinovac</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Covaxin</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Cansino</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37727239"/>
                  </a:ext>
                </a:extLst>
              </a:tr>
            </a:tbl>
          </a:graphicData>
        </a:graphic>
      </p:graphicFrame>
    </p:spTree>
    <p:extLst>
      <p:ext uri="{BB962C8B-B14F-4D97-AF65-F5344CB8AC3E}">
        <p14:creationId xmlns:p14="http://schemas.microsoft.com/office/powerpoint/2010/main" val="2664227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F96CBE-C22C-C17F-CE6C-BB62FA04C072}"/>
              </a:ext>
            </a:extLst>
          </p:cNvPr>
          <p:cNvSpPr txBox="1"/>
          <p:nvPr/>
        </p:nvSpPr>
        <p:spPr>
          <a:xfrm>
            <a:off x="2209800" y="1533525"/>
            <a:ext cx="7458075" cy="1754326"/>
          </a:xfrm>
          <a:prstGeom prst="rect">
            <a:avLst/>
          </a:prstGeom>
          <a:noFill/>
        </p:spPr>
        <p:txBody>
          <a:bodyPr wrap="square" rtlCol="0">
            <a:spAutoFit/>
          </a:bodyPr>
          <a:lstStyle/>
          <a:p>
            <a:pPr algn="ctr"/>
            <a:r>
              <a:rPr lang="en-IN" sz="5400" b="1" u="sng" dirty="0"/>
              <a:t>DATA</a:t>
            </a:r>
          </a:p>
          <a:p>
            <a:pPr algn="ctr"/>
            <a:r>
              <a:rPr lang="en-IN" sz="5400" b="1" u="sng" dirty="0"/>
              <a:t> PREPROCESSING</a:t>
            </a:r>
          </a:p>
        </p:txBody>
      </p:sp>
      <p:sp>
        <p:nvSpPr>
          <p:cNvPr id="6" name="Footer Placeholder 5">
            <a:extLst>
              <a:ext uri="{FF2B5EF4-FFF2-40B4-BE49-F238E27FC236}">
                <a16:creationId xmlns:a16="http://schemas.microsoft.com/office/drawing/2014/main" id="{69DAEE44-539D-C5E2-3D1C-6FEFA00A96A9}"/>
              </a:ext>
            </a:extLst>
          </p:cNvPr>
          <p:cNvSpPr>
            <a:spLocks noGrp="1"/>
          </p:cNvSpPr>
          <p:nvPr>
            <p:ph type="ftr" sz="quarter" idx="11"/>
          </p:nvPr>
        </p:nvSpPr>
        <p:spPr>
          <a:xfrm>
            <a:off x="696383" y="6373398"/>
            <a:ext cx="9752541" cy="451512"/>
          </a:xfrm>
        </p:spPr>
        <p:txBody>
          <a:bodyPr/>
          <a:lstStyle/>
          <a:p>
            <a:r>
              <a:rPr lang="en-US" sz="1200" dirty="0"/>
              <a:t>TEAM 04                                                                                                                      KLETECH/SOCSE/EDA/COVID VACCINE ANALYSIS                                           </a:t>
            </a:r>
            <a:endParaRPr lang="en-IN" sz="1200" dirty="0"/>
          </a:p>
        </p:txBody>
      </p:sp>
      <p:sp>
        <p:nvSpPr>
          <p:cNvPr id="7" name="Slide Number Placeholder 6">
            <a:extLst>
              <a:ext uri="{FF2B5EF4-FFF2-40B4-BE49-F238E27FC236}">
                <a16:creationId xmlns:a16="http://schemas.microsoft.com/office/drawing/2014/main" id="{95446505-2BA3-F229-9A83-C410209233B7}"/>
              </a:ext>
            </a:extLst>
          </p:cNvPr>
          <p:cNvSpPr>
            <a:spLocks noGrp="1"/>
          </p:cNvSpPr>
          <p:nvPr>
            <p:ph type="sldNum" sz="quarter" idx="12"/>
          </p:nvPr>
        </p:nvSpPr>
        <p:spPr/>
        <p:txBody>
          <a:bodyPr/>
          <a:lstStyle/>
          <a:p>
            <a:fld id="{E8BD9CB0-05EF-4ABF-84BF-9DE0C69BA957}" type="slidenum">
              <a:rPr lang="en-IN" smtClean="0"/>
              <a:t>8</a:t>
            </a:fld>
            <a:endParaRPr lang="en-IN"/>
          </a:p>
        </p:txBody>
      </p:sp>
      <p:cxnSp>
        <p:nvCxnSpPr>
          <p:cNvPr id="8" name="Straight Connector 7">
            <a:extLst>
              <a:ext uri="{FF2B5EF4-FFF2-40B4-BE49-F238E27FC236}">
                <a16:creationId xmlns:a16="http://schemas.microsoft.com/office/drawing/2014/main" id="{2818ED92-B790-D17F-1C96-A4E954E1E12C}"/>
              </a:ext>
            </a:extLst>
          </p:cNvPr>
          <p:cNvCxnSpPr>
            <a:cxnSpLocks/>
          </p:cNvCxnSpPr>
          <p:nvPr/>
        </p:nvCxnSpPr>
        <p:spPr>
          <a:xfrm>
            <a:off x="0" y="604136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784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A3BC89-2C9C-40A2-6FEF-033B755C4DB5}"/>
              </a:ext>
            </a:extLst>
          </p:cNvPr>
          <p:cNvSpPr>
            <a:spLocks noGrp="1"/>
          </p:cNvSpPr>
          <p:nvPr>
            <p:ph type="ftr" sz="quarter" idx="11"/>
          </p:nvPr>
        </p:nvSpPr>
        <p:spPr>
          <a:xfrm>
            <a:off x="366075" y="6421685"/>
            <a:ext cx="10273350" cy="433635"/>
          </a:xfrm>
        </p:spPr>
        <p:txBody>
          <a:bodyPr/>
          <a:lstStyle/>
          <a:p>
            <a:r>
              <a:rPr lang="en-US" sz="1200" dirty="0"/>
              <a:t>TEAM 04                                                                                                                                                          KLETECH/SOCSE/EDA/COVID VACCINE ANALYSIS                                           </a:t>
            </a:r>
            <a:endParaRPr lang="en-IN" sz="1200" dirty="0"/>
          </a:p>
        </p:txBody>
      </p:sp>
      <p:sp>
        <p:nvSpPr>
          <p:cNvPr id="3" name="Slide Number Placeholder 2">
            <a:extLst>
              <a:ext uri="{FF2B5EF4-FFF2-40B4-BE49-F238E27FC236}">
                <a16:creationId xmlns:a16="http://schemas.microsoft.com/office/drawing/2014/main" id="{645B0B96-DE71-71A0-5AC2-DB4FF7EBBBD7}"/>
              </a:ext>
            </a:extLst>
          </p:cNvPr>
          <p:cNvSpPr>
            <a:spLocks noGrp="1"/>
          </p:cNvSpPr>
          <p:nvPr>
            <p:ph type="sldNum" sz="quarter" idx="12"/>
          </p:nvPr>
        </p:nvSpPr>
        <p:spPr/>
        <p:txBody>
          <a:bodyPr/>
          <a:lstStyle/>
          <a:p>
            <a:fld id="{E8BD9CB0-05EF-4ABF-84BF-9DE0C69BA957}" type="slidenum">
              <a:rPr lang="en-IN" smtClean="0"/>
              <a:t>9</a:t>
            </a:fld>
            <a:endParaRPr lang="en-IN"/>
          </a:p>
        </p:txBody>
      </p:sp>
      <p:pic>
        <p:nvPicPr>
          <p:cNvPr id="4" name="Picture 3">
            <a:extLst>
              <a:ext uri="{FF2B5EF4-FFF2-40B4-BE49-F238E27FC236}">
                <a16:creationId xmlns:a16="http://schemas.microsoft.com/office/drawing/2014/main" id="{9E7DA83E-CD30-544B-BE2B-220EBABD1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075" y="277813"/>
            <a:ext cx="6853875" cy="5227637"/>
          </a:xfrm>
          <a:prstGeom prst="rect">
            <a:avLst/>
          </a:prstGeom>
        </p:spPr>
      </p:pic>
      <p:sp>
        <p:nvSpPr>
          <p:cNvPr id="6" name="TextBox 5">
            <a:extLst>
              <a:ext uri="{FF2B5EF4-FFF2-40B4-BE49-F238E27FC236}">
                <a16:creationId xmlns:a16="http://schemas.microsoft.com/office/drawing/2014/main" id="{54AAF595-EA73-787C-3B27-B36577A1E30B}"/>
              </a:ext>
            </a:extLst>
          </p:cNvPr>
          <p:cNvSpPr txBox="1"/>
          <p:nvPr/>
        </p:nvSpPr>
        <p:spPr>
          <a:xfrm>
            <a:off x="7334249" y="533400"/>
            <a:ext cx="4695826" cy="5078313"/>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solidFill>
                  <a:srgbClr val="000000"/>
                </a:solidFill>
                <a:latin typeface="Roboto" panose="02000000000000000000" pitchFamily="2" charset="0"/>
                <a:ea typeface="Roboto" panose="02000000000000000000" pitchFamily="2" charset="0"/>
                <a:cs typeface="Courier New" panose="02070309020205020404" pitchFamily="49" charset="0"/>
              </a:rPr>
              <a:t>The above </a:t>
            </a: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heat map tells us if the occurrence of missing values are sparsely located or whether they are located as big chunk</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solidFill>
                  <a:srgbClr val="000000"/>
                </a:solidFill>
                <a:latin typeface="Roboto" panose="02000000000000000000" pitchFamily="2" charset="0"/>
                <a:ea typeface="Roboto" panose="02000000000000000000" pitchFamily="2" charset="0"/>
                <a:cs typeface="Courier New" panose="02070309020205020404" pitchFamily="49" charset="0"/>
              </a:rPr>
              <a:t>For example</a:t>
            </a: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 in </a:t>
            </a:r>
            <a:r>
              <a:rPr kumimoji="0" lang="en-US" altLang="en-US" sz="1800" b="0" i="0" u="none" strike="noStrike" cap="none" normalizeH="0" baseline="0" dirty="0" err="1">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female_smokers</a:t>
            </a: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 we see that there are bigger chunks of missing values where as in </a:t>
            </a:r>
            <a:r>
              <a:rPr kumimoji="0" lang="en-US" altLang="en-US" sz="1800" b="0" i="0" u="none" strike="noStrike" cap="none" normalizeH="0" baseline="0" dirty="0" err="1">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total_cases</a:t>
            </a: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 we see that data is missing in very less amount that too very far from each other.</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solidFill>
                  <a:srgbClr val="000000"/>
                </a:solidFill>
                <a:latin typeface="Roboto" panose="02000000000000000000" pitchFamily="2" charset="0"/>
                <a:ea typeface="Roboto" panose="02000000000000000000" pitchFamily="2" charset="0"/>
                <a:cs typeface="Courier New" panose="02070309020205020404" pitchFamily="49" charset="0"/>
              </a:rPr>
              <a:t>In</a:t>
            </a: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total_vaccinations</a:t>
            </a: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 we see that data is missing in larger chunks very frequently, We can also see if two columns have almost same number of missing values or not if they are at same index then we can also verify it using Heatmap-null-</a:t>
            </a:r>
            <a:r>
              <a:rPr kumimoji="0" lang="en-US" altLang="en-US" sz="1800" b="0" i="0" u="none" strike="noStrike" cap="none" normalizeH="0" baseline="0" dirty="0" err="1">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coorelation</a:t>
            </a:r>
            <a:r>
              <a:rPr kumimoji="0" lang="en-US" altLang="en-US" sz="1800" b="0" i="0" u="none" strike="noStrike" cap="none" normalizeH="0" baseline="0" dirty="0">
                <a:ln>
                  <a:noFill/>
                </a:ln>
                <a:solidFill>
                  <a:srgbClr val="000000"/>
                </a:solidFill>
                <a:effectLst/>
                <a:latin typeface="Roboto" panose="02000000000000000000" pitchFamily="2" charset="0"/>
                <a:ea typeface="Roboto" panose="02000000000000000000" pitchFamily="2" charset="0"/>
                <a:cs typeface="Courier New" panose="02070309020205020404" pitchFamily="49" charset="0"/>
              </a:rPr>
              <a:t> Matrix</a:t>
            </a:r>
            <a:r>
              <a:rPr kumimoji="0" lang="en-US" altLang="en-US" sz="1800" b="0" i="0" u="none" strike="noStrike" cap="none" normalizeH="0" baseline="0" dirty="0">
                <a:ln>
                  <a:noFill/>
                </a:ln>
                <a:solidFill>
                  <a:schemeClr val="tx1"/>
                </a:solidFill>
                <a:effectLst/>
                <a:latin typeface="Roboto" panose="02000000000000000000" pitchFamily="2" charset="0"/>
                <a:ea typeface="Roboto" panose="02000000000000000000" pitchFamily="2" charset="0"/>
              </a:rPr>
              <a:t> </a:t>
            </a:r>
          </a:p>
        </p:txBody>
      </p:sp>
    </p:spTree>
    <p:extLst>
      <p:ext uri="{BB962C8B-B14F-4D97-AF65-F5344CB8AC3E}">
        <p14:creationId xmlns:p14="http://schemas.microsoft.com/office/powerpoint/2010/main" val="3191534445"/>
      </p:ext>
    </p:extLst>
  </p:cSld>
  <p:clrMapOvr>
    <a:masterClrMapping/>
  </p:clrMapOvr>
</p:sld>
</file>

<file path=ppt/theme/theme1.xml><?xml version="1.0" encoding="utf-8"?>
<a:theme xmlns:a="http://schemas.openxmlformats.org/drawingml/2006/main" name="Retro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3290</TotalTime>
  <Words>2300</Words>
  <Application>Microsoft Office PowerPoint</Application>
  <PresentationFormat>Widescreen</PresentationFormat>
  <Paragraphs>264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Carlito</vt:lpstr>
      <vt:lpstr>Roboto</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01fe20bcs309 .</dc:creator>
  <cp:lastModifiedBy>01fe20bcs309 .</cp:lastModifiedBy>
  <cp:revision>76</cp:revision>
  <dcterms:created xsi:type="dcterms:W3CDTF">2021-12-17T17:09:58Z</dcterms:created>
  <dcterms:modified xsi:type="dcterms:W3CDTF">2022-06-06T06:22:41Z</dcterms:modified>
</cp:coreProperties>
</file>