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6" r:id="rId8"/>
    <p:sldId id="262" r:id="rId9"/>
    <p:sldId id="265" r:id="rId10"/>
    <p:sldId id="263" r:id="rId11"/>
    <p:sldId id="264" r:id="rId12"/>
    <p:sldId id="267" r:id="rId13"/>
  </p:sldIdLst>
  <p:sldSz cx="9144000" cy="5143500" type="screen16x9"/>
  <p:notesSz cx="6858000" cy="9144000"/>
  <p:embeddedFontLst>
    <p:embeddedFont>
      <p:font typeface="Fira Sans Extra Condensed" panose="020B0503050000020004" pitchFamily="34" charset="0"/>
      <p:regular r:id="rId15"/>
      <p:bold r:id="rId16"/>
      <p:italic r:id="rId17"/>
      <p:boldItalic r:id="rId18"/>
    </p:embeddedFont>
    <p:embeddedFont>
      <p:font typeface="Fira Sans Extra Condensed SemiBold"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dcb566e1d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0f09b4129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0f09b412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26794b6d6f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26794b6d6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6794b6d6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26794b6d6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26794b6d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26794b6d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26794b6d6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26794b6d6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26794b6d6f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26794b6d6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26794b6d6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26794b6d6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495475" y="148025"/>
            <a:ext cx="4624200" cy="24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Moisture Minds</a:t>
            </a:r>
            <a:endParaRPr/>
          </a:p>
          <a:p>
            <a:pPr marL="0" lvl="0" indent="0" algn="l" rtl="0">
              <a:spcBef>
                <a:spcPts val="0"/>
              </a:spcBef>
              <a:spcAft>
                <a:spcPts val="0"/>
              </a:spcAft>
              <a:buNone/>
            </a:pPr>
            <a:r>
              <a:rPr lang="en" sz="1500"/>
              <a:t>PARSEC: A Paradigm Shift, IIT Dharwad</a:t>
            </a:r>
            <a:endParaRPr sz="1500"/>
          </a:p>
          <a:p>
            <a:pPr marL="0" lvl="0" indent="0" algn="l" rtl="0">
              <a:spcBef>
                <a:spcPts val="0"/>
              </a:spcBef>
              <a:spcAft>
                <a:spcPts val="0"/>
              </a:spcAft>
              <a:buNone/>
            </a:pPr>
            <a:endParaRPr sz="1500"/>
          </a:p>
          <a:p>
            <a:pPr marL="0" lvl="0" indent="0" algn="l" rtl="0">
              <a:spcBef>
                <a:spcPts val="0"/>
              </a:spcBef>
              <a:spcAft>
                <a:spcPts val="0"/>
              </a:spcAft>
              <a:buNone/>
            </a:pPr>
            <a:endParaRPr sz="2200"/>
          </a:p>
          <a:p>
            <a:pPr marL="0" lvl="0" indent="0" algn="l" rtl="0">
              <a:spcBef>
                <a:spcPts val="0"/>
              </a:spcBef>
              <a:spcAft>
                <a:spcPts val="0"/>
              </a:spcAft>
              <a:buNone/>
            </a:pPr>
            <a:r>
              <a:rPr lang="en" sz="2200"/>
              <a:t>Soil Moisture Prediction</a:t>
            </a:r>
            <a:endParaRPr sz="2200"/>
          </a:p>
        </p:txBody>
      </p:sp>
      <p:grpSp>
        <p:nvGrpSpPr>
          <p:cNvPr id="43" name="Google Shape;43;p13"/>
          <p:cNvGrpSpPr/>
          <p:nvPr/>
        </p:nvGrpSpPr>
        <p:grpSpPr>
          <a:xfrm>
            <a:off x="4874054" y="485887"/>
            <a:ext cx="4078185" cy="4171746"/>
            <a:chOff x="457194" y="411475"/>
            <a:chExt cx="4385617" cy="4733627"/>
          </a:xfrm>
        </p:grpSpPr>
        <p:sp>
          <p:nvSpPr>
            <p:cNvPr id="44" name="Google Shape;44;p13"/>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13"/>
            <p:cNvGrpSpPr/>
            <p:nvPr/>
          </p:nvGrpSpPr>
          <p:grpSpPr>
            <a:xfrm>
              <a:off x="457194" y="824705"/>
              <a:ext cx="4385617" cy="4320397"/>
              <a:chOff x="457209" y="411470"/>
              <a:chExt cx="4385617" cy="4320397"/>
            </a:xfrm>
          </p:grpSpPr>
          <p:sp>
            <p:nvSpPr>
              <p:cNvPr id="46" name="Google Shape;46;p13"/>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3"/>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3"/>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13"/>
          <p:cNvSpPr txBox="1"/>
          <p:nvPr/>
        </p:nvSpPr>
        <p:spPr>
          <a:xfrm>
            <a:off x="318200" y="2745100"/>
            <a:ext cx="42459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TEAM - KLESAGA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b="1">
                <a:latin typeface="Roboto"/>
                <a:ea typeface="Roboto"/>
                <a:cs typeface="Roboto"/>
                <a:sym typeface="Roboto"/>
              </a:rPr>
              <a:t>Team Members</a:t>
            </a:r>
            <a:endParaRPr b="1">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Akhilesh G </a:t>
            </a: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Ateeth K J </a:t>
            </a: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Gururaj Hegade </a:t>
            </a: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Satwik Kulkarni</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txBox="1"/>
          <p:nvPr/>
        </p:nvSpPr>
        <p:spPr>
          <a:xfrm>
            <a:off x="0" y="762450"/>
            <a:ext cx="8935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Based on our analysis of the provided data, it has been observed that the Multivariate Polynomial Regression model outperforms the Multivariate Linear Regression model. The Multivariate Polynomial Regression model has achieved an accuracy of 88.37%, which indicates that it can better predict the dependent variable compared to the Multivariate Linear Regression model. We can observe the results in the below table</a:t>
            </a:r>
            <a:endParaRPr/>
          </a:p>
        </p:txBody>
      </p:sp>
      <p:sp>
        <p:nvSpPr>
          <p:cNvPr id="266" name="Google Shape;266;p20"/>
          <p:cNvSpPr txBox="1"/>
          <p:nvPr/>
        </p:nvSpPr>
        <p:spPr>
          <a:xfrm>
            <a:off x="185575" y="92775"/>
            <a:ext cx="3993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Results </a:t>
            </a:r>
            <a:endParaRPr sz="2500" b="1">
              <a:latin typeface="Roboto"/>
              <a:ea typeface="Roboto"/>
              <a:cs typeface="Roboto"/>
              <a:sym typeface="Roboto"/>
            </a:endParaRPr>
          </a:p>
        </p:txBody>
      </p:sp>
      <p:pic>
        <p:nvPicPr>
          <p:cNvPr id="267" name="Google Shape;267;p20"/>
          <p:cNvPicPr preferRelativeResize="0"/>
          <p:nvPr/>
        </p:nvPicPr>
        <p:blipFill>
          <a:blip r:embed="rId3">
            <a:alphaModFix/>
          </a:blip>
          <a:stretch>
            <a:fillRect/>
          </a:stretch>
        </p:blipFill>
        <p:spPr>
          <a:xfrm>
            <a:off x="152400" y="1961550"/>
            <a:ext cx="8553450" cy="178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21"/>
          <p:cNvPicPr preferRelativeResize="0"/>
          <p:nvPr/>
        </p:nvPicPr>
        <p:blipFill>
          <a:blip r:embed="rId3">
            <a:alphaModFix/>
          </a:blip>
          <a:stretch>
            <a:fillRect/>
          </a:stretch>
        </p:blipFill>
        <p:spPr>
          <a:xfrm>
            <a:off x="778575" y="557675"/>
            <a:ext cx="7491350" cy="3811400"/>
          </a:xfrm>
          <a:prstGeom prst="rect">
            <a:avLst/>
          </a:prstGeom>
          <a:noFill/>
          <a:ln>
            <a:noFill/>
          </a:ln>
        </p:spPr>
      </p:pic>
      <p:sp>
        <p:nvSpPr>
          <p:cNvPr id="273" name="Google Shape;273;p21"/>
          <p:cNvSpPr txBox="1"/>
          <p:nvPr/>
        </p:nvSpPr>
        <p:spPr>
          <a:xfrm>
            <a:off x="358150" y="80675"/>
            <a:ext cx="7043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Soil Moisture Prediction for March 2023</a:t>
            </a:r>
            <a:endParaRPr sz="1900">
              <a:latin typeface="Roboto"/>
              <a:ea typeface="Roboto"/>
              <a:cs typeface="Roboto"/>
              <a:sym typeface="Roboto"/>
            </a:endParaRPr>
          </a:p>
        </p:txBody>
      </p:sp>
      <p:sp>
        <p:nvSpPr>
          <p:cNvPr id="274" name="Google Shape;274;p21"/>
          <p:cNvSpPr txBox="1"/>
          <p:nvPr/>
        </p:nvSpPr>
        <p:spPr>
          <a:xfrm>
            <a:off x="899600" y="4369075"/>
            <a:ext cx="73704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          Average                              </a:t>
            </a:r>
            <a:r>
              <a:rPr lang="en" sz="1800" b="1">
                <a:latin typeface="Roboto"/>
                <a:ea typeface="Roboto"/>
                <a:cs typeface="Roboto"/>
                <a:sym typeface="Roboto"/>
              </a:rPr>
              <a:t>328.1</a:t>
            </a:r>
            <a:r>
              <a:rPr lang="en" sz="1900">
                <a:latin typeface="Roboto"/>
                <a:ea typeface="Roboto"/>
                <a:cs typeface="Roboto"/>
                <a:sym typeface="Roboto"/>
              </a:rPr>
              <a:t>                               </a:t>
            </a:r>
            <a:r>
              <a:rPr lang="en" sz="1800" b="1">
                <a:latin typeface="Roboto"/>
                <a:ea typeface="Roboto"/>
                <a:cs typeface="Roboto"/>
                <a:sym typeface="Roboto"/>
              </a:rPr>
              <a:t> 380.13</a:t>
            </a:r>
            <a:endParaRPr sz="1800" b="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7A716E-BCC4-C9B0-1936-78D17D7A9998}"/>
              </a:ext>
            </a:extLst>
          </p:cNvPr>
          <p:cNvSpPr txBox="1"/>
          <p:nvPr/>
        </p:nvSpPr>
        <p:spPr>
          <a:xfrm>
            <a:off x="1805940" y="1546860"/>
            <a:ext cx="6728460" cy="1446550"/>
          </a:xfrm>
          <a:prstGeom prst="rect">
            <a:avLst/>
          </a:prstGeom>
          <a:noFill/>
        </p:spPr>
        <p:txBody>
          <a:bodyPr wrap="square" rtlCol="0">
            <a:spAutoFit/>
          </a:bodyPr>
          <a:lstStyle/>
          <a:p>
            <a:r>
              <a:rPr lang="en-IN" sz="8800" dirty="0"/>
              <a:t>Thank You</a:t>
            </a:r>
          </a:p>
        </p:txBody>
      </p:sp>
    </p:spTree>
    <p:extLst>
      <p:ext uri="{BB962C8B-B14F-4D97-AF65-F5344CB8AC3E}">
        <p14:creationId xmlns:p14="http://schemas.microsoft.com/office/powerpoint/2010/main" val="82291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4"/>
          <p:cNvSpPr txBox="1"/>
          <p:nvPr/>
        </p:nvSpPr>
        <p:spPr>
          <a:xfrm>
            <a:off x="474925" y="294450"/>
            <a:ext cx="3789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latin typeface="Roboto"/>
                <a:ea typeface="Roboto"/>
                <a:cs typeface="Roboto"/>
                <a:sym typeface="Roboto"/>
              </a:rPr>
              <a:t>Introduction </a:t>
            </a:r>
            <a:endParaRPr sz="2700" b="1">
              <a:latin typeface="Roboto"/>
              <a:ea typeface="Roboto"/>
              <a:cs typeface="Roboto"/>
              <a:sym typeface="Roboto"/>
            </a:endParaRPr>
          </a:p>
        </p:txBody>
      </p:sp>
      <p:sp>
        <p:nvSpPr>
          <p:cNvPr id="232" name="Google Shape;232;p14"/>
          <p:cNvSpPr txBox="1"/>
          <p:nvPr/>
        </p:nvSpPr>
        <p:spPr>
          <a:xfrm>
            <a:off x="0" y="907963"/>
            <a:ext cx="5681100" cy="3570900"/>
          </a:xfrm>
          <a:prstGeom prst="rect">
            <a:avLst/>
          </a:prstGeom>
          <a:noFill/>
          <a:ln>
            <a:noFill/>
          </a:ln>
        </p:spPr>
        <p:txBody>
          <a:bodyPr spcFirstLastPara="1" wrap="square" lIns="91425" tIns="91425" rIns="91425" bIns="91425" anchor="t" anchorCtr="0">
            <a:spAutoFit/>
          </a:bodyPr>
          <a:lstStyle/>
          <a:p>
            <a:pPr marL="444500" lvl="0" indent="-342900" algn="l" rtl="0">
              <a:spcBef>
                <a:spcPts val="0"/>
              </a:spcBef>
              <a:spcAft>
                <a:spcPts val="0"/>
              </a:spcAft>
              <a:buSzPts val="2000"/>
              <a:buFont typeface="Arial" panose="020B0604020202020204" pitchFamily="34" charset="0"/>
              <a:buChar char="•"/>
            </a:pPr>
            <a:r>
              <a:rPr lang="en" sz="2000" dirty="0"/>
              <a:t>Soil moisture is the amount of water present in the soil and is critical for plant growth, crop production, and soil health.</a:t>
            </a:r>
            <a:endParaRPr sz="2000" dirty="0"/>
          </a:p>
          <a:p>
            <a:pPr marL="800100" lvl="0" indent="-342900" algn="l" rtl="0">
              <a:spcBef>
                <a:spcPts val="0"/>
              </a:spcBef>
              <a:spcAft>
                <a:spcPts val="0"/>
              </a:spcAft>
              <a:buFont typeface="Arial" panose="020B0604020202020204" pitchFamily="34" charset="0"/>
              <a:buChar char="•"/>
            </a:pPr>
            <a:endParaRPr sz="2000" dirty="0"/>
          </a:p>
          <a:p>
            <a:pPr marL="444500" lvl="0" indent="-342900" algn="l" rtl="0">
              <a:spcBef>
                <a:spcPts val="0"/>
              </a:spcBef>
              <a:spcAft>
                <a:spcPts val="0"/>
              </a:spcAft>
              <a:buSzPts val="2000"/>
              <a:buFont typeface="Arial" panose="020B0604020202020204" pitchFamily="34" charset="0"/>
              <a:buChar char="•"/>
            </a:pPr>
            <a:r>
              <a:rPr lang="en" sz="2000" dirty="0"/>
              <a:t>The amount of soil moisture is influenced by various factors including rainfall, temperature, humidity, wind, soil type, vegetation cover, and topography.</a:t>
            </a:r>
            <a:endParaRPr sz="2000" dirty="0"/>
          </a:p>
          <a:p>
            <a:pPr marL="800100" lvl="0" indent="-342900" algn="l" rtl="0">
              <a:spcBef>
                <a:spcPts val="0"/>
              </a:spcBef>
              <a:spcAft>
                <a:spcPts val="0"/>
              </a:spcAft>
              <a:buFont typeface="Arial" panose="020B0604020202020204" pitchFamily="34" charset="0"/>
              <a:buChar char="•"/>
            </a:pPr>
            <a:endParaRPr sz="2000" dirty="0"/>
          </a:p>
          <a:p>
            <a:pPr marL="444500" lvl="0" indent="-342900" algn="l" rtl="0">
              <a:spcBef>
                <a:spcPts val="0"/>
              </a:spcBef>
              <a:spcAft>
                <a:spcPts val="0"/>
              </a:spcAft>
              <a:buSzPts val="2000"/>
              <a:buFont typeface="Arial" panose="020B0604020202020204" pitchFamily="34" charset="0"/>
              <a:buChar char="•"/>
            </a:pPr>
            <a:r>
              <a:rPr lang="en" sz="2000" dirty="0"/>
              <a:t>Soil moisture is essential for the germination of seeds, nutrient uptake, and plant growth.</a:t>
            </a:r>
            <a:endParaRPr sz="2000" dirty="0"/>
          </a:p>
        </p:txBody>
      </p:sp>
      <p:pic>
        <p:nvPicPr>
          <p:cNvPr id="233" name="Google Shape;233;p14"/>
          <p:cNvPicPr preferRelativeResize="0"/>
          <p:nvPr/>
        </p:nvPicPr>
        <p:blipFill>
          <a:blip r:embed="rId3">
            <a:alphaModFix/>
          </a:blip>
          <a:stretch>
            <a:fillRect/>
          </a:stretch>
        </p:blipFill>
        <p:spPr>
          <a:xfrm>
            <a:off x="5651325" y="1292075"/>
            <a:ext cx="3324950" cy="28026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
          <p:cNvSpPr txBox="1"/>
          <p:nvPr/>
        </p:nvSpPr>
        <p:spPr>
          <a:xfrm>
            <a:off x="0" y="0"/>
            <a:ext cx="8742000" cy="429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Objectives </a:t>
            </a:r>
            <a:endParaRPr sz="2500"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55600" algn="l" rtl="0">
              <a:spcBef>
                <a:spcPts val="0"/>
              </a:spcBef>
              <a:spcAft>
                <a:spcPts val="0"/>
              </a:spcAft>
              <a:buSzPts val="2000"/>
              <a:buChar char="●"/>
            </a:pPr>
            <a:r>
              <a:rPr lang="en" sz="2000"/>
              <a:t>Collect soil moisture, temperature, and humidity data for a specific location for adequate time period.</a:t>
            </a:r>
            <a:endParaRPr sz="2000"/>
          </a:p>
          <a:p>
            <a:pPr marL="91440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Develop a machine learning model that can predict soil moisture levels based on the collected data. </a:t>
            </a:r>
            <a:endParaRPr sz="2000"/>
          </a:p>
          <a:p>
            <a:pPr marL="91440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Validate the model’s performance using a separate dataset. </a:t>
            </a:r>
            <a:endParaRPr sz="2000"/>
          </a:p>
          <a:p>
            <a:pPr marL="91440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Analyze the accuracy and efficiency of the model and compare it to other prediction models.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p:nvPr/>
        </p:nvSpPr>
        <p:spPr>
          <a:xfrm>
            <a:off x="294500" y="238025"/>
            <a:ext cx="8725800" cy="34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Roboto"/>
                <a:ea typeface="Roboto"/>
                <a:cs typeface="Roboto"/>
                <a:sym typeface="Roboto"/>
              </a:rPr>
              <a:t>Problem Statement </a:t>
            </a:r>
            <a:endParaRPr sz="2800" b="1">
              <a:latin typeface="Roboto"/>
              <a:ea typeface="Roboto"/>
              <a:cs typeface="Roboto"/>
              <a:sym typeface="Roboto"/>
            </a:endParaRPr>
          </a:p>
          <a:p>
            <a:pPr marL="0" lvl="0" indent="0" algn="l" rtl="0">
              <a:spcBef>
                <a:spcPts val="0"/>
              </a:spcBef>
              <a:spcAft>
                <a:spcPts val="0"/>
              </a:spcAft>
              <a:buNone/>
            </a:pPr>
            <a:endParaRPr sz="2500">
              <a:latin typeface="Roboto"/>
              <a:ea typeface="Roboto"/>
              <a:cs typeface="Roboto"/>
              <a:sym typeface="Roboto"/>
            </a:endParaRPr>
          </a:p>
          <a:p>
            <a:pPr marL="0" lvl="0" indent="0" algn="l" rtl="0">
              <a:spcBef>
                <a:spcPts val="0"/>
              </a:spcBef>
              <a:spcAft>
                <a:spcPts val="0"/>
              </a:spcAft>
              <a:buNone/>
            </a:pPr>
            <a:r>
              <a:rPr lang="en" sz="2500">
                <a:latin typeface="Roboto"/>
                <a:ea typeface="Roboto"/>
                <a:cs typeface="Roboto"/>
                <a:sym typeface="Roboto"/>
              </a:rPr>
              <a:t>To predict soil moisture level at specific location based on temperature and humidity values. The challenge is to develop an accurate and efficient ML model that can handle complexity of the data and produce reliable predictions.</a:t>
            </a:r>
            <a:endParaRPr sz="2500">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p:nvPr/>
        </p:nvSpPr>
        <p:spPr>
          <a:xfrm>
            <a:off x="96825" y="762450"/>
            <a:ext cx="9144000" cy="35865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 sz="1700"/>
              <a:t>The soil moisture predicting dataset is a collection of data points that provide information about various environmental factors and soil moisture levels. It is typically used to build models that can predict soil moisture levels based on the input variables. Here is a possible description of the dataset:</a:t>
            </a:r>
            <a:endParaRPr sz="1700"/>
          </a:p>
          <a:p>
            <a:pPr marL="914400" lvl="0" indent="0" algn="l" rtl="0">
              <a:spcBef>
                <a:spcPts val="0"/>
              </a:spcBef>
              <a:spcAft>
                <a:spcPts val="0"/>
              </a:spcAft>
              <a:buNone/>
            </a:pPr>
            <a:endParaRPr sz="1700"/>
          </a:p>
          <a:p>
            <a:pPr marL="457200" lvl="0" indent="-336550" algn="l" rtl="0">
              <a:spcBef>
                <a:spcPts val="0"/>
              </a:spcBef>
              <a:spcAft>
                <a:spcPts val="0"/>
              </a:spcAft>
              <a:buSzPts val="1700"/>
              <a:buAutoNum type="arabicPeriod"/>
            </a:pPr>
            <a:r>
              <a:rPr lang="en" sz="1700"/>
              <a:t>pm - Particulate matter (1,2,3 is categorised into different sizes)</a:t>
            </a:r>
            <a:endParaRPr sz="1700"/>
          </a:p>
          <a:p>
            <a:pPr marL="457200" lvl="0" indent="-336550" algn="l" rtl="0">
              <a:spcBef>
                <a:spcPts val="0"/>
              </a:spcBef>
              <a:spcAft>
                <a:spcPts val="0"/>
              </a:spcAft>
              <a:buSzPts val="1700"/>
              <a:buAutoNum type="arabicPeriod"/>
            </a:pPr>
            <a:r>
              <a:rPr lang="en" sz="1700"/>
              <a:t>am - Atmospheric moisture</a:t>
            </a:r>
            <a:endParaRPr sz="1700"/>
          </a:p>
          <a:p>
            <a:pPr marL="457200" lvl="0" indent="-336550" algn="l" rtl="0">
              <a:spcBef>
                <a:spcPts val="0"/>
              </a:spcBef>
              <a:spcAft>
                <a:spcPts val="0"/>
              </a:spcAft>
              <a:buSzPts val="1700"/>
              <a:buAutoNum type="arabicPeriod"/>
            </a:pPr>
            <a:r>
              <a:rPr lang="en" sz="1700"/>
              <a:t>sm - Soil moisture</a:t>
            </a:r>
            <a:endParaRPr sz="1700"/>
          </a:p>
          <a:p>
            <a:pPr marL="457200" lvl="0" indent="-336550" algn="l" rtl="0">
              <a:spcBef>
                <a:spcPts val="0"/>
              </a:spcBef>
              <a:spcAft>
                <a:spcPts val="0"/>
              </a:spcAft>
              <a:buSzPts val="1700"/>
              <a:buAutoNum type="arabicPeriod"/>
            </a:pPr>
            <a:r>
              <a:rPr lang="en" sz="1700"/>
              <a:t>st - Soil temperature</a:t>
            </a:r>
            <a:endParaRPr sz="1700"/>
          </a:p>
          <a:p>
            <a:pPr marL="457200" lvl="0" indent="-336550" algn="l" rtl="0">
              <a:spcBef>
                <a:spcPts val="0"/>
              </a:spcBef>
              <a:spcAft>
                <a:spcPts val="0"/>
              </a:spcAft>
              <a:buSzPts val="1700"/>
              <a:buAutoNum type="arabicPeriod"/>
            </a:pPr>
            <a:r>
              <a:rPr lang="en" sz="1700"/>
              <a:t>lum - Luminosity</a:t>
            </a:r>
            <a:endParaRPr sz="1700"/>
          </a:p>
          <a:p>
            <a:pPr marL="457200" lvl="0" indent="-336550" algn="l" rtl="0">
              <a:spcBef>
                <a:spcPts val="0"/>
              </a:spcBef>
              <a:spcAft>
                <a:spcPts val="0"/>
              </a:spcAft>
              <a:buSzPts val="1700"/>
              <a:buAutoNum type="arabicPeriod"/>
            </a:pPr>
            <a:r>
              <a:rPr lang="en" sz="1700"/>
              <a:t>temp - Temperature </a:t>
            </a:r>
            <a:endParaRPr sz="1700"/>
          </a:p>
          <a:p>
            <a:pPr marL="457200" lvl="0" indent="-336550" algn="l" rtl="0">
              <a:spcBef>
                <a:spcPts val="0"/>
              </a:spcBef>
              <a:spcAft>
                <a:spcPts val="0"/>
              </a:spcAft>
              <a:buSzPts val="1700"/>
              <a:buAutoNum type="arabicPeriod"/>
            </a:pPr>
            <a:r>
              <a:rPr lang="en" sz="1700"/>
              <a:t>humd - Humidity</a:t>
            </a:r>
            <a:endParaRPr sz="1700"/>
          </a:p>
          <a:p>
            <a:pPr marL="457200" lvl="0" indent="-336550" algn="l" rtl="0">
              <a:spcBef>
                <a:spcPts val="0"/>
              </a:spcBef>
              <a:spcAft>
                <a:spcPts val="0"/>
              </a:spcAft>
              <a:buSzPts val="1700"/>
              <a:buAutoNum type="arabicPeriod"/>
            </a:pPr>
            <a:r>
              <a:rPr lang="en" sz="1700"/>
              <a:t>pres - Pressure</a:t>
            </a:r>
            <a:endParaRPr sz="1700"/>
          </a:p>
        </p:txBody>
      </p:sp>
      <p:sp>
        <p:nvSpPr>
          <p:cNvPr id="249" name="Google Shape;249;p17"/>
          <p:cNvSpPr txBox="1"/>
          <p:nvPr/>
        </p:nvSpPr>
        <p:spPr>
          <a:xfrm>
            <a:off x="173475" y="141200"/>
            <a:ext cx="5494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Roboto"/>
                <a:ea typeface="Roboto"/>
                <a:cs typeface="Roboto"/>
                <a:sym typeface="Roboto"/>
              </a:rPr>
              <a:t>Dataset Description </a:t>
            </a:r>
            <a:endParaRPr sz="2100"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8"/>
          <p:cNvSpPr txBox="1"/>
          <p:nvPr/>
        </p:nvSpPr>
        <p:spPr>
          <a:xfrm>
            <a:off x="157325" y="193625"/>
            <a:ext cx="8681400" cy="32470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dirty="0"/>
              <a:t> Data Pre-processing </a:t>
            </a:r>
            <a:endParaRPr sz="2300" b="1" dirty="0"/>
          </a:p>
          <a:p>
            <a:pPr marL="0" lvl="0" indent="0" algn="l" rtl="0">
              <a:spcBef>
                <a:spcPts val="0"/>
              </a:spcBef>
              <a:spcAft>
                <a:spcPts val="0"/>
              </a:spcAft>
              <a:buNone/>
            </a:pPr>
            <a:endParaRPr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Data preprocessing is a critical step in preparing a dataset for analysis and modeling. Here are some steps we have taken for preprocessing soil moisture dataset:</a:t>
            </a:r>
            <a:endParaRPr sz="1800" dirty="0"/>
          </a:p>
          <a:p>
            <a:pPr marL="0" lvl="0" indent="0" algn="l" rtl="0">
              <a:spcBef>
                <a:spcPts val="0"/>
              </a:spcBef>
              <a:spcAft>
                <a:spcPts val="0"/>
              </a:spcAft>
              <a:buNone/>
            </a:pPr>
            <a:endParaRPr dirty="0"/>
          </a:p>
          <a:p>
            <a:pPr marL="457200" lvl="0" indent="-349250" algn="l" rtl="0">
              <a:spcBef>
                <a:spcPts val="0"/>
              </a:spcBef>
              <a:spcAft>
                <a:spcPts val="0"/>
              </a:spcAft>
              <a:buSzPts val="1900"/>
              <a:buChar char="●"/>
            </a:pPr>
            <a:r>
              <a:rPr lang="en" sz="1900" dirty="0"/>
              <a:t>Data cleaning</a:t>
            </a:r>
            <a:endParaRPr sz="1900" dirty="0"/>
          </a:p>
          <a:p>
            <a:pPr marL="457200" lvl="0" indent="-349250" algn="l" rtl="0">
              <a:spcBef>
                <a:spcPts val="0"/>
              </a:spcBef>
              <a:spcAft>
                <a:spcPts val="0"/>
              </a:spcAft>
              <a:buSzPts val="1900"/>
              <a:buChar char="●"/>
            </a:pPr>
            <a:r>
              <a:rPr lang="en" sz="1900" dirty="0"/>
              <a:t>Feature selection</a:t>
            </a:r>
            <a:endParaRPr sz="1900" dirty="0"/>
          </a:p>
          <a:p>
            <a:pPr marL="457200" lvl="0" indent="-349250" algn="l" rtl="0">
              <a:spcBef>
                <a:spcPts val="0"/>
              </a:spcBef>
              <a:spcAft>
                <a:spcPts val="0"/>
              </a:spcAft>
              <a:buSzPts val="1900"/>
              <a:buChar char="●"/>
            </a:pPr>
            <a:r>
              <a:rPr lang="en" sz="1900" dirty="0"/>
              <a:t>Handling outliers</a:t>
            </a:r>
            <a:endParaRPr sz="1900" dirty="0"/>
          </a:p>
          <a:p>
            <a:pPr marL="457200" lvl="0" indent="-349250" algn="l" rtl="0">
              <a:spcBef>
                <a:spcPts val="0"/>
              </a:spcBef>
              <a:spcAft>
                <a:spcPts val="0"/>
              </a:spcAft>
              <a:buSzPts val="1900"/>
              <a:buChar char="●"/>
            </a:pPr>
            <a:r>
              <a:rPr lang="en" sz="1900" dirty="0"/>
              <a:t>Splitting into training and testing sets</a:t>
            </a: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DD812A2-5B1B-962D-E071-71371F204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008" y="680484"/>
            <a:ext cx="5646103" cy="43410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F50F1C4-1749-F9A6-ACD1-7F5081951F20}"/>
              </a:ext>
            </a:extLst>
          </p:cNvPr>
          <p:cNvSpPr txBox="1"/>
          <p:nvPr/>
        </p:nvSpPr>
        <p:spPr>
          <a:xfrm>
            <a:off x="640080" y="121921"/>
            <a:ext cx="7734300" cy="800219"/>
          </a:xfrm>
          <a:prstGeom prst="rect">
            <a:avLst/>
          </a:prstGeom>
          <a:noFill/>
        </p:spPr>
        <p:txBody>
          <a:bodyPr wrap="square">
            <a:spAutoFit/>
          </a:bodyPr>
          <a:lstStyle/>
          <a:p>
            <a:pPr algn="ctr" rtl="0">
              <a:spcBef>
                <a:spcPts val="0"/>
              </a:spcBef>
              <a:spcAft>
                <a:spcPts val="0"/>
              </a:spcAft>
            </a:pPr>
            <a:r>
              <a:rPr lang="en-US" sz="1800" b="1" i="0" u="none" strike="noStrike" dirty="0">
                <a:solidFill>
                  <a:srgbClr val="000000"/>
                </a:solidFill>
                <a:effectLst/>
                <a:latin typeface="Roboto" panose="02000000000000000000" pitchFamily="2" charset="0"/>
              </a:rPr>
              <a:t>Heatmap describing the relationship between various attributes</a:t>
            </a:r>
            <a:r>
              <a:rPr lang="en-US" sz="1400" b="1" i="0" u="none" strike="noStrike" dirty="0">
                <a:solidFill>
                  <a:srgbClr val="000000"/>
                </a:solidFill>
                <a:effectLst/>
                <a:latin typeface="Roboto" panose="02000000000000000000" pitchFamily="2" charset="0"/>
              </a:rPr>
              <a:t> </a:t>
            </a:r>
            <a:endParaRPr lang="en-US" b="0" dirty="0">
              <a:effectLst/>
            </a:endParaRPr>
          </a:p>
          <a:p>
            <a:br>
              <a:rPr lang="en-US" dirty="0"/>
            </a:br>
            <a:endParaRPr lang="en-IN" dirty="0"/>
          </a:p>
        </p:txBody>
      </p:sp>
    </p:spTree>
    <p:extLst>
      <p:ext uri="{BB962C8B-B14F-4D97-AF65-F5344CB8AC3E}">
        <p14:creationId xmlns:p14="http://schemas.microsoft.com/office/powerpoint/2010/main" val="130590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9"/>
          <p:cNvSpPr txBox="1"/>
          <p:nvPr/>
        </p:nvSpPr>
        <p:spPr>
          <a:xfrm>
            <a:off x="121025" y="217825"/>
            <a:ext cx="8620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t>DESCRIPTION OF THE MODELS USED</a:t>
            </a:r>
            <a:r>
              <a:rPr lang="en"/>
              <a:t> </a:t>
            </a:r>
            <a:endParaRPr/>
          </a:p>
        </p:txBody>
      </p:sp>
      <p:sp>
        <p:nvSpPr>
          <p:cNvPr id="260" name="Google Shape;260;p19"/>
          <p:cNvSpPr txBox="1"/>
          <p:nvPr/>
        </p:nvSpPr>
        <p:spPr>
          <a:xfrm>
            <a:off x="363075" y="786650"/>
            <a:ext cx="8487900" cy="4247286"/>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AutoNum type="arabicPeriod"/>
            </a:pPr>
            <a:r>
              <a:rPr lang="en" sz="2000" b="1" dirty="0"/>
              <a:t>Multiple linear Regression</a:t>
            </a:r>
            <a:endParaRPr sz="2000" b="1" dirty="0"/>
          </a:p>
          <a:p>
            <a:pPr marL="0" lvl="0" indent="0" algn="l" rtl="0">
              <a:spcBef>
                <a:spcPts val="0"/>
              </a:spcBef>
              <a:spcAft>
                <a:spcPts val="0"/>
              </a:spcAft>
              <a:buNone/>
            </a:pPr>
            <a:endParaRPr dirty="0"/>
          </a:p>
          <a:p>
            <a:pPr marL="457200" lvl="0" indent="-330200" algn="l" rtl="0">
              <a:spcBef>
                <a:spcPts val="0"/>
              </a:spcBef>
              <a:spcAft>
                <a:spcPts val="0"/>
              </a:spcAft>
              <a:buSzPts val="1600"/>
              <a:buChar char="●"/>
            </a:pPr>
            <a:r>
              <a:rPr lang="en" sz="1600" dirty="0"/>
              <a:t>Multiple linear regression is a statistical method used to analyze the relationship between a dependent variable and two or more independent variables. It is an extension of simple linear regression, which only considers the relationship between a dependent variable and a single independent variable.</a:t>
            </a:r>
            <a:endParaRPr lang="es-ES" sz="1600" dirty="0"/>
          </a:p>
          <a:p>
            <a:pPr marL="457200" lvl="0" indent="0" algn="l" rtl="0">
              <a:spcBef>
                <a:spcPts val="0"/>
              </a:spcBef>
              <a:spcAft>
                <a:spcPts val="0"/>
              </a:spcAft>
              <a:buNone/>
            </a:pPr>
            <a:r>
              <a:rPr lang="es-ES" sz="1700" b="1" dirty="0"/>
              <a:t>y = b0 + b1x1 + b2x2 + ... + </a:t>
            </a:r>
            <a:r>
              <a:rPr lang="es-ES" sz="1700" b="1" dirty="0" err="1"/>
              <a:t>bnxn</a:t>
            </a:r>
            <a:r>
              <a:rPr lang="es-ES" sz="1700" b="1" dirty="0"/>
              <a:t> + e</a:t>
            </a:r>
          </a:p>
          <a:p>
            <a:pPr marL="457200" lvl="0" indent="0" algn="l" rtl="0">
              <a:spcBef>
                <a:spcPts val="0"/>
              </a:spcBef>
              <a:spcAft>
                <a:spcPts val="0"/>
              </a:spcAft>
              <a:buNone/>
            </a:pPr>
            <a:endParaRPr sz="1700" b="1" dirty="0"/>
          </a:p>
          <a:p>
            <a:pPr marL="114300" lvl="0" algn="l" rtl="0">
              <a:spcBef>
                <a:spcPts val="0"/>
              </a:spcBef>
              <a:spcAft>
                <a:spcPts val="0"/>
              </a:spcAft>
              <a:buSzPts val="1800"/>
            </a:pPr>
            <a:r>
              <a:rPr lang="en" sz="1800" dirty="0"/>
              <a:t>2. </a:t>
            </a:r>
            <a:r>
              <a:rPr lang="en" sz="2000" b="1" dirty="0"/>
              <a:t>Polynomial Regression</a:t>
            </a:r>
            <a:endParaRPr sz="2000" b="1" dirty="0"/>
          </a:p>
          <a:p>
            <a:pPr marL="0" lvl="0" indent="0" algn="l" rtl="0">
              <a:spcBef>
                <a:spcPts val="0"/>
              </a:spcBef>
              <a:spcAft>
                <a:spcPts val="0"/>
              </a:spcAft>
              <a:buNone/>
            </a:pPr>
            <a:endParaRPr sz="1800" dirty="0"/>
          </a:p>
          <a:p>
            <a:pPr marL="457200" lvl="0" indent="-330200" algn="l" rtl="0">
              <a:spcBef>
                <a:spcPts val="0"/>
              </a:spcBef>
              <a:spcAft>
                <a:spcPts val="0"/>
              </a:spcAft>
              <a:buSzPts val="1600"/>
              <a:buChar char="●"/>
            </a:pPr>
            <a:r>
              <a:rPr lang="en" sz="1600" dirty="0"/>
              <a:t>Polynomial linear regression is a variant of linear regression in which the relationship between the dependent variable and the independent variable(s) is modeled as an nth-degree polynomial function. It is used when the relationship between the variables is not linear and cannot be captured by a straight line. </a:t>
            </a:r>
            <a:endParaRPr sz="1600" dirty="0"/>
          </a:p>
          <a:p>
            <a:pPr marL="0" lvl="0" indent="0" algn="l" rtl="0">
              <a:spcBef>
                <a:spcPts val="0"/>
              </a:spcBef>
              <a:spcAft>
                <a:spcPts val="0"/>
              </a:spcAft>
              <a:buNone/>
            </a:pPr>
            <a:r>
              <a:rPr lang="en" sz="1800" b="1" dirty="0"/>
              <a:t>        y = b0 + b1^x + b2x^2 + ... + bnx^n + e</a:t>
            </a:r>
            <a:endParaRPr sz="1800" b="1" dirty="0"/>
          </a:p>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3EEE50-1EF6-4382-9F5D-DE59ADF5BC2D}"/>
              </a:ext>
            </a:extLst>
          </p:cNvPr>
          <p:cNvPicPr>
            <a:picLocks noChangeAspect="1"/>
          </p:cNvPicPr>
          <p:nvPr/>
        </p:nvPicPr>
        <p:blipFill>
          <a:blip r:embed="rId2"/>
          <a:stretch>
            <a:fillRect/>
          </a:stretch>
        </p:blipFill>
        <p:spPr>
          <a:xfrm>
            <a:off x="1950720" y="1000208"/>
            <a:ext cx="5490793" cy="4006131"/>
          </a:xfrm>
          <a:prstGeom prst="rect">
            <a:avLst/>
          </a:prstGeom>
        </p:spPr>
      </p:pic>
      <p:sp>
        <p:nvSpPr>
          <p:cNvPr id="4" name="TextBox 3">
            <a:extLst>
              <a:ext uri="{FF2B5EF4-FFF2-40B4-BE49-F238E27FC236}">
                <a16:creationId xmlns:a16="http://schemas.microsoft.com/office/drawing/2014/main" id="{026364DE-DDE6-07B2-E2FA-727244521A0C}"/>
              </a:ext>
            </a:extLst>
          </p:cNvPr>
          <p:cNvSpPr txBox="1"/>
          <p:nvPr/>
        </p:nvSpPr>
        <p:spPr>
          <a:xfrm>
            <a:off x="457200" y="198120"/>
            <a:ext cx="7673340" cy="646331"/>
          </a:xfrm>
          <a:prstGeom prst="rect">
            <a:avLst/>
          </a:prstGeom>
          <a:noFill/>
        </p:spPr>
        <p:txBody>
          <a:bodyPr wrap="square" rtlCol="0">
            <a:spAutoFit/>
          </a:bodyPr>
          <a:lstStyle/>
          <a:p>
            <a:pPr algn="ctr"/>
            <a:r>
              <a:rPr lang="en-IN" sz="1800" b="1" dirty="0"/>
              <a:t>Line Chart showing a variance of accuracy with respect to change in degree polynomial</a:t>
            </a:r>
          </a:p>
        </p:txBody>
      </p:sp>
    </p:spTree>
    <p:extLst>
      <p:ext uri="{BB962C8B-B14F-4D97-AF65-F5344CB8AC3E}">
        <p14:creationId xmlns:p14="http://schemas.microsoft.com/office/powerpoint/2010/main" val="244560240"/>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576</Words>
  <Application>Microsoft Office PowerPoint</Application>
  <PresentationFormat>On-screen Show (16:9)</PresentationFormat>
  <Paragraphs>73</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Fira Sans Extra Condensed SemiBold</vt:lpstr>
      <vt:lpstr>Fira Sans Extra Condensed</vt:lpstr>
      <vt:lpstr>Arial</vt:lpstr>
      <vt:lpstr>Roboto</vt:lpstr>
      <vt:lpstr>Machine Learning Infographics by Slidesgo</vt:lpstr>
      <vt:lpstr>Moisture Minds PARSEC: A Paradigm Shift, IIT Dharwad   Soil Moisture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Moisture Minds PARSEC: A Paradigm Shift, IIT Dharwad   Soil Moisture Prediction</dc:title>
  <cp:lastModifiedBy>Ateeth K.J</cp:lastModifiedBy>
  <cp:revision>1</cp:revision>
  <dcterms:modified xsi:type="dcterms:W3CDTF">2023-03-26T06:51:49Z</dcterms:modified>
</cp:coreProperties>
</file>