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3242-B29E-44A1-AAF2-F769C321B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203BEB-A51B-4623-A1E5-F176D5042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6A28A4-ABF9-4697-8DB5-87886C668165}"/>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E11DBBB4-4251-4429-A282-0A418C012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BE964-C720-4964-9353-AB5FB07DCC25}"/>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385779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419F-F65D-448C-B8AD-2F5ECC81C8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AA504-B200-4A8C-8031-E24387B40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A4A2B-1FCF-4845-A72F-0EA8FFCADB31}"/>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EA725191-7ED4-4DA3-81A4-07FAF5BE3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BE4E5-1186-485E-82F4-D766D5CB4A13}"/>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419979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3B24F-957C-47A9-AFEF-49991C69E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34527-BF14-4409-BB8E-D43D7FD58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F4520-4898-41B9-BB96-B8A84540FBE7}"/>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700D57D2-39FD-4715-B826-FA4AE199D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1D341-C84F-43C5-BFB8-F46DDE50679F}"/>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0455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4E32-8283-45D6-8DD0-B57BF4498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3E171-4409-49D1-9684-97A93084E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9CB49-EE40-460C-9ACF-130C02C5414C}"/>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1FEFBF64-EE07-4B5F-81D4-62DA8B358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3F2FA-0E24-465D-AE29-D3D259E70A71}"/>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15487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6AC5-1030-4232-A106-E8824992B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FA5FC4-2705-4EC0-8E66-311AF2BEA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6D3C9-862B-4DD5-8840-43FEFB653E67}"/>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95C9784D-3AFE-4B4D-AA00-75E8DE6E6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BE310-8B2C-4D28-BBC7-94652A48069F}"/>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54464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5AAD-6FA4-4B33-82DF-5AE199ACCD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C0BC7-6B8C-42DA-92D1-35875F40B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B76182-E924-4555-9D5C-B9A772E7D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1B614B-F8E1-487C-AC64-E40AC2E32BCA}"/>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6" name="Footer Placeholder 5">
            <a:extLst>
              <a:ext uri="{FF2B5EF4-FFF2-40B4-BE49-F238E27FC236}">
                <a16:creationId xmlns:a16="http://schemas.microsoft.com/office/drawing/2014/main" id="{A71AC5A2-20B2-44D7-967A-3126E5451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55C819-F2FB-4925-BE68-A9E17B4235F6}"/>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136299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7E3B-8E65-452B-BE34-061DD7C1A7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B3AD3F-A2D6-4BA6-A2CB-E3B2312ADF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01E90-7849-48EE-8984-9D6397E57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8B18C3-9FA4-4891-AB7C-DFAD52FD3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DCF83-A8D9-4E79-8FE8-14CED1AA8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05A471-8AF3-4D2F-BD14-79A3378293B7}"/>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8" name="Footer Placeholder 7">
            <a:extLst>
              <a:ext uri="{FF2B5EF4-FFF2-40B4-BE49-F238E27FC236}">
                <a16:creationId xmlns:a16="http://schemas.microsoft.com/office/drawing/2014/main" id="{F8CCFACC-730A-4E10-854C-0E58A4AE6F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6210CC-1AB0-4F11-906B-015960539AE5}"/>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13979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DCFD-E7CD-490C-8FD1-AB1A1C732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94E5B-0E25-4193-928E-8A8353941A7B}"/>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4" name="Footer Placeholder 3">
            <a:extLst>
              <a:ext uri="{FF2B5EF4-FFF2-40B4-BE49-F238E27FC236}">
                <a16:creationId xmlns:a16="http://schemas.microsoft.com/office/drawing/2014/main" id="{376564CB-AC21-46D8-A8E9-C08B6C5AB0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3C6F3E-97C5-4BDB-9A0B-CAAD1AFE2908}"/>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41893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952BC-7E63-4C90-A575-BF449155E301}"/>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3" name="Footer Placeholder 2">
            <a:extLst>
              <a:ext uri="{FF2B5EF4-FFF2-40B4-BE49-F238E27FC236}">
                <a16:creationId xmlns:a16="http://schemas.microsoft.com/office/drawing/2014/main" id="{22511C3A-90C8-4856-A7FD-D4B2FC00FC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2B74D6-9794-4D34-AEB9-7246D3AD21E8}"/>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339547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1359-F36C-46F1-A8D5-4B9802F76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311BB7-62EB-42AB-8C06-14073AD04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8AD582-FFC1-4B47-AC19-5FE33D58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F9E4C-5FBB-477F-B7F9-3D7E0C3CA675}"/>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6" name="Footer Placeholder 5">
            <a:extLst>
              <a:ext uri="{FF2B5EF4-FFF2-40B4-BE49-F238E27FC236}">
                <a16:creationId xmlns:a16="http://schemas.microsoft.com/office/drawing/2014/main" id="{7C372124-F3A0-4805-B6F0-34093CD6F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B59EE-5B04-424F-9887-E18C376CB5F6}"/>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03189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87EF-3315-4F66-B1F3-7926B9F30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58F302-7404-4649-82B5-9351E6B18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933FC9-EF22-4BE2-980D-EF6FFC954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552FC-567A-4DF9-BF55-BD03653B6ABD}"/>
              </a:ext>
            </a:extLst>
          </p:cNvPr>
          <p:cNvSpPr>
            <a:spLocks noGrp="1"/>
          </p:cNvSpPr>
          <p:nvPr>
            <p:ph type="dt" sz="half" idx="10"/>
          </p:nvPr>
        </p:nvSpPr>
        <p:spPr/>
        <p:txBody>
          <a:bodyPr/>
          <a:lstStyle/>
          <a:p>
            <a:fld id="{9858040C-3CFA-467C-97C0-84EBD8465FEB}" type="datetimeFigureOut">
              <a:rPr lang="en-IN" smtClean="0"/>
              <a:t>29-03-2023</a:t>
            </a:fld>
            <a:endParaRPr lang="en-IN"/>
          </a:p>
        </p:txBody>
      </p:sp>
      <p:sp>
        <p:nvSpPr>
          <p:cNvPr id="6" name="Footer Placeholder 5">
            <a:extLst>
              <a:ext uri="{FF2B5EF4-FFF2-40B4-BE49-F238E27FC236}">
                <a16:creationId xmlns:a16="http://schemas.microsoft.com/office/drawing/2014/main" id="{F8EC46E0-6ECF-49D5-8B67-08E45E815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D7EE8-AC23-4265-AD6A-FFEB993C3F04}"/>
              </a:ext>
            </a:extLst>
          </p:cNvPr>
          <p:cNvSpPr>
            <a:spLocks noGrp="1"/>
          </p:cNvSpPr>
          <p:nvPr>
            <p:ph type="sldNum" sz="quarter" idx="12"/>
          </p:nvPr>
        </p:nvSpPr>
        <p:spPr/>
        <p:txBody>
          <a:bodyPr/>
          <a:lstStyle/>
          <a:p>
            <a:fld id="{E2DF29D4-944B-487E-9A7E-692E3A33758C}" type="slidenum">
              <a:rPr lang="en-IN" smtClean="0"/>
              <a:t>‹#›</a:t>
            </a:fld>
            <a:endParaRPr lang="en-IN"/>
          </a:p>
        </p:txBody>
      </p:sp>
    </p:spTree>
    <p:extLst>
      <p:ext uri="{BB962C8B-B14F-4D97-AF65-F5344CB8AC3E}">
        <p14:creationId xmlns:p14="http://schemas.microsoft.com/office/powerpoint/2010/main" val="225201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5CC59-7F83-4785-AB5A-34A261B10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F6452-41A5-4349-ACD4-21E968623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ADBDB-AE80-4D70-88BF-2C5AC830B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8040C-3CFA-467C-97C0-84EBD8465FEB}" type="datetimeFigureOut">
              <a:rPr lang="en-IN" smtClean="0"/>
              <a:t>29-03-2023</a:t>
            </a:fld>
            <a:endParaRPr lang="en-IN"/>
          </a:p>
        </p:txBody>
      </p:sp>
      <p:sp>
        <p:nvSpPr>
          <p:cNvPr id="5" name="Footer Placeholder 4">
            <a:extLst>
              <a:ext uri="{FF2B5EF4-FFF2-40B4-BE49-F238E27FC236}">
                <a16:creationId xmlns:a16="http://schemas.microsoft.com/office/drawing/2014/main" id="{D4C9C511-09C7-44AC-AEFA-BF78C2AF4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0993C1-27EB-40F1-AFE5-D1726E101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F29D4-944B-487E-9A7E-692E3A33758C}" type="slidenum">
              <a:rPr lang="en-IN" smtClean="0"/>
              <a:t>‹#›</a:t>
            </a:fld>
            <a:endParaRPr lang="en-IN"/>
          </a:p>
        </p:txBody>
      </p:sp>
    </p:spTree>
    <p:extLst>
      <p:ext uri="{BB962C8B-B14F-4D97-AF65-F5344CB8AC3E}">
        <p14:creationId xmlns:p14="http://schemas.microsoft.com/office/powerpoint/2010/main" val="346654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45AE-C837-45E6-AAE3-59529A7604BD}"/>
              </a:ext>
            </a:extLst>
          </p:cNvPr>
          <p:cNvSpPr>
            <a:spLocks noGrp="1"/>
          </p:cNvSpPr>
          <p:nvPr>
            <p:ph type="ctrTitle"/>
          </p:nvPr>
        </p:nvSpPr>
        <p:spPr>
          <a:xfrm>
            <a:off x="1524000" y="1214438"/>
            <a:ext cx="9144000" cy="2387600"/>
          </a:xfrm>
        </p:spPr>
        <p:txBody>
          <a:bodyPr>
            <a:normAutofit/>
          </a:bodyPr>
          <a:lstStyle/>
          <a:p>
            <a:r>
              <a:rPr lang="en-IN" sz="7200" b="1" dirty="0"/>
              <a:t>Vaccination Database Management System </a:t>
            </a:r>
          </a:p>
        </p:txBody>
      </p:sp>
      <p:sp>
        <p:nvSpPr>
          <p:cNvPr id="3" name="Subtitle 2">
            <a:extLst>
              <a:ext uri="{FF2B5EF4-FFF2-40B4-BE49-F238E27FC236}">
                <a16:creationId xmlns:a16="http://schemas.microsoft.com/office/drawing/2014/main" id="{07CD9654-0B55-4C94-A923-CB6F2C29A22C}"/>
              </a:ext>
            </a:extLst>
          </p:cNvPr>
          <p:cNvSpPr>
            <a:spLocks noGrp="1"/>
          </p:cNvSpPr>
          <p:nvPr>
            <p:ph type="subTitle" idx="1"/>
          </p:nvPr>
        </p:nvSpPr>
        <p:spPr>
          <a:xfrm>
            <a:off x="4848225" y="3906838"/>
            <a:ext cx="9144000" cy="1655762"/>
          </a:xfrm>
        </p:spPr>
        <p:txBody>
          <a:bodyPr/>
          <a:lstStyle/>
          <a:p>
            <a:r>
              <a:rPr lang="en-IN" dirty="0"/>
              <a:t>Project by – Ateeth KJ </a:t>
            </a:r>
          </a:p>
        </p:txBody>
      </p:sp>
    </p:spTree>
    <p:extLst>
      <p:ext uri="{BB962C8B-B14F-4D97-AF65-F5344CB8AC3E}">
        <p14:creationId xmlns:p14="http://schemas.microsoft.com/office/powerpoint/2010/main" val="337292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63FD0-24B9-1077-1E65-57191D89A588}"/>
              </a:ext>
            </a:extLst>
          </p:cNvPr>
          <p:cNvSpPr txBox="1"/>
          <p:nvPr/>
        </p:nvSpPr>
        <p:spPr>
          <a:xfrm>
            <a:off x="333375" y="419100"/>
            <a:ext cx="6086475" cy="830997"/>
          </a:xfrm>
          <a:prstGeom prst="rect">
            <a:avLst/>
          </a:prstGeom>
          <a:noFill/>
        </p:spPr>
        <p:txBody>
          <a:bodyPr wrap="square" rtlCol="0">
            <a:spAutoFit/>
          </a:bodyPr>
          <a:lstStyle/>
          <a:p>
            <a:r>
              <a:rPr lang="en-IN" sz="4800" dirty="0"/>
              <a:t>Introduction</a:t>
            </a:r>
            <a:r>
              <a:rPr lang="en-IN" dirty="0"/>
              <a:t> </a:t>
            </a:r>
          </a:p>
        </p:txBody>
      </p:sp>
      <p:sp>
        <p:nvSpPr>
          <p:cNvPr id="4" name="TextBox 3">
            <a:extLst>
              <a:ext uri="{FF2B5EF4-FFF2-40B4-BE49-F238E27FC236}">
                <a16:creationId xmlns:a16="http://schemas.microsoft.com/office/drawing/2014/main" id="{DCB12DD0-F71B-9402-8238-FF7C9CD43419}"/>
              </a:ext>
            </a:extLst>
          </p:cNvPr>
          <p:cNvSpPr txBox="1"/>
          <p:nvPr/>
        </p:nvSpPr>
        <p:spPr>
          <a:xfrm>
            <a:off x="476250" y="1600200"/>
            <a:ext cx="11391900" cy="3539430"/>
          </a:xfrm>
          <a:prstGeom prst="rect">
            <a:avLst/>
          </a:prstGeom>
          <a:noFill/>
        </p:spPr>
        <p:txBody>
          <a:bodyPr wrap="square">
            <a:spAutoFit/>
          </a:bodyPr>
          <a:lstStyle/>
          <a:p>
            <a:pPr marL="285750" indent="-285750">
              <a:buFont typeface="Arial" panose="020B0604020202020204" pitchFamily="34" charset="0"/>
              <a:buChar char="•"/>
            </a:pPr>
            <a:r>
              <a:rPr lang="en-US" sz="3200" b="0" i="0" dirty="0">
                <a:solidFill>
                  <a:srgbClr val="374151"/>
                </a:solidFill>
                <a:effectLst/>
              </a:rPr>
              <a:t>The Vaccination </a:t>
            </a:r>
            <a:r>
              <a:rPr lang="en-US" sz="3200" dirty="0">
                <a:solidFill>
                  <a:srgbClr val="374151"/>
                </a:solidFill>
              </a:rPr>
              <a:t>D</a:t>
            </a:r>
            <a:r>
              <a:rPr lang="en-US" sz="3200" b="0" i="0" dirty="0">
                <a:solidFill>
                  <a:srgbClr val="374151"/>
                </a:solidFill>
                <a:effectLst/>
              </a:rPr>
              <a:t>atabase </a:t>
            </a:r>
            <a:r>
              <a:rPr lang="en-US" sz="3200" dirty="0">
                <a:solidFill>
                  <a:srgbClr val="374151"/>
                </a:solidFill>
              </a:rPr>
              <a:t>M</a:t>
            </a:r>
            <a:r>
              <a:rPr lang="en-US" sz="3200" b="0" i="0" dirty="0">
                <a:solidFill>
                  <a:srgbClr val="374151"/>
                </a:solidFill>
                <a:effectLst/>
              </a:rPr>
              <a:t>anagement project on SQL is a database management system designed to manage and track the vaccination process for individuals. </a:t>
            </a:r>
          </a:p>
          <a:p>
            <a:pPr marL="285750" indent="-285750">
              <a:buFont typeface="Arial" panose="020B0604020202020204" pitchFamily="34" charset="0"/>
              <a:buChar char="•"/>
            </a:pPr>
            <a:r>
              <a:rPr lang="en-US" sz="3200" b="0" i="0" dirty="0">
                <a:solidFill>
                  <a:srgbClr val="374151"/>
                </a:solidFill>
                <a:effectLst/>
              </a:rPr>
              <a:t>The system stores information about vaccines, patients, healthcare providers, and vaccination centers. </a:t>
            </a:r>
          </a:p>
          <a:p>
            <a:pPr marL="285750" indent="-285750">
              <a:buFont typeface="Arial" panose="020B0604020202020204" pitchFamily="34" charset="0"/>
              <a:buChar char="•"/>
            </a:pPr>
            <a:r>
              <a:rPr lang="en-US" sz="3200" b="0" i="0" dirty="0">
                <a:solidFill>
                  <a:srgbClr val="374151"/>
                </a:solidFill>
                <a:effectLst/>
              </a:rPr>
              <a:t>The database is built using SQL (Structured Query Language), a programming language used to manage relational databases.</a:t>
            </a:r>
            <a:endParaRPr lang="en-IN" sz="3200" dirty="0"/>
          </a:p>
        </p:txBody>
      </p:sp>
    </p:spTree>
    <p:extLst>
      <p:ext uri="{BB962C8B-B14F-4D97-AF65-F5344CB8AC3E}">
        <p14:creationId xmlns:p14="http://schemas.microsoft.com/office/powerpoint/2010/main" val="27018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A09E86-D34F-B7A4-1573-C0207F414CE1}"/>
              </a:ext>
            </a:extLst>
          </p:cNvPr>
          <p:cNvSpPr>
            <a:spLocks noChangeArrowheads="1"/>
          </p:cNvSpPr>
          <p:nvPr/>
        </p:nvSpPr>
        <p:spPr bwMode="auto">
          <a:xfrm>
            <a:off x="530941" y="-75549"/>
            <a:ext cx="10923639" cy="641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mn-lt"/>
              </a:rPr>
              <a:t>System Requirements: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b="1"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The system should be able to perform the following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Add new patients to the system, including their personal information, vaccination history, and current vaccination status.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Add new healthcare providers to the system, including their contact information and the vaccines they can administer.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Add new vaccination centers to the system, including their contact information and operating hours.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Schedule vaccination appointments for patients at a chosen vaccination center and assign a healthcare provider.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Keep track of vaccination appointments and vaccination history for each patient.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Generate reports on vaccination rates, vaccine inventory, and healthcare provider availability.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Update patient information, healthcare provider information, and vaccine information as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mn-lt"/>
              </a:rPr>
              <a:t>+------------+ +---------------+ </a:t>
            </a:r>
            <a:r>
              <a:rPr kumimoji="0" lang="en-US" altLang="en-US" sz="1000" b="0" i="0" u="none" strike="noStrike" cap="none" normalizeH="0" baseline="0" dirty="0">
                <a:ln>
                  <a:noFill/>
                </a:ln>
                <a:solidFill>
                  <a:srgbClr val="FFFFFF"/>
                </a:solidFill>
                <a:effectLst/>
                <a:latin typeface="inherit"/>
              </a:rPr>
              <a:t>+----------+ | Healthcare | | Vaccination | | Vaccine | | Provider | | Center | +----------+ +------------+ +---------------+ | | | | +--------------------+ | | +-----------+ +--------------+ | Patient | | Appointment | +-----------+ +--------------+ </a:t>
            </a:r>
            <a:endParaRPr kumimoji="0" lang="en-US" altLang="en-US" sz="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67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EFCCAA-3C59-D07E-9313-350D4BAEBDDC}"/>
              </a:ext>
            </a:extLst>
          </p:cNvPr>
          <p:cNvSpPr txBox="1"/>
          <p:nvPr/>
        </p:nvSpPr>
        <p:spPr>
          <a:xfrm>
            <a:off x="266700" y="342900"/>
            <a:ext cx="6915150" cy="523220"/>
          </a:xfrm>
          <a:prstGeom prst="rect">
            <a:avLst/>
          </a:prstGeom>
          <a:noFill/>
        </p:spPr>
        <p:txBody>
          <a:bodyPr wrap="square" rtlCol="0">
            <a:spAutoFit/>
          </a:bodyPr>
          <a:lstStyle/>
          <a:p>
            <a:r>
              <a:rPr lang="en-IN" sz="2800" b="1" dirty="0"/>
              <a:t>Entity Relationship Diagram</a:t>
            </a:r>
          </a:p>
        </p:txBody>
      </p:sp>
      <p:sp>
        <p:nvSpPr>
          <p:cNvPr id="8" name="TextBox 7">
            <a:extLst>
              <a:ext uri="{FF2B5EF4-FFF2-40B4-BE49-F238E27FC236}">
                <a16:creationId xmlns:a16="http://schemas.microsoft.com/office/drawing/2014/main" id="{29C047F6-AA62-09FC-E400-C1AB00003A81}"/>
              </a:ext>
            </a:extLst>
          </p:cNvPr>
          <p:cNvSpPr txBox="1"/>
          <p:nvPr/>
        </p:nvSpPr>
        <p:spPr>
          <a:xfrm>
            <a:off x="447674" y="1457325"/>
            <a:ext cx="10868025" cy="4524315"/>
          </a:xfrm>
          <a:prstGeom prst="rect">
            <a:avLst/>
          </a:prstGeom>
          <a:noFill/>
        </p:spPr>
        <p:txBody>
          <a:bodyPr wrap="square">
            <a:spAutoFit/>
          </a:bodyPr>
          <a:lstStyle/>
          <a:p>
            <a:pPr marL="285750" indent="-285750">
              <a:buFont typeface="Arial" panose="020B0604020202020204" pitchFamily="34" charset="0"/>
              <a:buChar char="•"/>
            </a:pPr>
            <a:r>
              <a:rPr lang="en-US" sz="2400" dirty="0"/>
              <a:t>ER diagram, short for Entity-Relationship diagram, is a graphical representation that shows the relationships among entities in a database.</a:t>
            </a:r>
          </a:p>
          <a:p>
            <a:pPr marL="285750" indent="-285750">
              <a:buFont typeface="Arial" panose="020B0604020202020204" pitchFamily="34" charset="0"/>
              <a:buChar char="•"/>
            </a:pPr>
            <a:r>
              <a:rPr lang="en-US" sz="2400" dirty="0"/>
              <a:t>It is a type of data modeling technique used to design a database schema. </a:t>
            </a:r>
          </a:p>
          <a:p>
            <a:pPr marL="285750" indent="-285750">
              <a:buFont typeface="Arial" panose="020B0604020202020204" pitchFamily="34" charset="0"/>
              <a:buChar char="•"/>
            </a:pPr>
            <a:r>
              <a:rPr lang="en-US" sz="2400" dirty="0"/>
              <a:t>ER diagrams use symbols to represent entities, attributes, and the relationships between them.</a:t>
            </a:r>
          </a:p>
          <a:p>
            <a:pPr marL="285750" indent="-285750">
              <a:buFont typeface="Arial" panose="020B0604020202020204" pitchFamily="34" charset="0"/>
              <a:buChar char="•"/>
            </a:pPr>
            <a:r>
              <a:rPr lang="en-US" sz="2400" dirty="0"/>
              <a:t>Entities are objects or concepts that exist independently and can be identified and represented in the database</a:t>
            </a:r>
          </a:p>
          <a:p>
            <a:pPr marL="285750" indent="-285750">
              <a:buFont typeface="Arial" panose="020B0604020202020204" pitchFamily="34" charset="0"/>
              <a:buChar char="•"/>
            </a:pPr>
            <a:r>
              <a:rPr lang="en-US" sz="2400" dirty="0"/>
              <a:t>ER diagrams are useful for designing and understanding complex databases as they provide a visual representation of the database schema.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420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E85A0-B94C-46B7-BC7B-58593C385663}"/>
              </a:ext>
            </a:extLst>
          </p:cNvPr>
          <p:cNvSpPr/>
          <p:nvPr/>
        </p:nvSpPr>
        <p:spPr>
          <a:xfrm>
            <a:off x="4467225" y="2437046"/>
            <a:ext cx="1895475" cy="542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CITIZEN</a:t>
            </a:r>
          </a:p>
        </p:txBody>
      </p:sp>
      <p:sp>
        <p:nvSpPr>
          <p:cNvPr id="3" name="Rectangle 2">
            <a:extLst>
              <a:ext uri="{FF2B5EF4-FFF2-40B4-BE49-F238E27FC236}">
                <a16:creationId xmlns:a16="http://schemas.microsoft.com/office/drawing/2014/main" id="{F53CFC59-7316-4D19-917C-9D9C76C97D2F}"/>
              </a:ext>
            </a:extLst>
          </p:cNvPr>
          <p:cNvSpPr/>
          <p:nvPr/>
        </p:nvSpPr>
        <p:spPr>
          <a:xfrm>
            <a:off x="7886700" y="428625"/>
            <a:ext cx="240982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LOCATION</a:t>
            </a:r>
          </a:p>
        </p:txBody>
      </p:sp>
      <p:sp>
        <p:nvSpPr>
          <p:cNvPr id="4" name="Rectangle 3">
            <a:extLst>
              <a:ext uri="{FF2B5EF4-FFF2-40B4-BE49-F238E27FC236}">
                <a16:creationId xmlns:a16="http://schemas.microsoft.com/office/drawing/2014/main" id="{98723E6B-FE8E-4121-8EDA-5E6B1B824404}"/>
              </a:ext>
            </a:extLst>
          </p:cNvPr>
          <p:cNvSpPr/>
          <p:nvPr/>
        </p:nvSpPr>
        <p:spPr>
          <a:xfrm>
            <a:off x="8420100" y="2419350"/>
            <a:ext cx="240982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Vaccine</a:t>
            </a:r>
          </a:p>
        </p:txBody>
      </p:sp>
      <p:sp>
        <p:nvSpPr>
          <p:cNvPr id="5" name="Rectangle 4">
            <a:extLst>
              <a:ext uri="{FF2B5EF4-FFF2-40B4-BE49-F238E27FC236}">
                <a16:creationId xmlns:a16="http://schemas.microsoft.com/office/drawing/2014/main" id="{7BA06253-D94B-45B4-B3A0-708095962E4A}"/>
              </a:ext>
            </a:extLst>
          </p:cNvPr>
          <p:cNvSpPr/>
          <p:nvPr/>
        </p:nvSpPr>
        <p:spPr>
          <a:xfrm>
            <a:off x="8058138" y="4633912"/>
            <a:ext cx="2552700" cy="700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solidFill>
                  <a:srgbClr val="FF0000"/>
                </a:solidFill>
              </a:rPr>
              <a:t>Vacc_record</a:t>
            </a:r>
            <a:endParaRPr lang="en-IN" dirty="0">
              <a:solidFill>
                <a:srgbClr val="FF0000"/>
              </a:solidFill>
            </a:endParaRPr>
          </a:p>
        </p:txBody>
      </p:sp>
      <p:sp>
        <p:nvSpPr>
          <p:cNvPr id="6" name="Rectangle 5">
            <a:extLst>
              <a:ext uri="{FF2B5EF4-FFF2-40B4-BE49-F238E27FC236}">
                <a16:creationId xmlns:a16="http://schemas.microsoft.com/office/drawing/2014/main" id="{AF0F0CD9-3326-4753-8F96-AF865B4DA7B2}"/>
              </a:ext>
            </a:extLst>
          </p:cNvPr>
          <p:cNvSpPr/>
          <p:nvPr/>
        </p:nvSpPr>
        <p:spPr>
          <a:xfrm>
            <a:off x="333375" y="447675"/>
            <a:ext cx="283845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Vaccination </a:t>
            </a:r>
            <a:r>
              <a:rPr lang="en-IN" dirty="0" err="1">
                <a:solidFill>
                  <a:srgbClr val="FF0000"/>
                </a:solidFill>
              </a:rPr>
              <a:t>center</a:t>
            </a:r>
            <a:r>
              <a:rPr lang="en-IN" dirty="0">
                <a:solidFill>
                  <a:srgbClr val="FF0000"/>
                </a:solidFill>
              </a:rPr>
              <a:t> </a:t>
            </a:r>
          </a:p>
        </p:txBody>
      </p:sp>
      <p:sp>
        <p:nvSpPr>
          <p:cNvPr id="7" name="Rectangle 6">
            <a:extLst>
              <a:ext uri="{FF2B5EF4-FFF2-40B4-BE49-F238E27FC236}">
                <a16:creationId xmlns:a16="http://schemas.microsoft.com/office/drawing/2014/main" id="{C7DD7DE8-B666-4BA8-BD1A-435128022B98}"/>
              </a:ext>
            </a:extLst>
          </p:cNvPr>
          <p:cNvSpPr/>
          <p:nvPr/>
        </p:nvSpPr>
        <p:spPr>
          <a:xfrm>
            <a:off x="461962" y="4319587"/>
            <a:ext cx="2581275" cy="5857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Healthcare worker</a:t>
            </a:r>
          </a:p>
        </p:txBody>
      </p:sp>
      <p:cxnSp>
        <p:nvCxnSpPr>
          <p:cNvPr id="9" name="Straight Connector 8">
            <a:extLst>
              <a:ext uri="{FF2B5EF4-FFF2-40B4-BE49-F238E27FC236}">
                <a16:creationId xmlns:a16="http://schemas.microsoft.com/office/drawing/2014/main" id="{1BAF98B7-9D57-49E3-A864-DFB1AB47806C}"/>
              </a:ext>
            </a:extLst>
          </p:cNvPr>
          <p:cNvCxnSpPr/>
          <p:nvPr/>
        </p:nvCxnSpPr>
        <p:spPr>
          <a:xfrm flipV="1">
            <a:off x="6362700" y="1895475"/>
            <a:ext cx="695325" cy="5238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a:extLst>
              <a:ext uri="{FF2B5EF4-FFF2-40B4-BE49-F238E27FC236}">
                <a16:creationId xmlns:a16="http://schemas.microsoft.com/office/drawing/2014/main" id="{1EFCDBAA-AEDA-4C70-B3F9-5214BC736888}"/>
              </a:ext>
            </a:extLst>
          </p:cNvPr>
          <p:cNvSpPr/>
          <p:nvPr/>
        </p:nvSpPr>
        <p:spPr>
          <a:xfrm>
            <a:off x="6667491" y="1285875"/>
            <a:ext cx="1390647" cy="838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LIVES</a:t>
            </a:r>
          </a:p>
        </p:txBody>
      </p:sp>
      <p:cxnSp>
        <p:nvCxnSpPr>
          <p:cNvPr id="14" name="Straight Connector 13">
            <a:extLst>
              <a:ext uri="{FF2B5EF4-FFF2-40B4-BE49-F238E27FC236}">
                <a16:creationId xmlns:a16="http://schemas.microsoft.com/office/drawing/2014/main" id="{68135CA6-E4F7-46B9-AB2E-3E39B469E253}"/>
              </a:ext>
            </a:extLst>
          </p:cNvPr>
          <p:cNvCxnSpPr>
            <a:cxnSpLocks/>
          </p:cNvCxnSpPr>
          <p:nvPr/>
        </p:nvCxnSpPr>
        <p:spPr>
          <a:xfrm>
            <a:off x="6362700" y="2976562"/>
            <a:ext cx="695325" cy="54192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B74EF16-BCDA-4D3C-BD8D-FFE02C946B8A}"/>
              </a:ext>
            </a:extLst>
          </p:cNvPr>
          <p:cNvCxnSpPr>
            <a:cxnSpLocks/>
          </p:cNvCxnSpPr>
          <p:nvPr/>
        </p:nvCxnSpPr>
        <p:spPr>
          <a:xfrm flipH="1">
            <a:off x="4019551" y="2990250"/>
            <a:ext cx="447674" cy="3054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Diamond 19">
            <a:extLst>
              <a:ext uri="{FF2B5EF4-FFF2-40B4-BE49-F238E27FC236}">
                <a16:creationId xmlns:a16="http://schemas.microsoft.com/office/drawing/2014/main" id="{19FACE04-65BC-4550-B5C1-CA23AFA8F15E}"/>
              </a:ext>
            </a:extLst>
          </p:cNvPr>
          <p:cNvSpPr/>
          <p:nvPr/>
        </p:nvSpPr>
        <p:spPr>
          <a:xfrm>
            <a:off x="2843214" y="3131344"/>
            <a:ext cx="1833563"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Identity</a:t>
            </a:r>
          </a:p>
        </p:txBody>
      </p:sp>
      <p:sp>
        <p:nvSpPr>
          <p:cNvPr id="22" name="Diamond 21">
            <a:extLst>
              <a:ext uri="{FF2B5EF4-FFF2-40B4-BE49-F238E27FC236}">
                <a16:creationId xmlns:a16="http://schemas.microsoft.com/office/drawing/2014/main" id="{D383D606-B62E-4829-B93A-CDD705CFD19F}"/>
              </a:ext>
            </a:extLst>
          </p:cNvPr>
          <p:cNvSpPr/>
          <p:nvPr/>
        </p:nvSpPr>
        <p:spPr>
          <a:xfrm>
            <a:off x="6517481" y="3314700"/>
            <a:ext cx="2052640"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Vaccination</a:t>
            </a:r>
          </a:p>
        </p:txBody>
      </p:sp>
      <p:cxnSp>
        <p:nvCxnSpPr>
          <p:cNvPr id="24" name="Straight Connector 23">
            <a:extLst>
              <a:ext uri="{FF2B5EF4-FFF2-40B4-BE49-F238E27FC236}">
                <a16:creationId xmlns:a16="http://schemas.microsoft.com/office/drawing/2014/main" id="{600A2A37-D624-4355-A7D6-4E9F8FEA9008}"/>
              </a:ext>
            </a:extLst>
          </p:cNvPr>
          <p:cNvCxnSpPr/>
          <p:nvPr/>
        </p:nvCxnSpPr>
        <p:spPr>
          <a:xfrm>
            <a:off x="1571625" y="1057275"/>
            <a:ext cx="0" cy="1666875"/>
          </a:xfrm>
          <a:prstGeom prst="line">
            <a:avLst/>
          </a:prstGeom>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699DDDE3-17D7-472C-A868-C536524D86BB}"/>
              </a:ext>
            </a:extLst>
          </p:cNvPr>
          <p:cNvSpPr/>
          <p:nvPr/>
        </p:nvSpPr>
        <p:spPr>
          <a:xfrm>
            <a:off x="757237" y="2714616"/>
            <a:ext cx="1628776" cy="10477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Works</a:t>
            </a:r>
          </a:p>
        </p:txBody>
      </p:sp>
      <p:sp>
        <p:nvSpPr>
          <p:cNvPr id="26" name="Diamond 25">
            <a:extLst>
              <a:ext uri="{FF2B5EF4-FFF2-40B4-BE49-F238E27FC236}">
                <a16:creationId xmlns:a16="http://schemas.microsoft.com/office/drawing/2014/main" id="{D9925337-1D2B-4C15-8CAA-2F9A5D1A4CC8}"/>
              </a:ext>
            </a:extLst>
          </p:cNvPr>
          <p:cNvSpPr/>
          <p:nvPr/>
        </p:nvSpPr>
        <p:spPr>
          <a:xfrm>
            <a:off x="5005386" y="295275"/>
            <a:ext cx="1643055"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placed</a:t>
            </a:r>
          </a:p>
        </p:txBody>
      </p:sp>
      <p:cxnSp>
        <p:nvCxnSpPr>
          <p:cNvPr id="28" name="Straight Connector 27">
            <a:extLst>
              <a:ext uri="{FF2B5EF4-FFF2-40B4-BE49-F238E27FC236}">
                <a16:creationId xmlns:a16="http://schemas.microsoft.com/office/drawing/2014/main" id="{A040975C-7545-46BB-947D-6F3F3CDC2D13}"/>
              </a:ext>
            </a:extLst>
          </p:cNvPr>
          <p:cNvCxnSpPr>
            <a:cxnSpLocks/>
            <a:stCxn id="6" idx="3"/>
          </p:cNvCxnSpPr>
          <p:nvPr/>
        </p:nvCxnSpPr>
        <p:spPr>
          <a:xfrm>
            <a:off x="3171825" y="752475"/>
            <a:ext cx="1809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8DF921-AB3A-43C5-A8D5-F5D9F1FE490E}"/>
              </a:ext>
            </a:extLst>
          </p:cNvPr>
          <p:cNvCxnSpPr>
            <a:cxnSpLocks/>
            <a:stCxn id="26" idx="3"/>
            <a:endCxn id="3" idx="1"/>
          </p:cNvCxnSpPr>
          <p:nvPr/>
        </p:nvCxnSpPr>
        <p:spPr>
          <a:xfrm flipV="1">
            <a:off x="6648441" y="733425"/>
            <a:ext cx="1238259"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F4F44C-79EA-4F26-B715-87833E731745}"/>
              </a:ext>
            </a:extLst>
          </p:cNvPr>
          <p:cNvCxnSpPr>
            <a:cxnSpLocks/>
            <a:stCxn id="25" idx="2"/>
          </p:cNvCxnSpPr>
          <p:nvPr/>
        </p:nvCxnSpPr>
        <p:spPr>
          <a:xfrm>
            <a:off x="1571625" y="3762366"/>
            <a:ext cx="0" cy="547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CC5D36-1B4D-4860-82BC-739B481F21E0}"/>
              </a:ext>
            </a:extLst>
          </p:cNvPr>
          <p:cNvCxnSpPr>
            <a:cxnSpLocks/>
          </p:cNvCxnSpPr>
          <p:nvPr/>
        </p:nvCxnSpPr>
        <p:spPr>
          <a:xfrm flipV="1">
            <a:off x="7572375" y="1092573"/>
            <a:ext cx="480993" cy="307604"/>
          </a:xfrm>
          <a:prstGeom prst="line">
            <a:avLst/>
          </a:prstGeom>
        </p:spPr>
        <p:style>
          <a:lnRef idx="1">
            <a:schemeClr val="accent1"/>
          </a:lnRef>
          <a:fillRef idx="0">
            <a:schemeClr val="accent1"/>
          </a:fillRef>
          <a:effectRef idx="0">
            <a:schemeClr val="accent1"/>
          </a:effectRef>
          <a:fontRef idx="minor">
            <a:schemeClr val="tx1"/>
          </a:fontRef>
        </p:style>
      </p:cxnSp>
      <p:sp>
        <p:nvSpPr>
          <p:cNvPr id="36" name="Diamond 35">
            <a:extLst>
              <a:ext uri="{FF2B5EF4-FFF2-40B4-BE49-F238E27FC236}">
                <a16:creationId xmlns:a16="http://schemas.microsoft.com/office/drawing/2014/main" id="{6322597F-084C-44B9-9FAA-9C1E68B91F1F}"/>
              </a:ext>
            </a:extLst>
          </p:cNvPr>
          <p:cNvSpPr/>
          <p:nvPr/>
        </p:nvSpPr>
        <p:spPr>
          <a:xfrm>
            <a:off x="8820149" y="3526630"/>
            <a:ext cx="1609726" cy="60960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solidFill>
                  <a:schemeClr val="accent1"/>
                </a:solidFill>
              </a:rPr>
              <a:t>Given	</a:t>
            </a:r>
            <a:endParaRPr lang="en-IN" dirty="0">
              <a:solidFill>
                <a:schemeClr val="accent1"/>
              </a:solidFill>
            </a:endParaRPr>
          </a:p>
        </p:txBody>
      </p:sp>
      <p:cxnSp>
        <p:nvCxnSpPr>
          <p:cNvPr id="38" name="Straight Connector 37">
            <a:extLst>
              <a:ext uri="{FF2B5EF4-FFF2-40B4-BE49-F238E27FC236}">
                <a16:creationId xmlns:a16="http://schemas.microsoft.com/office/drawing/2014/main" id="{71EE0C32-BCF8-4763-925B-F53EF477A38B}"/>
              </a:ext>
            </a:extLst>
          </p:cNvPr>
          <p:cNvCxnSpPr>
            <a:stCxn id="36" idx="0"/>
            <a:endCxn id="4" idx="2"/>
          </p:cNvCxnSpPr>
          <p:nvPr/>
        </p:nvCxnSpPr>
        <p:spPr>
          <a:xfrm flipV="1">
            <a:off x="9625012" y="3028950"/>
            <a:ext cx="1" cy="49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62E3A7-B148-442D-AB4C-0568D02C077A}"/>
              </a:ext>
            </a:extLst>
          </p:cNvPr>
          <p:cNvCxnSpPr>
            <a:stCxn id="36" idx="2"/>
          </p:cNvCxnSpPr>
          <p:nvPr/>
        </p:nvCxnSpPr>
        <p:spPr>
          <a:xfrm>
            <a:off x="9625012" y="4136231"/>
            <a:ext cx="0" cy="476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710553-B659-4220-BCE7-5D589CD65165}"/>
              </a:ext>
            </a:extLst>
          </p:cNvPr>
          <p:cNvCxnSpPr>
            <a:cxnSpLocks/>
          </p:cNvCxnSpPr>
          <p:nvPr/>
        </p:nvCxnSpPr>
        <p:spPr>
          <a:xfrm flipH="1">
            <a:off x="2843215" y="3828457"/>
            <a:ext cx="502442" cy="491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A5F75E-DDDC-4AC5-8518-7C37F0ECB986}"/>
              </a:ext>
            </a:extLst>
          </p:cNvPr>
          <p:cNvCxnSpPr>
            <a:cxnSpLocks/>
          </p:cNvCxnSpPr>
          <p:nvPr/>
        </p:nvCxnSpPr>
        <p:spPr>
          <a:xfrm>
            <a:off x="7841457" y="4136231"/>
            <a:ext cx="711993" cy="476250"/>
          </a:xfrm>
          <a:prstGeom prst="line">
            <a:avLst/>
          </a:prstGeom>
        </p:spPr>
        <p:style>
          <a:lnRef idx="1">
            <a:schemeClr val="accent1"/>
          </a:lnRef>
          <a:fillRef idx="0">
            <a:schemeClr val="accent1"/>
          </a:fillRef>
          <a:effectRef idx="0">
            <a:schemeClr val="accent1"/>
          </a:effectRef>
          <a:fontRef idx="minor">
            <a:schemeClr val="tx1"/>
          </a:fontRef>
        </p:style>
      </p:cxnSp>
      <p:sp>
        <p:nvSpPr>
          <p:cNvPr id="50" name="Diamond 49">
            <a:extLst>
              <a:ext uri="{FF2B5EF4-FFF2-40B4-BE49-F238E27FC236}">
                <a16:creationId xmlns:a16="http://schemas.microsoft.com/office/drawing/2014/main" id="{05BA8E58-FE43-4F52-9FAA-50EE9EAB196B}"/>
              </a:ext>
            </a:extLst>
          </p:cNvPr>
          <p:cNvSpPr/>
          <p:nvPr/>
        </p:nvSpPr>
        <p:spPr>
          <a:xfrm>
            <a:off x="4305301" y="4602955"/>
            <a:ext cx="2581274" cy="96916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Vaccinated by</a:t>
            </a:r>
          </a:p>
        </p:txBody>
      </p:sp>
      <p:cxnSp>
        <p:nvCxnSpPr>
          <p:cNvPr id="52" name="Straight Connector 51">
            <a:extLst>
              <a:ext uri="{FF2B5EF4-FFF2-40B4-BE49-F238E27FC236}">
                <a16:creationId xmlns:a16="http://schemas.microsoft.com/office/drawing/2014/main" id="{500964F4-23C4-4C2B-8C43-48AA8C4C8F6F}"/>
              </a:ext>
            </a:extLst>
          </p:cNvPr>
          <p:cNvCxnSpPr>
            <a:cxnSpLocks/>
            <a:stCxn id="7" idx="3"/>
            <a:endCxn id="50" idx="1"/>
          </p:cNvCxnSpPr>
          <p:nvPr/>
        </p:nvCxnSpPr>
        <p:spPr>
          <a:xfrm>
            <a:off x="3043237" y="4612482"/>
            <a:ext cx="1262064" cy="475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B3D8A41-C9BD-435A-87C6-EDBE08D3DF48}"/>
              </a:ext>
            </a:extLst>
          </p:cNvPr>
          <p:cNvCxnSpPr>
            <a:cxnSpLocks/>
            <a:stCxn id="50" idx="3"/>
            <a:endCxn id="5" idx="1"/>
          </p:cNvCxnSpPr>
          <p:nvPr/>
        </p:nvCxnSpPr>
        <p:spPr>
          <a:xfrm flipV="1">
            <a:off x="6886575" y="4983956"/>
            <a:ext cx="1171563" cy="10358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77B1056-20C6-4407-971B-5D217E9443F6}"/>
              </a:ext>
            </a:extLst>
          </p:cNvPr>
          <p:cNvSpPr/>
          <p:nvPr/>
        </p:nvSpPr>
        <p:spPr>
          <a:xfrm>
            <a:off x="3759995" y="1890712"/>
            <a:ext cx="1091137" cy="2452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name</a:t>
            </a:r>
          </a:p>
        </p:txBody>
      </p:sp>
      <p:sp>
        <p:nvSpPr>
          <p:cNvPr id="57" name="Oval 56">
            <a:extLst>
              <a:ext uri="{FF2B5EF4-FFF2-40B4-BE49-F238E27FC236}">
                <a16:creationId xmlns:a16="http://schemas.microsoft.com/office/drawing/2014/main" id="{D78C046D-BB60-4E33-91AF-A1B4DAA27A2E}"/>
              </a:ext>
            </a:extLst>
          </p:cNvPr>
          <p:cNvSpPr/>
          <p:nvPr/>
        </p:nvSpPr>
        <p:spPr>
          <a:xfrm>
            <a:off x="5236143" y="1890712"/>
            <a:ext cx="859857" cy="2333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DOB</a:t>
            </a:r>
          </a:p>
        </p:txBody>
      </p:sp>
      <p:sp>
        <p:nvSpPr>
          <p:cNvPr id="58" name="Oval 57">
            <a:extLst>
              <a:ext uri="{FF2B5EF4-FFF2-40B4-BE49-F238E27FC236}">
                <a16:creationId xmlns:a16="http://schemas.microsoft.com/office/drawing/2014/main" id="{DEE1E59D-8A5C-4DB4-9538-6A60CFD27464}"/>
              </a:ext>
            </a:extLst>
          </p:cNvPr>
          <p:cNvSpPr/>
          <p:nvPr/>
        </p:nvSpPr>
        <p:spPr>
          <a:xfrm>
            <a:off x="2733575" y="2278856"/>
            <a:ext cx="1547907" cy="5476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a:t>AADHARNO</a:t>
            </a:r>
          </a:p>
        </p:txBody>
      </p:sp>
      <p:sp>
        <p:nvSpPr>
          <p:cNvPr id="59" name="Oval 58">
            <a:extLst>
              <a:ext uri="{FF2B5EF4-FFF2-40B4-BE49-F238E27FC236}">
                <a16:creationId xmlns:a16="http://schemas.microsoft.com/office/drawing/2014/main" id="{83E18784-2909-4D70-BA53-D936852EADB3}"/>
              </a:ext>
            </a:extLst>
          </p:cNvPr>
          <p:cNvSpPr/>
          <p:nvPr/>
        </p:nvSpPr>
        <p:spPr>
          <a:xfrm>
            <a:off x="6429380" y="2419350"/>
            <a:ext cx="1390646" cy="314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GENDER</a:t>
            </a:r>
          </a:p>
        </p:txBody>
      </p:sp>
      <p:cxnSp>
        <p:nvCxnSpPr>
          <p:cNvPr id="61" name="Straight Connector 60">
            <a:extLst>
              <a:ext uri="{FF2B5EF4-FFF2-40B4-BE49-F238E27FC236}">
                <a16:creationId xmlns:a16="http://schemas.microsoft.com/office/drawing/2014/main" id="{29462761-BAE5-4E92-B365-DC558F1763C4}"/>
              </a:ext>
            </a:extLst>
          </p:cNvPr>
          <p:cNvCxnSpPr>
            <a:stCxn id="57" idx="4"/>
          </p:cNvCxnSpPr>
          <p:nvPr/>
        </p:nvCxnSpPr>
        <p:spPr>
          <a:xfrm flipH="1">
            <a:off x="5666071" y="2124075"/>
            <a:ext cx="1" cy="29527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6A7D1AF-CBF1-45C3-8FBC-AACAFA984BFE}"/>
              </a:ext>
            </a:extLst>
          </p:cNvPr>
          <p:cNvCxnSpPr>
            <a:cxnSpLocks/>
          </p:cNvCxnSpPr>
          <p:nvPr/>
        </p:nvCxnSpPr>
        <p:spPr>
          <a:xfrm>
            <a:off x="4562475" y="2135981"/>
            <a:ext cx="209714" cy="283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E35130-A183-49B5-A2A9-4AC0F3413E71}"/>
              </a:ext>
            </a:extLst>
          </p:cNvPr>
          <p:cNvCxnSpPr>
            <a:cxnSpLocks/>
            <a:endCxn id="2" idx="1"/>
          </p:cNvCxnSpPr>
          <p:nvPr/>
        </p:nvCxnSpPr>
        <p:spPr>
          <a:xfrm>
            <a:off x="4243388" y="2667675"/>
            <a:ext cx="223837" cy="40834"/>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2538725-1A63-4660-964E-A48D77046539}"/>
              </a:ext>
            </a:extLst>
          </p:cNvPr>
          <p:cNvSpPr/>
          <p:nvPr/>
        </p:nvSpPr>
        <p:spPr>
          <a:xfrm>
            <a:off x="9786931" y="1297782"/>
            <a:ext cx="1285887" cy="5429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STATE</a:t>
            </a:r>
          </a:p>
        </p:txBody>
      </p:sp>
      <p:sp>
        <p:nvSpPr>
          <p:cNvPr id="67" name="Oval 66">
            <a:extLst>
              <a:ext uri="{FF2B5EF4-FFF2-40B4-BE49-F238E27FC236}">
                <a16:creationId xmlns:a16="http://schemas.microsoft.com/office/drawing/2014/main" id="{4FA8D7F4-B4CA-4488-9CE4-2F5077611C32}"/>
              </a:ext>
            </a:extLst>
          </p:cNvPr>
          <p:cNvSpPr/>
          <p:nvPr/>
        </p:nvSpPr>
        <p:spPr>
          <a:xfrm>
            <a:off x="10725135" y="673768"/>
            <a:ext cx="1258318" cy="4597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CITY</a:t>
            </a:r>
          </a:p>
        </p:txBody>
      </p:sp>
      <p:sp>
        <p:nvSpPr>
          <p:cNvPr id="68" name="Oval 67">
            <a:extLst>
              <a:ext uri="{FF2B5EF4-FFF2-40B4-BE49-F238E27FC236}">
                <a16:creationId xmlns:a16="http://schemas.microsoft.com/office/drawing/2014/main" id="{16467CB5-925A-4006-AFBD-E2EDB84CB8DD}"/>
              </a:ext>
            </a:extLst>
          </p:cNvPr>
          <p:cNvSpPr/>
          <p:nvPr/>
        </p:nvSpPr>
        <p:spPr>
          <a:xfrm>
            <a:off x="9260673" y="55571"/>
            <a:ext cx="1643055" cy="37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a:t>PINCODE</a:t>
            </a:r>
          </a:p>
        </p:txBody>
      </p:sp>
      <p:cxnSp>
        <p:nvCxnSpPr>
          <p:cNvPr id="70" name="Straight Connector 69">
            <a:extLst>
              <a:ext uri="{FF2B5EF4-FFF2-40B4-BE49-F238E27FC236}">
                <a16:creationId xmlns:a16="http://schemas.microsoft.com/office/drawing/2014/main" id="{8D38B430-8F0C-4876-930C-8D8BC933A15E}"/>
              </a:ext>
            </a:extLst>
          </p:cNvPr>
          <p:cNvCxnSpPr>
            <a:stCxn id="3" idx="3"/>
            <a:endCxn id="67" idx="2"/>
          </p:cNvCxnSpPr>
          <p:nvPr/>
        </p:nvCxnSpPr>
        <p:spPr>
          <a:xfrm>
            <a:off x="10296525" y="733425"/>
            <a:ext cx="428610" cy="170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AA99F30-DB52-4189-83DD-E58EB1527FE5}"/>
              </a:ext>
            </a:extLst>
          </p:cNvPr>
          <p:cNvCxnSpPr/>
          <p:nvPr/>
        </p:nvCxnSpPr>
        <p:spPr>
          <a:xfrm>
            <a:off x="10000648" y="1100138"/>
            <a:ext cx="295877" cy="18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2B8A08-AC0A-43F0-9BE8-2E85709E29CB}"/>
              </a:ext>
            </a:extLst>
          </p:cNvPr>
          <p:cNvCxnSpPr>
            <a:stCxn id="59" idx="2"/>
            <a:endCxn id="59" idx="2"/>
          </p:cNvCxnSpPr>
          <p:nvPr/>
        </p:nvCxnSpPr>
        <p:spPr>
          <a:xfrm>
            <a:off x="6429380" y="257651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2C09EF-69CC-4D82-8796-12D7F0B05834}"/>
              </a:ext>
            </a:extLst>
          </p:cNvPr>
          <p:cNvCxnSpPr>
            <a:endCxn id="59" idx="2"/>
          </p:cNvCxnSpPr>
          <p:nvPr/>
        </p:nvCxnSpPr>
        <p:spPr>
          <a:xfrm>
            <a:off x="6362700" y="2576512"/>
            <a:ext cx="6668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52B054-21AA-4873-BFF1-99ED463CD8DD}"/>
              </a:ext>
            </a:extLst>
          </p:cNvPr>
          <p:cNvCxnSpPr>
            <a:endCxn id="68" idx="3"/>
          </p:cNvCxnSpPr>
          <p:nvPr/>
        </p:nvCxnSpPr>
        <p:spPr>
          <a:xfrm flipV="1">
            <a:off x="9334488" y="378058"/>
            <a:ext cx="166805" cy="98192"/>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CC0E6DA0-6FFC-4A50-81E4-68F13DCF2548}"/>
              </a:ext>
            </a:extLst>
          </p:cNvPr>
          <p:cNvSpPr/>
          <p:nvPr/>
        </p:nvSpPr>
        <p:spPr>
          <a:xfrm>
            <a:off x="192505" y="5428648"/>
            <a:ext cx="1145407" cy="4812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a:t>WORK ID</a:t>
            </a:r>
          </a:p>
        </p:txBody>
      </p:sp>
      <p:sp>
        <p:nvSpPr>
          <p:cNvPr id="82" name="Oval 81">
            <a:extLst>
              <a:ext uri="{FF2B5EF4-FFF2-40B4-BE49-F238E27FC236}">
                <a16:creationId xmlns:a16="http://schemas.microsoft.com/office/drawing/2014/main" id="{09C26B90-EE6F-425F-B236-61C41369A03E}"/>
              </a:ext>
            </a:extLst>
          </p:cNvPr>
          <p:cNvSpPr/>
          <p:nvPr/>
        </p:nvSpPr>
        <p:spPr>
          <a:xfrm>
            <a:off x="1777064" y="5334000"/>
            <a:ext cx="1217897" cy="5167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POST</a:t>
            </a:r>
          </a:p>
        </p:txBody>
      </p:sp>
      <p:cxnSp>
        <p:nvCxnSpPr>
          <p:cNvPr id="84" name="Straight Connector 83">
            <a:extLst>
              <a:ext uri="{FF2B5EF4-FFF2-40B4-BE49-F238E27FC236}">
                <a16:creationId xmlns:a16="http://schemas.microsoft.com/office/drawing/2014/main" id="{C5517021-D893-4A39-9782-449503E8AA98}"/>
              </a:ext>
            </a:extLst>
          </p:cNvPr>
          <p:cNvCxnSpPr>
            <a:cxnSpLocks/>
            <a:stCxn id="81" idx="0"/>
          </p:cNvCxnSpPr>
          <p:nvPr/>
        </p:nvCxnSpPr>
        <p:spPr>
          <a:xfrm flipV="1">
            <a:off x="765209" y="4983956"/>
            <a:ext cx="409073" cy="444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01792C-B740-40EC-8798-BB717F818DDB}"/>
              </a:ext>
            </a:extLst>
          </p:cNvPr>
          <p:cNvCxnSpPr>
            <a:cxnSpLocks/>
            <a:endCxn id="82" idx="0"/>
          </p:cNvCxnSpPr>
          <p:nvPr/>
        </p:nvCxnSpPr>
        <p:spPr>
          <a:xfrm>
            <a:off x="2043112" y="4983655"/>
            <a:ext cx="342901" cy="350345"/>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348EADDA-46C7-470C-A525-2236A3835018}"/>
              </a:ext>
            </a:extLst>
          </p:cNvPr>
          <p:cNvSpPr/>
          <p:nvPr/>
        </p:nvSpPr>
        <p:spPr>
          <a:xfrm>
            <a:off x="192505" y="1297782"/>
            <a:ext cx="1145404" cy="4812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err="1"/>
              <a:t>Center</a:t>
            </a:r>
            <a:r>
              <a:rPr lang="en-IN" u="sng" dirty="0"/>
              <a:t> id</a:t>
            </a:r>
          </a:p>
        </p:txBody>
      </p:sp>
      <p:sp>
        <p:nvSpPr>
          <p:cNvPr id="90" name="Oval 89">
            <a:extLst>
              <a:ext uri="{FF2B5EF4-FFF2-40B4-BE49-F238E27FC236}">
                <a16:creationId xmlns:a16="http://schemas.microsoft.com/office/drawing/2014/main" id="{3839BDB7-5A2E-4FD6-8BB3-0DA46D47B538}"/>
              </a:ext>
            </a:extLst>
          </p:cNvPr>
          <p:cNvSpPr/>
          <p:nvPr/>
        </p:nvSpPr>
        <p:spPr>
          <a:xfrm>
            <a:off x="1867738" y="1285874"/>
            <a:ext cx="1128711" cy="409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name</a:t>
            </a:r>
          </a:p>
        </p:txBody>
      </p:sp>
      <p:cxnSp>
        <p:nvCxnSpPr>
          <p:cNvPr id="92" name="Straight Connector 91">
            <a:extLst>
              <a:ext uri="{FF2B5EF4-FFF2-40B4-BE49-F238E27FC236}">
                <a16:creationId xmlns:a16="http://schemas.microsoft.com/office/drawing/2014/main" id="{21E79BBD-7D10-42BB-91BD-70A40F36A741}"/>
              </a:ext>
            </a:extLst>
          </p:cNvPr>
          <p:cNvCxnSpPr>
            <a:stCxn id="89" idx="0"/>
          </p:cNvCxnSpPr>
          <p:nvPr/>
        </p:nvCxnSpPr>
        <p:spPr>
          <a:xfrm flipV="1">
            <a:off x="765207" y="1100138"/>
            <a:ext cx="274321" cy="197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EBE60CE-AD18-409A-9573-53638D309BB7}"/>
              </a:ext>
            </a:extLst>
          </p:cNvPr>
          <p:cNvCxnSpPr>
            <a:endCxn id="90" idx="0"/>
          </p:cNvCxnSpPr>
          <p:nvPr/>
        </p:nvCxnSpPr>
        <p:spPr>
          <a:xfrm>
            <a:off x="2156059" y="1100138"/>
            <a:ext cx="276035" cy="185736"/>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7796B77-20FD-4FFD-B4CC-D19C9D2CE7CE}"/>
              </a:ext>
            </a:extLst>
          </p:cNvPr>
          <p:cNvSpPr/>
          <p:nvPr/>
        </p:nvSpPr>
        <p:spPr>
          <a:xfrm>
            <a:off x="7408387" y="5651545"/>
            <a:ext cx="1514463" cy="5167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a:t>REF ID</a:t>
            </a:r>
          </a:p>
        </p:txBody>
      </p:sp>
      <p:sp>
        <p:nvSpPr>
          <p:cNvPr id="96" name="Oval 95">
            <a:extLst>
              <a:ext uri="{FF2B5EF4-FFF2-40B4-BE49-F238E27FC236}">
                <a16:creationId xmlns:a16="http://schemas.microsoft.com/office/drawing/2014/main" id="{33CA8E29-3EA5-44E9-8293-79290DBA7B22}"/>
              </a:ext>
            </a:extLst>
          </p:cNvPr>
          <p:cNvSpPr/>
          <p:nvPr/>
        </p:nvSpPr>
        <p:spPr>
          <a:xfrm>
            <a:off x="9981452" y="5625354"/>
            <a:ext cx="1847996" cy="5429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DATE/ TIME </a:t>
            </a:r>
          </a:p>
        </p:txBody>
      </p:sp>
      <p:cxnSp>
        <p:nvCxnSpPr>
          <p:cNvPr id="98" name="Straight Connector 97">
            <a:extLst>
              <a:ext uri="{FF2B5EF4-FFF2-40B4-BE49-F238E27FC236}">
                <a16:creationId xmlns:a16="http://schemas.microsoft.com/office/drawing/2014/main" id="{7F7944DF-B23D-4562-B71F-7D90D32D8FA2}"/>
              </a:ext>
            </a:extLst>
          </p:cNvPr>
          <p:cNvCxnSpPr>
            <a:cxnSpLocks/>
          </p:cNvCxnSpPr>
          <p:nvPr/>
        </p:nvCxnSpPr>
        <p:spPr>
          <a:xfrm>
            <a:off x="10296525" y="5334000"/>
            <a:ext cx="243138" cy="317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CA347DC-C50F-4D0D-B76F-CFDE40EBF129}"/>
              </a:ext>
            </a:extLst>
          </p:cNvPr>
          <p:cNvCxnSpPr>
            <a:cxnSpLocks/>
          </p:cNvCxnSpPr>
          <p:nvPr/>
        </p:nvCxnSpPr>
        <p:spPr>
          <a:xfrm flipH="1">
            <a:off x="8324404" y="5428648"/>
            <a:ext cx="243137" cy="222897"/>
          </a:xfrm>
          <a:prstGeom prst="line">
            <a:avLst/>
          </a:prstGeom>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1B898466-3ACF-41CE-94E4-7E215DDC657D}"/>
              </a:ext>
            </a:extLst>
          </p:cNvPr>
          <p:cNvSpPr/>
          <p:nvPr/>
        </p:nvSpPr>
        <p:spPr>
          <a:xfrm>
            <a:off x="11207667" y="2289336"/>
            <a:ext cx="930442" cy="3792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u="sng" dirty="0"/>
              <a:t>V.ID</a:t>
            </a:r>
          </a:p>
        </p:txBody>
      </p:sp>
      <p:sp>
        <p:nvSpPr>
          <p:cNvPr id="110" name="Oval 109">
            <a:extLst>
              <a:ext uri="{FF2B5EF4-FFF2-40B4-BE49-F238E27FC236}">
                <a16:creationId xmlns:a16="http://schemas.microsoft.com/office/drawing/2014/main" id="{EF3CBC71-64D8-4A2F-A29D-40D3998EBD61}"/>
              </a:ext>
            </a:extLst>
          </p:cNvPr>
          <p:cNvSpPr/>
          <p:nvPr/>
        </p:nvSpPr>
        <p:spPr>
          <a:xfrm>
            <a:off x="11063406" y="2769386"/>
            <a:ext cx="1200141" cy="46910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Name</a:t>
            </a:r>
          </a:p>
        </p:txBody>
      </p:sp>
      <p:sp>
        <p:nvSpPr>
          <p:cNvPr id="111" name="Oval 110">
            <a:extLst>
              <a:ext uri="{FF2B5EF4-FFF2-40B4-BE49-F238E27FC236}">
                <a16:creationId xmlns:a16="http://schemas.microsoft.com/office/drawing/2014/main" id="{A0F10767-C191-4F77-B315-5A4CCD7A5622}"/>
              </a:ext>
            </a:extLst>
          </p:cNvPr>
          <p:cNvSpPr/>
          <p:nvPr/>
        </p:nvSpPr>
        <p:spPr>
          <a:xfrm>
            <a:off x="10725135" y="3314700"/>
            <a:ext cx="1364196" cy="46910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Country</a:t>
            </a:r>
          </a:p>
        </p:txBody>
      </p:sp>
      <p:cxnSp>
        <p:nvCxnSpPr>
          <p:cNvPr id="113" name="Straight Connector 112">
            <a:extLst>
              <a:ext uri="{FF2B5EF4-FFF2-40B4-BE49-F238E27FC236}">
                <a16:creationId xmlns:a16="http://schemas.microsoft.com/office/drawing/2014/main" id="{DD99C6EE-F88D-4318-8782-D055B9AD9562}"/>
              </a:ext>
            </a:extLst>
          </p:cNvPr>
          <p:cNvCxnSpPr>
            <a:endCxn id="109" idx="2"/>
          </p:cNvCxnSpPr>
          <p:nvPr/>
        </p:nvCxnSpPr>
        <p:spPr>
          <a:xfrm flipV="1">
            <a:off x="10829925" y="2478983"/>
            <a:ext cx="377742" cy="97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877D8D-B125-473C-A5BD-D2B37B15A89F}"/>
              </a:ext>
            </a:extLst>
          </p:cNvPr>
          <p:cNvCxnSpPr>
            <a:cxnSpLocks/>
          </p:cNvCxnSpPr>
          <p:nvPr/>
        </p:nvCxnSpPr>
        <p:spPr>
          <a:xfrm>
            <a:off x="10591776" y="3050381"/>
            <a:ext cx="314079" cy="322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19383F3-E5FF-4B99-8771-66F249877AA8}"/>
              </a:ext>
            </a:extLst>
          </p:cNvPr>
          <p:cNvCxnSpPr>
            <a:endCxn id="110" idx="2"/>
          </p:cNvCxnSpPr>
          <p:nvPr/>
        </p:nvCxnSpPr>
        <p:spPr>
          <a:xfrm>
            <a:off x="10829925" y="2976562"/>
            <a:ext cx="233481" cy="27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8CD4C65-D5FE-4F4F-A392-5D56EBBC6C57}"/>
              </a:ext>
            </a:extLst>
          </p:cNvPr>
          <p:cNvCxnSpPr>
            <a:cxnSpLocks/>
            <a:stCxn id="6" idx="1"/>
          </p:cNvCxnSpPr>
          <p:nvPr/>
        </p:nvCxnSpPr>
        <p:spPr>
          <a:xfrm flipH="1">
            <a:off x="66675" y="752475"/>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92E6CC4-0A4E-4BE9-A984-1C4FF047F11A}"/>
              </a:ext>
            </a:extLst>
          </p:cNvPr>
          <p:cNvCxnSpPr>
            <a:cxnSpLocks/>
          </p:cNvCxnSpPr>
          <p:nvPr/>
        </p:nvCxnSpPr>
        <p:spPr>
          <a:xfrm>
            <a:off x="56596" y="742950"/>
            <a:ext cx="19051" cy="5705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CCF219-183D-4BC0-B7B4-1D6D0F6E1CF8}"/>
              </a:ext>
            </a:extLst>
          </p:cNvPr>
          <p:cNvCxnSpPr/>
          <p:nvPr/>
        </p:nvCxnSpPr>
        <p:spPr>
          <a:xfrm>
            <a:off x="57150" y="6448425"/>
            <a:ext cx="9067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Diamond 22">
            <a:extLst>
              <a:ext uri="{FF2B5EF4-FFF2-40B4-BE49-F238E27FC236}">
                <a16:creationId xmlns:a16="http://schemas.microsoft.com/office/drawing/2014/main" id="{CB467E2D-9BAA-4764-B1C4-7B473E4D96F3}"/>
              </a:ext>
            </a:extLst>
          </p:cNvPr>
          <p:cNvSpPr/>
          <p:nvPr/>
        </p:nvSpPr>
        <p:spPr>
          <a:xfrm>
            <a:off x="9109914" y="6098381"/>
            <a:ext cx="914400" cy="70008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solidFill>
              </a:rPr>
              <a:t>IN</a:t>
            </a:r>
          </a:p>
        </p:txBody>
      </p:sp>
      <p:cxnSp>
        <p:nvCxnSpPr>
          <p:cNvPr id="29" name="Straight Connector 28">
            <a:extLst>
              <a:ext uri="{FF2B5EF4-FFF2-40B4-BE49-F238E27FC236}">
                <a16:creationId xmlns:a16="http://schemas.microsoft.com/office/drawing/2014/main" id="{08E972DB-7B38-47DF-ABCF-4BCD1A87C5DA}"/>
              </a:ext>
            </a:extLst>
          </p:cNvPr>
          <p:cNvCxnSpPr>
            <a:cxnSpLocks/>
            <a:stCxn id="23" idx="0"/>
          </p:cNvCxnSpPr>
          <p:nvPr/>
        </p:nvCxnSpPr>
        <p:spPr>
          <a:xfrm flipV="1">
            <a:off x="9567114" y="5334000"/>
            <a:ext cx="0" cy="7643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83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186E1-4AB0-99BB-030F-12009986C43D}"/>
              </a:ext>
            </a:extLst>
          </p:cNvPr>
          <p:cNvSpPr txBox="1"/>
          <p:nvPr/>
        </p:nvSpPr>
        <p:spPr>
          <a:xfrm>
            <a:off x="657225" y="504826"/>
            <a:ext cx="11134725" cy="5139869"/>
          </a:xfrm>
          <a:prstGeom prst="rect">
            <a:avLst/>
          </a:prstGeom>
          <a:noFill/>
        </p:spPr>
        <p:txBody>
          <a:bodyPr wrap="square">
            <a:spAutoFit/>
          </a:bodyPr>
          <a:lstStyle/>
          <a:p>
            <a:r>
              <a:rPr lang="en-US" sz="3600" b="1" i="0" dirty="0">
                <a:solidFill>
                  <a:srgbClr val="374151"/>
                </a:solidFill>
                <a:effectLst/>
                <a:latin typeface="Söhne"/>
              </a:rPr>
              <a:t>Conclusion</a:t>
            </a:r>
          </a:p>
          <a:p>
            <a:endParaRPr lang="en-US" dirty="0">
              <a:solidFill>
                <a:srgbClr val="374151"/>
              </a:solidFill>
              <a:latin typeface="Söhne"/>
            </a:endParaRPr>
          </a:p>
          <a:p>
            <a:endParaRPr lang="en-US" b="0" i="0" dirty="0">
              <a:solidFill>
                <a:srgbClr val="374151"/>
              </a:solidFill>
              <a:effectLst/>
              <a:latin typeface="Söhne"/>
            </a:endParaRPr>
          </a:p>
          <a:p>
            <a:r>
              <a:rPr lang="en-US" sz="3200" b="0" i="0" dirty="0">
                <a:solidFill>
                  <a:srgbClr val="374151"/>
                </a:solidFill>
                <a:effectLst/>
              </a:rPr>
              <a:t>The vaccination database system management project on SQL is an essential tool for managing and tracking the vaccination process for individuals. The system enables healthcare providers to schedule appointments and administer vaccines efficiently, while also keeping track of vaccination history and inventory. The system can also generate reports on vaccination rates, vaccine inventory, and healthcare provider availability, which can be used for planning and management purposes.</a:t>
            </a:r>
            <a:endParaRPr lang="en-IN" sz="3200" dirty="0"/>
          </a:p>
        </p:txBody>
      </p:sp>
    </p:spTree>
    <p:extLst>
      <p:ext uri="{BB962C8B-B14F-4D97-AF65-F5344CB8AC3E}">
        <p14:creationId xmlns:p14="http://schemas.microsoft.com/office/powerpoint/2010/main" val="2649003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443</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inherit</vt:lpstr>
      <vt:lpstr>Söhne</vt:lpstr>
      <vt:lpstr>Office Theme</vt:lpstr>
      <vt:lpstr>Vaccination Database Management System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01fe20bcs309 .</dc:creator>
  <cp:lastModifiedBy>Ateeth K.J</cp:lastModifiedBy>
  <cp:revision>6</cp:revision>
  <dcterms:created xsi:type="dcterms:W3CDTF">2022-01-09T07:05:51Z</dcterms:created>
  <dcterms:modified xsi:type="dcterms:W3CDTF">2023-03-28T19:42:08Z</dcterms:modified>
</cp:coreProperties>
</file>