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8" r:id="rId2"/>
    <p:sldId id="259" r:id="rId3"/>
    <p:sldId id="260" r:id="rId4"/>
    <p:sldId id="267" r:id="rId5"/>
    <p:sldId id="268" r:id="rId6"/>
    <p:sldId id="266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1FF"/>
    <a:srgbClr val="ECFD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3F2ADD-5CBE-43DF-BD74-0AC0952EDB03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D2457-509F-4837-9B4C-D6478A7DD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9376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780F-7C96-64B5-A838-AC8D5CED56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39708C-7F8D-857E-701A-3A86D99EF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1EE69-81C0-879C-A232-50739C3C6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C1751-37FE-75D0-EEF2-2A776910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5082-4376-9014-921F-B630297DC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258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EC5E-CE55-2F4C-6B3E-5C7352B78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D83F86-B849-03F4-A600-B8DBB3B95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C2767-3CE3-560D-BC8B-92E7A39D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60CBC-AC40-9915-B0DD-30263AFDE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63811-6EEB-4C2F-AD59-F3F43AA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75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C0052D-C380-35A2-E2E2-8BECEDDBA9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C263D7-2D97-5F99-38D4-452954E78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F6A11-5120-B943-C917-5E2401B99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F6108-D8EE-89B8-BBC7-E5F8FF62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7D366-3E42-A1E3-046A-AF4FCF400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4980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630295"/>
            <a:ext cx="5303520" cy="39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630295"/>
            <a:ext cx="5303520" cy="390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US" spc="-10"/>
              <a:t>Made </a:t>
            </a:r>
            <a:r>
              <a:rPr lang="en-US"/>
              <a:t>with</a:t>
            </a:r>
            <a:r>
              <a:rPr lang="en-US" spc="-5"/>
              <a:t> </a:t>
            </a:r>
            <a:r>
              <a:rPr lang="en-US" spc="-10"/>
              <a:t>Genspark</a:t>
            </a:r>
            <a:endParaRPr lang="en-US" spc="-1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6A728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85"/>
              </a:lnSpc>
            </a:pPr>
            <a:r>
              <a:rPr lang="en-US"/>
              <a:t>20</a:t>
            </a:r>
            <a:r>
              <a:rPr lang="en-US" spc="-25"/>
              <a:t> </a:t>
            </a:r>
            <a:r>
              <a:rPr lang="en-US"/>
              <a:t>/</a:t>
            </a:r>
            <a:r>
              <a:rPr lang="en-US" spc="-15"/>
              <a:t> </a:t>
            </a:r>
            <a:fld id="{81D60167-4931-47E6-BA6A-407CBD079E47}" type="slidenum">
              <a:rPr spc="-50" smtClean="0"/>
              <a:pPr marL="12700">
                <a:lnSpc>
                  <a:spcPts val="985"/>
                </a:lnSpc>
              </a:pPr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281591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387A-21DB-A51C-4428-4C1A93B1D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31EE-3359-73B1-E068-D53716C87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47DD1-0783-14BE-A1B9-ADAB578D4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05319-8239-A287-6EF1-862958644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92D919-8E41-4F52-C3E0-CF77B50C6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04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2E08-9CA2-1DCB-1430-88B4692AA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3B4D98-BFB3-173D-92A9-E0DBE42D7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B0E72-5EB4-871E-11A1-A52FE53E7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38079-8D4F-106F-C532-9EBE20612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75B81-6D3E-C624-2414-FCA280AA9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84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D5C9C-FEE6-31BD-EE06-CF94B74EC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02878-5079-7CC8-81F7-B8338985A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E997E2-A337-E1D1-635D-255DCC67C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26BB1-AE95-8927-995D-2DBC6F27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77915-B58F-45DC-DED4-A4093B49E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26E6CD-7809-5F88-4DC1-8AF25F8B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113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2D501-B62F-64A5-06B9-71B91F4F0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73CF2C-7639-E8C9-B7AF-5727F5E2C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BCD36F-C7C8-2159-1285-5395362828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989BB8-3B8A-1A0E-99C1-DD20FD569B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7BB1B5-93B5-6223-676F-534B5B953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5AEB08-183E-046D-1087-88A124409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D70A06-097D-1588-00EA-BA1B9598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C163B-59B9-C726-A1EE-37B25BC84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73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AE62E-F80E-053E-D4AF-3AD2528F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15F8C-899F-852D-80D7-4B95EAE7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4C724-0474-A0E1-2E44-F97E57F3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1EA73-2842-3795-4083-4236E97D1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624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7B8E9-B56A-2CC3-FA80-A088EFB7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C80A7-1145-A5FB-DDD1-77C6D6C07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B0D06-5276-8C5D-9C45-6863CF449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D5EB6-1706-DB9C-5FD9-498BB2A9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3842A-F6CF-7B99-6CFC-3951EB6D5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EA73BE-6E05-BEF8-1E3F-47390E7B0E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B67CD-8089-1B7A-B63F-DA4A6320A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9F31A-336B-55FE-8B26-530CF2A5F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99DF1-FD3F-1CAD-F96D-8FB9A9A2E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6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70E8-3CDC-7D45-C710-1AABDDAAC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12FBC0-9F70-C16B-2DC0-711544B94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1358B4-4EEF-F085-461F-9C122347D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437234-95A8-BBE0-64A6-2D9C4530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4205E-050A-C190-B4EF-E36C1332E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757A14-7CC4-B9EF-D32D-A3B62E467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02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725F6-6FBB-9F75-9D5F-3E5FB413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3E50F-7053-0823-3E3D-8B7A5CC5CC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E0106-300C-87D8-A945-7A4D13DE4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7FE1F7-7982-4FAD-8064-FA18265E9098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604B7-69AF-4EEA-B9D7-3CCFD96CDF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766DF-863A-B99B-D242-E581E4995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C8B1E9-2037-4BD8-A7B6-1796E67026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mailto:support@example.com" TargetMode="External"/><Relationship Id="rId7" Type="http://schemas.openxmlformats.org/officeDocument/2006/relationships/image" Target="../media/image7.png"/><Relationship Id="rId12" Type="http://schemas.openxmlformats.org/officeDocument/2006/relationships/image" Target="../media/image1.png"/><Relationship Id="rId2" Type="http://schemas.openxmlformats.org/officeDocument/2006/relationships/hyperlink" Target="mailto:email@example.com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E34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92859" y="687387"/>
            <a:ext cx="8331200" cy="696088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algn="r" rtl="1"/>
            <a:r>
              <a:rPr lang="en-US" sz="4800" b="1" dirty="0" err="1">
                <a:latin typeface="Cairo" pitchFamily="2" charset="-78"/>
                <a:cs typeface="Cairo" pitchFamily="2" charset="-78"/>
              </a:rPr>
              <a:t>تحضير</a:t>
            </a:r>
            <a:r>
              <a:rPr lang="en-US" sz="4800" b="1" dirty="0">
                <a:latin typeface="Cairo" pitchFamily="2" charset="-78"/>
                <a:cs typeface="Cairo" pitchFamily="2" charset="-78"/>
              </a:rPr>
              <a:t> البرسونا (Persona)  </a:t>
            </a:r>
          </a:p>
        </p:txBody>
      </p:sp>
      <p:sp>
        <p:nvSpPr>
          <p:cNvPr id="8" name="object 8"/>
          <p:cNvSpPr/>
          <p:nvPr/>
        </p:nvSpPr>
        <p:spPr>
          <a:xfrm>
            <a:off x="2895599" y="4877593"/>
            <a:ext cx="6400800" cy="1524000"/>
          </a:xfrm>
          <a:custGeom>
            <a:avLst/>
            <a:gdLst/>
            <a:ahLst/>
            <a:cxnLst/>
            <a:rect l="l" t="t" r="r" b="b"/>
            <a:pathLst>
              <a:path w="6400800" h="1524000">
                <a:moveTo>
                  <a:pt x="6329602" y="1523999"/>
                </a:moveTo>
                <a:lnTo>
                  <a:pt x="71196" y="1523999"/>
                </a:lnTo>
                <a:lnTo>
                  <a:pt x="66241" y="1523510"/>
                </a:lnTo>
                <a:lnTo>
                  <a:pt x="29705" y="1508377"/>
                </a:lnTo>
                <a:lnTo>
                  <a:pt x="3885" y="1472336"/>
                </a:lnTo>
                <a:lnTo>
                  <a:pt x="0" y="1452803"/>
                </a:lnTo>
                <a:lnTo>
                  <a:pt x="0" y="14477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6" y="0"/>
                </a:lnTo>
                <a:lnTo>
                  <a:pt x="6329602" y="0"/>
                </a:lnTo>
                <a:lnTo>
                  <a:pt x="6371093" y="15621"/>
                </a:lnTo>
                <a:lnTo>
                  <a:pt x="6396912" y="51661"/>
                </a:lnTo>
                <a:lnTo>
                  <a:pt x="6400799" y="71196"/>
                </a:lnTo>
                <a:lnTo>
                  <a:pt x="6400799" y="1452803"/>
                </a:lnTo>
                <a:lnTo>
                  <a:pt x="6385177" y="1494294"/>
                </a:lnTo>
                <a:lnTo>
                  <a:pt x="6349136" y="1520112"/>
                </a:lnTo>
                <a:lnTo>
                  <a:pt x="6334557" y="1523510"/>
                </a:lnTo>
                <a:lnTo>
                  <a:pt x="6329602" y="152399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6973886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610849" y="6573044"/>
            <a:ext cx="1390650" cy="323850"/>
            <a:chOff x="10610849" y="6572250"/>
            <a:chExt cx="1390650" cy="323850"/>
          </a:xfrm>
        </p:grpSpPr>
        <p:sp>
          <p:nvSpPr>
            <p:cNvPr id="12" name="object 12"/>
            <p:cNvSpPr/>
            <p:nvPr/>
          </p:nvSpPr>
          <p:spPr>
            <a:xfrm>
              <a:off x="10610849" y="6572250"/>
              <a:ext cx="1390650" cy="323850"/>
            </a:xfrm>
            <a:custGeom>
              <a:avLst/>
              <a:gdLst/>
              <a:ahLst/>
              <a:cxnLst/>
              <a:rect l="l" t="t" r="r" b="b"/>
              <a:pathLst>
                <a:path w="1390650" h="323850">
                  <a:moveTo>
                    <a:pt x="13576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57602" y="0"/>
                  </a:lnTo>
                  <a:lnTo>
                    <a:pt x="1389682" y="28187"/>
                  </a:lnTo>
                  <a:lnTo>
                    <a:pt x="1390649" y="33047"/>
                  </a:lnTo>
                  <a:lnTo>
                    <a:pt x="1390649" y="290802"/>
                  </a:lnTo>
                  <a:lnTo>
                    <a:pt x="1362462" y="322883"/>
                  </a:lnTo>
                  <a:lnTo>
                    <a:pt x="13576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49" y="6667499"/>
              <a:ext cx="133349" cy="133349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0713343" y="6667823"/>
            <a:ext cx="996315" cy="117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860"/>
              </a:lnSpc>
            </a:pP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Made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Genspark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2772DA-3458-3CB8-CA53-9DFF8E5205C6}"/>
              </a:ext>
            </a:extLst>
          </p:cNvPr>
          <p:cNvSpPr txBox="1"/>
          <p:nvPr/>
        </p:nvSpPr>
        <p:spPr>
          <a:xfrm>
            <a:off x="2689411" y="1980407"/>
            <a:ext cx="689161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endParaRPr lang="en-US" sz="1800" b="1" dirty="0">
              <a:latin typeface="Cairo" pitchFamily="2" charset="-78"/>
              <a:cs typeface="Cairo" pitchFamily="2" charset="-78"/>
            </a:endParaRPr>
          </a:p>
          <a:p>
            <a:pPr algn="r" rtl="1"/>
            <a:r>
              <a:rPr lang="en-US" sz="1800" dirty="0" err="1">
                <a:latin typeface="Cairo" pitchFamily="2" charset="-78"/>
                <a:cs typeface="Cairo" pitchFamily="2" charset="-78"/>
              </a:rPr>
              <a:t>تجهيز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نظام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لتصفية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المتقدمين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للدورة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عشان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نعرف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مين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المؤهل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en-US" sz="1800" dirty="0" err="1">
                <a:latin typeface="Cairo" pitchFamily="2" charset="-78"/>
                <a:cs typeface="Cairo" pitchFamily="2" charset="-78"/>
              </a:rPr>
              <a:t>ومين</a:t>
            </a:r>
            <a:r>
              <a:rPr lang="en-US" sz="1800" dirty="0">
                <a:latin typeface="Cairo" pitchFamily="2" charset="-78"/>
                <a:cs typeface="Cairo" pitchFamily="2" charset="-78"/>
              </a:rPr>
              <a:t> </a:t>
            </a:r>
            <a:r>
              <a:rPr lang="ar-SA" sz="1800" dirty="0">
                <a:latin typeface="Cairo" pitchFamily="2" charset="-78"/>
                <a:cs typeface="Cairo" pitchFamily="2" charset="-78"/>
              </a:rPr>
              <a:t>لا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E34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399" y="877093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147073" y="351254"/>
            <a:ext cx="4275248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algn="ctr" rtl="1">
              <a:lnSpc>
                <a:spcPct val="100000"/>
              </a:lnSpc>
              <a:spcBef>
                <a:spcPts val="100"/>
              </a:spcBef>
            </a:pPr>
            <a:r>
              <a:rPr lang="en-US" sz="2800" b="1" dirty="0" err="1">
                <a:latin typeface="Cairo" pitchFamily="2" charset="-78"/>
                <a:cs typeface="Cairo" pitchFamily="2" charset="-78"/>
              </a:rPr>
              <a:t>تحضير</a:t>
            </a:r>
            <a:r>
              <a:rPr lang="en-US" sz="2800" b="1" dirty="0">
                <a:latin typeface="Cairo" pitchFamily="2" charset="-78"/>
                <a:cs typeface="Cairo" pitchFamily="2" charset="-78"/>
              </a:rPr>
              <a:t> البرسونا (Persona) </a:t>
            </a:r>
            <a:endParaRPr sz="2700" dirty="0"/>
          </a:p>
        </p:txBody>
      </p:sp>
      <p:sp>
        <p:nvSpPr>
          <p:cNvPr id="5" name="object 5"/>
          <p:cNvSpPr/>
          <p:nvPr/>
        </p:nvSpPr>
        <p:spPr>
          <a:xfrm>
            <a:off x="11500093" y="2256259"/>
            <a:ext cx="38100" cy="266700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380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38099" y="0"/>
                </a:lnTo>
                <a:lnTo>
                  <a:pt x="38099" y="2666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500093" y="2618209"/>
            <a:ext cx="38100" cy="266700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380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38099" y="0"/>
                </a:lnTo>
                <a:lnTo>
                  <a:pt x="38099" y="2666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1500093" y="2980159"/>
            <a:ext cx="38100" cy="266700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380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38099" y="0"/>
                </a:lnTo>
                <a:lnTo>
                  <a:pt x="38099" y="2666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500093" y="3342109"/>
            <a:ext cx="38100" cy="266700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380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38099" y="0"/>
                </a:lnTo>
                <a:lnTo>
                  <a:pt x="38099" y="2666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500093" y="3704059"/>
            <a:ext cx="38100" cy="266700"/>
          </a:xfrm>
          <a:custGeom>
            <a:avLst/>
            <a:gdLst/>
            <a:ahLst/>
            <a:cxnLst/>
            <a:rect l="l" t="t" r="r" b="b"/>
            <a:pathLst>
              <a:path w="38100" h="266700">
                <a:moveTo>
                  <a:pt x="38099" y="266699"/>
                </a:moveTo>
                <a:lnTo>
                  <a:pt x="0" y="266699"/>
                </a:lnTo>
                <a:lnTo>
                  <a:pt x="0" y="0"/>
                </a:lnTo>
                <a:lnTo>
                  <a:pt x="38099" y="0"/>
                </a:lnTo>
                <a:lnTo>
                  <a:pt x="38099" y="2666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310326" y="1837159"/>
            <a:ext cx="227135" cy="227330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500418" y="1827142"/>
            <a:ext cx="5258937" cy="2945025"/>
            <a:chOff x="614362" y="1681162"/>
            <a:chExt cx="5324475" cy="847725"/>
          </a:xfrm>
        </p:grpSpPr>
        <p:sp>
          <p:nvSpPr>
            <p:cNvPr id="18" name="object 18"/>
            <p:cNvSpPr/>
            <p:nvPr/>
          </p:nvSpPr>
          <p:spPr>
            <a:xfrm>
              <a:off x="614362" y="1681162"/>
              <a:ext cx="5324475" cy="847725"/>
            </a:xfrm>
            <a:custGeom>
              <a:avLst/>
              <a:gdLst/>
              <a:ahLst/>
              <a:cxnLst/>
              <a:rect l="l" t="t" r="r" b="b"/>
              <a:pathLst>
                <a:path w="5324475" h="847725">
                  <a:moveTo>
                    <a:pt x="5257728" y="847724"/>
                  </a:moveTo>
                  <a:lnTo>
                    <a:pt x="66746" y="847724"/>
                  </a:lnTo>
                  <a:lnTo>
                    <a:pt x="62101" y="847267"/>
                  </a:lnTo>
                  <a:lnTo>
                    <a:pt x="24240" y="830118"/>
                  </a:lnTo>
                  <a:lnTo>
                    <a:pt x="2287" y="794824"/>
                  </a:lnTo>
                  <a:lnTo>
                    <a:pt x="0" y="780977"/>
                  </a:lnTo>
                  <a:lnTo>
                    <a:pt x="0" y="776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257728" y="0"/>
                  </a:lnTo>
                  <a:lnTo>
                    <a:pt x="5296625" y="14645"/>
                  </a:lnTo>
                  <a:lnTo>
                    <a:pt x="5320831" y="48432"/>
                  </a:lnTo>
                  <a:lnTo>
                    <a:pt x="5324474" y="66746"/>
                  </a:lnTo>
                  <a:lnTo>
                    <a:pt x="5324474" y="780977"/>
                  </a:lnTo>
                  <a:lnTo>
                    <a:pt x="5309828" y="819875"/>
                  </a:lnTo>
                  <a:lnTo>
                    <a:pt x="5276040" y="844081"/>
                  </a:lnTo>
                  <a:lnTo>
                    <a:pt x="5262373" y="847267"/>
                  </a:lnTo>
                  <a:lnTo>
                    <a:pt x="5257728" y="847724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14362" y="1681162"/>
              <a:ext cx="5324475" cy="847725"/>
            </a:xfrm>
            <a:custGeom>
              <a:avLst/>
              <a:gdLst/>
              <a:ahLst/>
              <a:cxnLst/>
              <a:rect l="l" t="t" r="r" b="b"/>
              <a:pathLst>
                <a:path w="5324475" h="847725">
                  <a:moveTo>
                    <a:pt x="0" y="776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53037" y="0"/>
                  </a:lnTo>
                  <a:lnTo>
                    <a:pt x="5257728" y="0"/>
                  </a:lnTo>
                  <a:lnTo>
                    <a:pt x="5262373" y="457"/>
                  </a:lnTo>
                  <a:lnTo>
                    <a:pt x="5300234" y="17606"/>
                  </a:lnTo>
                  <a:lnTo>
                    <a:pt x="5303550" y="20923"/>
                  </a:lnTo>
                  <a:lnTo>
                    <a:pt x="5306867" y="24240"/>
                  </a:lnTo>
                  <a:lnTo>
                    <a:pt x="5319036" y="44099"/>
                  </a:lnTo>
                  <a:lnTo>
                    <a:pt x="5320831" y="48432"/>
                  </a:lnTo>
                  <a:lnTo>
                    <a:pt x="5322186" y="52900"/>
                  </a:lnTo>
                  <a:lnTo>
                    <a:pt x="5323101" y="57500"/>
                  </a:lnTo>
                  <a:lnTo>
                    <a:pt x="5324016" y="62101"/>
                  </a:lnTo>
                  <a:lnTo>
                    <a:pt x="5324474" y="66746"/>
                  </a:lnTo>
                  <a:lnTo>
                    <a:pt x="5324474" y="71437"/>
                  </a:lnTo>
                  <a:lnTo>
                    <a:pt x="5324474" y="776287"/>
                  </a:lnTo>
                  <a:lnTo>
                    <a:pt x="5324474" y="780977"/>
                  </a:lnTo>
                  <a:lnTo>
                    <a:pt x="5324016" y="785623"/>
                  </a:lnTo>
                  <a:lnTo>
                    <a:pt x="5323101" y="790223"/>
                  </a:lnTo>
                  <a:lnTo>
                    <a:pt x="5322186" y="794824"/>
                  </a:lnTo>
                  <a:lnTo>
                    <a:pt x="5320831" y="799291"/>
                  </a:lnTo>
                  <a:lnTo>
                    <a:pt x="5319036" y="803625"/>
                  </a:lnTo>
                  <a:lnTo>
                    <a:pt x="5317241" y="807958"/>
                  </a:lnTo>
                  <a:lnTo>
                    <a:pt x="5303550" y="826801"/>
                  </a:lnTo>
                  <a:lnTo>
                    <a:pt x="5300234" y="830118"/>
                  </a:lnTo>
                  <a:lnTo>
                    <a:pt x="5262373" y="847267"/>
                  </a:lnTo>
                  <a:lnTo>
                    <a:pt x="5253037" y="847724"/>
                  </a:lnTo>
                  <a:lnTo>
                    <a:pt x="71437" y="847724"/>
                  </a:lnTo>
                  <a:lnTo>
                    <a:pt x="31748" y="835685"/>
                  </a:lnTo>
                  <a:lnTo>
                    <a:pt x="20923" y="826801"/>
                  </a:lnTo>
                  <a:lnTo>
                    <a:pt x="17606" y="823484"/>
                  </a:lnTo>
                  <a:lnTo>
                    <a:pt x="5437" y="803625"/>
                  </a:lnTo>
                  <a:lnTo>
                    <a:pt x="3642" y="799291"/>
                  </a:lnTo>
                  <a:lnTo>
                    <a:pt x="2287" y="794824"/>
                  </a:lnTo>
                  <a:lnTo>
                    <a:pt x="1372" y="790223"/>
                  </a:lnTo>
                  <a:lnTo>
                    <a:pt x="457" y="785623"/>
                  </a:lnTo>
                  <a:lnTo>
                    <a:pt x="0" y="780977"/>
                  </a:lnTo>
                  <a:lnTo>
                    <a:pt x="0" y="776287"/>
                  </a:lnTo>
                  <a:close/>
                </a:path>
              </a:pathLst>
            </a:custGeom>
            <a:ln w="9524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0" y="6744493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7" name="object 37"/>
          <p:cNvGrpSpPr/>
          <p:nvPr/>
        </p:nvGrpSpPr>
        <p:grpSpPr>
          <a:xfrm>
            <a:off x="10610849" y="6344443"/>
            <a:ext cx="1390650" cy="323850"/>
            <a:chOff x="10610849" y="6343649"/>
            <a:chExt cx="1390650" cy="323850"/>
          </a:xfrm>
        </p:grpSpPr>
        <p:sp>
          <p:nvSpPr>
            <p:cNvPr id="38" name="object 38"/>
            <p:cNvSpPr/>
            <p:nvPr/>
          </p:nvSpPr>
          <p:spPr>
            <a:xfrm>
              <a:off x="10610849" y="6343649"/>
              <a:ext cx="1390650" cy="323850"/>
            </a:xfrm>
            <a:custGeom>
              <a:avLst/>
              <a:gdLst/>
              <a:ahLst/>
              <a:cxnLst/>
              <a:rect l="l" t="t" r="r" b="b"/>
              <a:pathLst>
                <a:path w="1390650" h="323850">
                  <a:moveTo>
                    <a:pt x="13576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57602" y="0"/>
                  </a:lnTo>
                  <a:lnTo>
                    <a:pt x="1389682" y="28187"/>
                  </a:lnTo>
                  <a:lnTo>
                    <a:pt x="1390649" y="33047"/>
                  </a:lnTo>
                  <a:lnTo>
                    <a:pt x="1390649" y="290802"/>
                  </a:lnTo>
                  <a:lnTo>
                    <a:pt x="1362462" y="322883"/>
                  </a:lnTo>
                  <a:lnTo>
                    <a:pt x="13576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5384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xfrm>
            <a:off x="10713342" y="6438429"/>
            <a:ext cx="99631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kern="0"/>
            </a:defPPr>
            <a:lvl1pPr>
              <a:defRPr sz="9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860"/>
              </a:lnSpc>
            </a:pPr>
            <a:r>
              <a:rPr lang="en-US" spc="-10"/>
              <a:t>Made </a:t>
            </a:r>
            <a:r>
              <a:rPr lang="en-US"/>
              <a:t>with</a:t>
            </a:r>
            <a:r>
              <a:rPr lang="en-US" spc="-5"/>
              <a:t> </a:t>
            </a:r>
            <a:r>
              <a:rPr lang="en-US" spc="-10"/>
              <a:t>Genspark</a:t>
            </a:r>
            <a:endParaRPr spc="-1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D1CA616-837D-F353-1B8F-E803CF361CBD}"/>
              </a:ext>
            </a:extLst>
          </p:cNvPr>
          <p:cNvSpPr txBox="1"/>
          <p:nvPr/>
        </p:nvSpPr>
        <p:spPr>
          <a:xfrm>
            <a:off x="6765103" y="1738735"/>
            <a:ext cx="4541071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Low" rtl="1">
              <a:spcBef>
                <a:spcPts val="1200"/>
              </a:spcBef>
              <a:spcAft>
                <a:spcPts val="1200"/>
              </a:spcAft>
              <a:buNone/>
            </a:pPr>
            <a:r>
              <a:rPr lang="ar-SA" b="1" i="0" dirty="0">
                <a:effectLst/>
                <a:latin typeface="Cairo" pitchFamily="2" charset="-78"/>
                <a:cs typeface="Cairo" pitchFamily="2" charset="-78"/>
              </a:rPr>
              <a:t>ملخص البروسونا:</a:t>
            </a:r>
            <a:endParaRPr lang="en-US" b="1" dirty="0">
              <a:latin typeface="Cairo" pitchFamily="2" charset="-78"/>
              <a:cs typeface="Cairo" pitchFamily="2" charset="-78"/>
            </a:endParaRPr>
          </a:p>
          <a:p>
            <a:pPr algn="justLow" rtl="1">
              <a:spcBef>
                <a:spcPts val="1200"/>
              </a:spcBef>
              <a:spcAft>
                <a:spcPts val="1200"/>
              </a:spcAft>
              <a:buNone/>
            </a:pPr>
            <a:r>
              <a:rPr lang="ar-SA" b="0" i="0" dirty="0">
                <a:effectLst/>
                <a:latin typeface="Cairo" pitchFamily="2" charset="-78"/>
                <a:cs typeface="Cairo" pitchFamily="2" charset="-78"/>
              </a:rPr>
              <a:t>شاب </a:t>
            </a:r>
            <a:r>
              <a:rPr lang="en-US" b="0" i="0" dirty="0">
                <a:effectLst/>
                <a:latin typeface="Cairo" pitchFamily="2" charset="-78"/>
                <a:cs typeface="Cairo" pitchFamily="2" charset="-78"/>
              </a:rPr>
              <a:t>/</a:t>
            </a:r>
            <a:r>
              <a:rPr lang="ar-SA" b="0" i="0" dirty="0">
                <a:effectLst/>
                <a:latin typeface="Cairo" pitchFamily="2" charset="-78"/>
                <a:cs typeface="Cairo" pitchFamily="2" charset="-78"/>
              </a:rPr>
              <a:t> ــ</a:t>
            </a:r>
            <a:r>
              <a:rPr lang="ar-SA" dirty="0">
                <a:latin typeface="Cairo" pitchFamily="2" charset="-78"/>
                <a:cs typeface="Cairo" pitchFamily="2" charset="-78"/>
              </a:rPr>
              <a:t>ة</a:t>
            </a:r>
            <a:r>
              <a:rPr lang="ar-SA" b="0" i="0" dirty="0">
                <a:effectLst/>
                <a:latin typeface="Cairo" pitchFamily="2" charset="-78"/>
                <a:cs typeface="Cairo" pitchFamily="2" charset="-78"/>
              </a:rPr>
              <a:t> عربي طموح عمره بين 15-35 سنة، لديه فضول تقني، يعرف أساسيات الكمبيوتر والإنترنت، ومستواه في الإنجليزية متوسط، ويريد تعلم تطوير الويب من الصفر لبدء مسيرة مهنية جديدة أو تطوير مهاراته الحالية.</a:t>
            </a:r>
          </a:p>
          <a:p>
            <a:pPr algn="justLow" rtl="1">
              <a:buNone/>
            </a:pPr>
            <a:br>
              <a:rPr lang="ar-SA" dirty="0">
                <a:latin typeface="Cairo" pitchFamily="2" charset="-78"/>
                <a:cs typeface="Cairo" pitchFamily="2" charset="-78"/>
              </a:rPr>
            </a:br>
            <a:endParaRPr lang="en-US" dirty="0">
              <a:latin typeface="Cairo" pitchFamily="2" charset="-78"/>
              <a:cs typeface="Cairo" pitchFamily="2" charset="-7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A87FF49-2DD3-020D-AA39-976232B7E3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148" y="1232848"/>
            <a:ext cx="2603983" cy="337476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9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E34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6399" y="877093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639675" y="1669768"/>
            <a:ext cx="10963275" cy="4956943"/>
            <a:chOff x="614362" y="1604962"/>
            <a:chExt cx="10963275" cy="2752725"/>
          </a:xfrm>
        </p:grpSpPr>
        <p:sp>
          <p:nvSpPr>
            <p:cNvPr id="6" name="object 6"/>
            <p:cNvSpPr/>
            <p:nvPr/>
          </p:nvSpPr>
          <p:spPr>
            <a:xfrm>
              <a:off x="614362" y="1604962"/>
              <a:ext cx="10963275" cy="2752725"/>
            </a:xfrm>
            <a:custGeom>
              <a:avLst/>
              <a:gdLst/>
              <a:ahLst/>
              <a:cxnLst/>
              <a:rect l="l" t="t" r="r" b="b"/>
              <a:pathLst>
                <a:path w="10963275" h="2752725">
                  <a:moveTo>
                    <a:pt x="10896527" y="2752724"/>
                  </a:moveTo>
                  <a:lnTo>
                    <a:pt x="66746" y="2752724"/>
                  </a:lnTo>
                  <a:lnTo>
                    <a:pt x="62101" y="2752266"/>
                  </a:lnTo>
                  <a:lnTo>
                    <a:pt x="24240" y="2735117"/>
                  </a:lnTo>
                  <a:lnTo>
                    <a:pt x="2287" y="2699824"/>
                  </a:lnTo>
                  <a:lnTo>
                    <a:pt x="0" y="2685977"/>
                  </a:lnTo>
                  <a:lnTo>
                    <a:pt x="0" y="2681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5"/>
                  </a:lnTo>
                  <a:lnTo>
                    <a:pt x="10959629" y="48432"/>
                  </a:lnTo>
                  <a:lnTo>
                    <a:pt x="10963274" y="66746"/>
                  </a:lnTo>
                  <a:lnTo>
                    <a:pt x="10963274" y="2685977"/>
                  </a:lnTo>
                  <a:lnTo>
                    <a:pt x="10948627" y="2724875"/>
                  </a:lnTo>
                  <a:lnTo>
                    <a:pt x="10914841" y="2749081"/>
                  </a:lnTo>
                  <a:lnTo>
                    <a:pt x="10901172" y="2752266"/>
                  </a:lnTo>
                  <a:lnTo>
                    <a:pt x="10896527" y="2752724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614362" y="1604962"/>
              <a:ext cx="10963275" cy="2752725"/>
            </a:xfrm>
            <a:custGeom>
              <a:avLst/>
              <a:gdLst/>
              <a:ahLst/>
              <a:cxnLst/>
              <a:rect l="l" t="t" r="r" b="b"/>
              <a:pathLst>
                <a:path w="10963275" h="2752725">
                  <a:moveTo>
                    <a:pt x="0" y="2681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2" y="1372"/>
                  </a:lnTo>
                  <a:lnTo>
                    <a:pt x="10910373" y="2287"/>
                  </a:lnTo>
                  <a:lnTo>
                    <a:pt x="10945665" y="24240"/>
                  </a:lnTo>
                  <a:lnTo>
                    <a:pt x="10951233" y="31748"/>
                  </a:lnTo>
                  <a:lnTo>
                    <a:pt x="10953838" y="35648"/>
                  </a:lnTo>
                  <a:lnTo>
                    <a:pt x="10956039" y="39765"/>
                  </a:lnTo>
                  <a:lnTo>
                    <a:pt x="10957833" y="44099"/>
                  </a:lnTo>
                  <a:lnTo>
                    <a:pt x="10959629" y="48432"/>
                  </a:lnTo>
                  <a:lnTo>
                    <a:pt x="10960984" y="52899"/>
                  </a:lnTo>
                  <a:lnTo>
                    <a:pt x="10961900" y="57500"/>
                  </a:lnTo>
                  <a:lnTo>
                    <a:pt x="10962815" y="62101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2681287"/>
                  </a:lnTo>
                  <a:lnTo>
                    <a:pt x="10963274" y="2685977"/>
                  </a:lnTo>
                  <a:lnTo>
                    <a:pt x="10962815" y="2690623"/>
                  </a:lnTo>
                  <a:lnTo>
                    <a:pt x="10961900" y="2695223"/>
                  </a:lnTo>
                  <a:lnTo>
                    <a:pt x="10960984" y="2699824"/>
                  </a:lnTo>
                  <a:lnTo>
                    <a:pt x="10959629" y="2704291"/>
                  </a:lnTo>
                  <a:lnTo>
                    <a:pt x="10957833" y="2708624"/>
                  </a:lnTo>
                  <a:lnTo>
                    <a:pt x="10956039" y="2712958"/>
                  </a:lnTo>
                  <a:lnTo>
                    <a:pt x="10927623" y="2743290"/>
                  </a:lnTo>
                  <a:lnTo>
                    <a:pt x="10905772" y="2751351"/>
                  </a:lnTo>
                  <a:lnTo>
                    <a:pt x="10901172" y="2752266"/>
                  </a:lnTo>
                  <a:lnTo>
                    <a:pt x="10896527" y="2752724"/>
                  </a:lnTo>
                  <a:lnTo>
                    <a:pt x="10891836" y="2752724"/>
                  </a:lnTo>
                  <a:lnTo>
                    <a:pt x="71437" y="2752724"/>
                  </a:lnTo>
                  <a:lnTo>
                    <a:pt x="66746" y="2752724"/>
                  </a:lnTo>
                  <a:lnTo>
                    <a:pt x="62101" y="2752266"/>
                  </a:lnTo>
                  <a:lnTo>
                    <a:pt x="57500" y="2751351"/>
                  </a:lnTo>
                  <a:lnTo>
                    <a:pt x="52900" y="2750436"/>
                  </a:lnTo>
                  <a:lnTo>
                    <a:pt x="17606" y="2728483"/>
                  </a:lnTo>
                  <a:lnTo>
                    <a:pt x="457" y="2690623"/>
                  </a:lnTo>
                  <a:lnTo>
                    <a:pt x="0" y="2685977"/>
                  </a:lnTo>
                  <a:lnTo>
                    <a:pt x="0" y="2681287"/>
                  </a:lnTo>
                  <a:close/>
                </a:path>
              </a:pathLst>
            </a:custGeom>
            <a:ln w="9524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1350538" y="1260194"/>
            <a:ext cx="257175" cy="200025"/>
          </a:xfrm>
          <a:custGeom>
            <a:avLst/>
            <a:gdLst/>
            <a:ahLst/>
            <a:cxnLst/>
            <a:rect l="l" t="t" r="r" b="b"/>
            <a:pathLst>
              <a:path w="257175" h="200025">
                <a:moveTo>
                  <a:pt x="235743" y="200025"/>
                </a:moveTo>
                <a:lnTo>
                  <a:pt x="207168" y="200025"/>
                </a:lnTo>
                <a:lnTo>
                  <a:pt x="198828" y="198340"/>
                </a:lnTo>
                <a:lnTo>
                  <a:pt x="192016" y="193746"/>
                </a:lnTo>
                <a:lnTo>
                  <a:pt x="187422" y="186933"/>
                </a:lnTo>
                <a:lnTo>
                  <a:pt x="185737" y="178593"/>
                </a:lnTo>
                <a:lnTo>
                  <a:pt x="185737" y="150018"/>
                </a:lnTo>
                <a:lnTo>
                  <a:pt x="187422" y="141678"/>
                </a:lnTo>
                <a:lnTo>
                  <a:pt x="192016" y="134866"/>
                </a:lnTo>
                <a:lnTo>
                  <a:pt x="198828" y="130272"/>
                </a:lnTo>
                <a:lnTo>
                  <a:pt x="207168" y="128587"/>
                </a:lnTo>
                <a:lnTo>
                  <a:pt x="210740" y="128587"/>
                </a:lnTo>
                <a:lnTo>
                  <a:pt x="210740" y="112335"/>
                </a:lnTo>
                <a:lnTo>
                  <a:pt x="209133" y="110728"/>
                </a:lnTo>
                <a:lnTo>
                  <a:pt x="139303" y="110728"/>
                </a:lnTo>
                <a:lnTo>
                  <a:pt x="139303" y="128587"/>
                </a:lnTo>
                <a:lnTo>
                  <a:pt x="142875" y="128587"/>
                </a:lnTo>
                <a:lnTo>
                  <a:pt x="151215" y="130272"/>
                </a:lnTo>
                <a:lnTo>
                  <a:pt x="158027" y="134866"/>
                </a:lnTo>
                <a:lnTo>
                  <a:pt x="162621" y="141678"/>
                </a:lnTo>
                <a:lnTo>
                  <a:pt x="164306" y="150018"/>
                </a:lnTo>
                <a:lnTo>
                  <a:pt x="164306" y="178593"/>
                </a:lnTo>
                <a:lnTo>
                  <a:pt x="162621" y="186933"/>
                </a:lnTo>
                <a:lnTo>
                  <a:pt x="158027" y="193746"/>
                </a:lnTo>
                <a:lnTo>
                  <a:pt x="151215" y="198340"/>
                </a:lnTo>
                <a:lnTo>
                  <a:pt x="142875" y="200025"/>
                </a:lnTo>
                <a:lnTo>
                  <a:pt x="114300" y="200025"/>
                </a:lnTo>
                <a:lnTo>
                  <a:pt x="105959" y="198340"/>
                </a:lnTo>
                <a:lnTo>
                  <a:pt x="99147" y="193746"/>
                </a:lnTo>
                <a:lnTo>
                  <a:pt x="94553" y="186933"/>
                </a:lnTo>
                <a:lnTo>
                  <a:pt x="92868" y="178593"/>
                </a:lnTo>
                <a:lnTo>
                  <a:pt x="92868" y="150018"/>
                </a:lnTo>
                <a:lnTo>
                  <a:pt x="94553" y="141678"/>
                </a:lnTo>
                <a:lnTo>
                  <a:pt x="99147" y="134866"/>
                </a:lnTo>
                <a:lnTo>
                  <a:pt x="105959" y="130272"/>
                </a:lnTo>
                <a:lnTo>
                  <a:pt x="114300" y="128587"/>
                </a:lnTo>
                <a:lnTo>
                  <a:pt x="117871" y="128587"/>
                </a:lnTo>
                <a:lnTo>
                  <a:pt x="117871" y="110728"/>
                </a:lnTo>
                <a:lnTo>
                  <a:pt x="48041" y="110728"/>
                </a:lnTo>
                <a:lnTo>
                  <a:pt x="46434" y="112335"/>
                </a:lnTo>
                <a:lnTo>
                  <a:pt x="46434" y="128587"/>
                </a:lnTo>
                <a:lnTo>
                  <a:pt x="50006" y="128587"/>
                </a:lnTo>
                <a:lnTo>
                  <a:pt x="58346" y="130272"/>
                </a:lnTo>
                <a:lnTo>
                  <a:pt x="65158" y="134866"/>
                </a:lnTo>
                <a:lnTo>
                  <a:pt x="69752" y="141678"/>
                </a:lnTo>
                <a:lnTo>
                  <a:pt x="71437" y="150018"/>
                </a:lnTo>
                <a:lnTo>
                  <a:pt x="71437" y="178593"/>
                </a:lnTo>
                <a:lnTo>
                  <a:pt x="69752" y="186933"/>
                </a:lnTo>
                <a:lnTo>
                  <a:pt x="65158" y="193746"/>
                </a:lnTo>
                <a:lnTo>
                  <a:pt x="58346" y="198340"/>
                </a:lnTo>
                <a:lnTo>
                  <a:pt x="50006" y="200025"/>
                </a:lnTo>
                <a:lnTo>
                  <a:pt x="21431" y="200025"/>
                </a:lnTo>
                <a:lnTo>
                  <a:pt x="13091" y="198340"/>
                </a:lnTo>
                <a:lnTo>
                  <a:pt x="6278" y="193746"/>
                </a:lnTo>
                <a:lnTo>
                  <a:pt x="1684" y="186933"/>
                </a:lnTo>
                <a:lnTo>
                  <a:pt x="0" y="178593"/>
                </a:lnTo>
                <a:lnTo>
                  <a:pt x="0" y="150018"/>
                </a:lnTo>
                <a:lnTo>
                  <a:pt x="1684" y="141678"/>
                </a:lnTo>
                <a:lnTo>
                  <a:pt x="6278" y="134866"/>
                </a:lnTo>
                <a:lnTo>
                  <a:pt x="13091" y="130272"/>
                </a:lnTo>
                <a:lnTo>
                  <a:pt x="21431" y="128587"/>
                </a:lnTo>
                <a:lnTo>
                  <a:pt x="25003" y="128587"/>
                </a:lnTo>
                <a:lnTo>
                  <a:pt x="25003" y="114300"/>
                </a:lnTo>
                <a:lnTo>
                  <a:pt x="26969" y="104572"/>
                </a:lnTo>
                <a:lnTo>
                  <a:pt x="32331" y="96624"/>
                </a:lnTo>
                <a:lnTo>
                  <a:pt x="40279" y="91263"/>
                </a:lnTo>
                <a:lnTo>
                  <a:pt x="50006" y="89296"/>
                </a:lnTo>
                <a:lnTo>
                  <a:pt x="117871" y="89296"/>
                </a:lnTo>
                <a:lnTo>
                  <a:pt x="117871" y="71437"/>
                </a:lnTo>
                <a:lnTo>
                  <a:pt x="114300" y="71437"/>
                </a:lnTo>
                <a:lnTo>
                  <a:pt x="105959" y="69752"/>
                </a:lnTo>
                <a:lnTo>
                  <a:pt x="99147" y="65158"/>
                </a:lnTo>
                <a:lnTo>
                  <a:pt x="94553" y="58346"/>
                </a:lnTo>
                <a:lnTo>
                  <a:pt x="92868" y="50006"/>
                </a:lnTo>
                <a:lnTo>
                  <a:pt x="92868" y="21431"/>
                </a:lnTo>
                <a:lnTo>
                  <a:pt x="94553" y="13091"/>
                </a:lnTo>
                <a:lnTo>
                  <a:pt x="99147" y="6278"/>
                </a:lnTo>
                <a:lnTo>
                  <a:pt x="105959" y="1684"/>
                </a:lnTo>
                <a:lnTo>
                  <a:pt x="114300" y="0"/>
                </a:lnTo>
                <a:lnTo>
                  <a:pt x="142875" y="0"/>
                </a:lnTo>
                <a:lnTo>
                  <a:pt x="151215" y="1684"/>
                </a:lnTo>
                <a:lnTo>
                  <a:pt x="158027" y="6278"/>
                </a:lnTo>
                <a:lnTo>
                  <a:pt x="162621" y="13091"/>
                </a:lnTo>
                <a:lnTo>
                  <a:pt x="164306" y="21431"/>
                </a:lnTo>
                <a:lnTo>
                  <a:pt x="164306" y="50006"/>
                </a:lnTo>
                <a:lnTo>
                  <a:pt x="162621" y="58346"/>
                </a:lnTo>
                <a:lnTo>
                  <a:pt x="158027" y="65158"/>
                </a:lnTo>
                <a:lnTo>
                  <a:pt x="151215" y="69752"/>
                </a:lnTo>
                <a:lnTo>
                  <a:pt x="142875" y="71437"/>
                </a:lnTo>
                <a:lnTo>
                  <a:pt x="139303" y="71437"/>
                </a:lnTo>
                <a:lnTo>
                  <a:pt x="139303" y="89296"/>
                </a:lnTo>
                <a:lnTo>
                  <a:pt x="207168" y="89296"/>
                </a:lnTo>
                <a:lnTo>
                  <a:pt x="216895" y="91263"/>
                </a:lnTo>
                <a:lnTo>
                  <a:pt x="224843" y="96624"/>
                </a:lnTo>
                <a:lnTo>
                  <a:pt x="230205" y="104572"/>
                </a:lnTo>
                <a:lnTo>
                  <a:pt x="232171" y="114300"/>
                </a:lnTo>
                <a:lnTo>
                  <a:pt x="232171" y="128587"/>
                </a:lnTo>
                <a:lnTo>
                  <a:pt x="235743" y="128587"/>
                </a:lnTo>
                <a:lnTo>
                  <a:pt x="244083" y="130272"/>
                </a:lnTo>
                <a:lnTo>
                  <a:pt x="250896" y="134866"/>
                </a:lnTo>
                <a:lnTo>
                  <a:pt x="255490" y="141678"/>
                </a:lnTo>
                <a:lnTo>
                  <a:pt x="257175" y="150018"/>
                </a:lnTo>
                <a:lnTo>
                  <a:pt x="257175" y="178593"/>
                </a:lnTo>
                <a:lnTo>
                  <a:pt x="255490" y="186933"/>
                </a:lnTo>
                <a:lnTo>
                  <a:pt x="250896" y="193746"/>
                </a:lnTo>
                <a:lnTo>
                  <a:pt x="244083" y="198340"/>
                </a:lnTo>
                <a:lnTo>
                  <a:pt x="235743" y="200025"/>
                </a:lnTo>
                <a:close/>
              </a:path>
            </a:pathLst>
          </a:custGeom>
          <a:solidFill>
            <a:srgbClr val="7C3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738478" y="969168"/>
            <a:ext cx="946544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algn="r">
              <a:spcBef>
                <a:spcPts val="100"/>
              </a:spcBef>
            </a:pPr>
            <a:r>
              <a:rPr lang="ar-SA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 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  <a:p>
            <a:pPr marL="173990" marR="5080" algn="r">
              <a:spcBef>
                <a:spcPts val="100"/>
              </a:spcBef>
            </a:pPr>
            <a:r>
              <a:rPr lang="en-US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(Persona) </a:t>
            </a:r>
            <a:r>
              <a:rPr lang="ar-SA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الطالب المثالي في دورة تطوير الويب الشامل البروسونا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  <a:p>
            <a:pPr marL="173990" marR="5080" algn="r">
              <a:spcBef>
                <a:spcPts val="100"/>
              </a:spcBef>
            </a:pP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178451" y="2131743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61" y="1451673"/>
                </a:lnTo>
                <a:lnTo>
                  <a:pt x="5234229" y="1447787"/>
                </a:lnTo>
                <a:lnTo>
                  <a:pt x="71196" y="1447787"/>
                </a:lnTo>
                <a:lnTo>
                  <a:pt x="29705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196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61" y="727773"/>
                </a:lnTo>
                <a:lnTo>
                  <a:pt x="5234229" y="723900"/>
                </a:lnTo>
                <a:lnTo>
                  <a:pt x="71196" y="723900"/>
                </a:lnTo>
                <a:lnTo>
                  <a:pt x="29705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196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61" y="3873"/>
                </a:lnTo>
                <a:lnTo>
                  <a:pt x="5234229" y="0"/>
                </a:lnTo>
                <a:lnTo>
                  <a:pt x="71196" y="0"/>
                </a:lnTo>
                <a:lnTo>
                  <a:pt x="29705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196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58489" y="2285326"/>
            <a:ext cx="4592049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73605" marR="5080" algn="r">
              <a:spcBef>
                <a:spcPts val="459"/>
              </a:spcBef>
            </a:pPr>
            <a:r>
              <a:rPr lang="ar-SA" sz="1400" b="1" dirty="0">
                <a:latin typeface="Cairo" pitchFamily="2" charset="-78"/>
                <a:cs typeface="Cairo" pitchFamily="2" charset="-78"/>
              </a:rPr>
              <a:t>الاسم النموذجي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: أحمد / سارة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739052" y="3024015"/>
            <a:ext cx="5659110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91055" marR="5080" algn="r">
              <a:spcBef>
                <a:spcPts val="459"/>
              </a:spcBef>
            </a:pPr>
            <a:r>
              <a:rPr lang="ar-SA" sz="1400" b="1" dirty="0">
                <a:latin typeface="Cairo" pitchFamily="2" charset="-78"/>
                <a:cs typeface="Cairo" pitchFamily="2" charset="-78"/>
              </a:rPr>
              <a:t>العمر: 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15-35 سنة (يُقبل من 15 إلى 35 سنة)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09769" y="3723019"/>
            <a:ext cx="4088393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65555" marR="5080" algn="r">
              <a:spcBef>
                <a:spcPts val="459"/>
              </a:spcBef>
            </a:pPr>
            <a:r>
              <a:rPr lang="ar-SA" sz="1400" b="1" dirty="0">
                <a:latin typeface="Cairo" pitchFamily="2" charset="-78"/>
                <a:cs typeface="Cairo" pitchFamily="2" charset="-78"/>
              </a:rPr>
              <a:t>الجنس: 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الكورس مناسب للجميع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58726" y="2131743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74" y="1451673"/>
                </a:lnTo>
                <a:lnTo>
                  <a:pt x="5234229" y="1447787"/>
                </a:lnTo>
                <a:lnTo>
                  <a:pt x="71208" y="1447787"/>
                </a:lnTo>
                <a:lnTo>
                  <a:pt x="29718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208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74" y="727773"/>
                </a:lnTo>
                <a:lnTo>
                  <a:pt x="5234229" y="723900"/>
                </a:lnTo>
                <a:lnTo>
                  <a:pt x="71208" y="723900"/>
                </a:lnTo>
                <a:lnTo>
                  <a:pt x="29718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208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74" y="3873"/>
                </a:lnTo>
                <a:lnTo>
                  <a:pt x="5234229" y="0"/>
                </a:lnTo>
                <a:lnTo>
                  <a:pt x="71208" y="0"/>
                </a:lnTo>
                <a:lnTo>
                  <a:pt x="29718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208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20" name="object 20"/>
          <p:cNvSpPr txBox="1"/>
          <p:nvPr/>
        </p:nvSpPr>
        <p:spPr>
          <a:xfrm>
            <a:off x="758726" y="2285326"/>
            <a:ext cx="6938859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يستطيع فهم المصطلحات التقنية الإنجليزية الأساسية (مثل 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File, Browser, Code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25312" y="6740751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/>
          <p:cNvGrpSpPr/>
          <p:nvPr/>
        </p:nvGrpSpPr>
        <p:grpSpPr>
          <a:xfrm>
            <a:off x="10610849" y="8231187"/>
            <a:ext cx="1390650" cy="323850"/>
            <a:chOff x="10610849" y="8229600"/>
            <a:chExt cx="1390650" cy="323850"/>
          </a:xfrm>
        </p:grpSpPr>
        <p:sp>
          <p:nvSpPr>
            <p:cNvPr id="44" name="object 44"/>
            <p:cNvSpPr/>
            <p:nvPr/>
          </p:nvSpPr>
          <p:spPr>
            <a:xfrm>
              <a:off x="10610849" y="8229600"/>
              <a:ext cx="1390650" cy="323850"/>
            </a:xfrm>
            <a:custGeom>
              <a:avLst/>
              <a:gdLst/>
              <a:ahLst/>
              <a:cxnLst/>
              <a:rect l="l" t="t" r="r" b="b"/>
              <a:pathLst>
                <a:path w="1390650" h="323850">
                  <a:moveTo>
                    <a:pt x="13576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57602" y="0"/>
                  </a:lnTo>
                  <a:lnTo>
                    <a:pt x="1389682" y="28187"/>
                  </a:lnTo>
                  <a:lnTo>
                    <a:pt x="1390649" y="33047"/>
                  </a:lnTo>
                  <a:lnTo>
                    <a:pt x="1390649" y="290802"/>
                  </a:lnTo>
                  <a:lnTo>
                    <a:pt x="1362462" y="322883"/>
                  </a:lnTo>
                  <a:lnTo>
                    <a:pt x="13576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49" y="8324849"/>
              <a:ext cx="133349" cy="13334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10713343" y="8285162"/>
            <a:ext cx="99631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Made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Genspark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0E9CD3AB-55E0-EF47-BD4B-F6163983EA0B}"/>
              </a:ext>
            </a:extLst>
          </p:cNvPr>
          <p:cNvSpPr txBox="1">
            <a:spLocks/>
          </p:cNvSpPr>
          <p:nvPr/>
        </p:nvSpPr>
        <p:spPr>
          <a:xfrm>
            <a:off x="4120096" y="334156"/>
            <a:ext cx="4275248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 rtl="1">
              <a:lnSpc>
                <a:spcPct val="100000"/>
              </a:lnSpc>
              <a:spcBef>
                <a:spcPts val="100"/>
              </a:spcBef>
            </a:pPr>
            <a:r>
              <a:rPr lang="ar-SA" sz="2800" b="1" dirty="0">
                <a:latin typeface="Cairo" pitchFamily="2" charset="-78"/>
                <a:cs typeface="Cairo" pitchFamily="2" charset="-78"/>
              </a:rPr>
              <a:t>تحضير البرسونا (</a:t>
            </a:r>
            <a:r>
              <a:rPr lang="en-US" sz="2800" b="1" dirty="0">
                <a:latin typeface="Cairo" pitchFamily="2" charset="-78"/>
                <a:cs typeface="Cairo" pitchFamily="2" charset="-78"/>
              </a:rPr>
              <a:t>Persona) </a:t>
            </a:r>
            <a:endParaRPr lang="en-US" sz="2700" dirty="0"/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4ECA6AD3-C291-6578-D5E3-38C9725D4AA6}"/>
              </a:ext>
            </a:extLst>
          </p:cNvPr>
          <p:cNvSpPr/>
          <p:nvPr/>
        </p:nvSpPr>
        <p:spPr>
          <a:xfrm>
            <a:off x="6202724" y="4327801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61" y="1451673"/>
                </a:lnTo>
                <a:lnTo>
                  <a:pt x="5234229" y="1447787"/>
                </a:lnTo>
                <a:lnTo>
                  <a:pt x="71196" y="1447787"/>
                </a:lnTo>
                <a:lnTo>
                  <a:pt x="29705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196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61" y="727773"/>
                </a:lnTo>
                <a:lnTo>
                  <a:pt x="5234229" y="723900"/>
                </a:lnTo>
                <a:lnTo>
                  <a:pt x="71196" y="723900"/>
                </a:lnTo>
                <a:lnTo>
                  <a:pt x="29705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196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61" y="3873"/>
                </a:lnTo>
                <a:lnTo>
                  <a:pt x="5234229" y="0"/>
                </a:lnTo>
                <a:lnTo>
                  <a:pt x="71196" y="0"/>
                </a:lnTo>
                <a:lnTo>
                  <a:pt x="29705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196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Cairo" pitchFamily="2" charset="-78"/>
              <a:cs typeface="Cairo" pitchFamily="2" charset="-78"/>
            </a:endParaRPr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50479100-A39C-C701-095F-BC36EDE2003E}"/>
              </a:ext>
            </a:extLst>
          </p:cNvPr>
          <p:cNvSpPr/>
          <p:nvPr/>
        </p:nvSpPr>
        <p:spPr>
          <a:xfrm>
            <a:off x="782999" y="4327801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74" y="1451673"/>
                </a:lnTo>
                <a:lnTo>
                  <a:pt x="5234229" y="1447787"/>
                </a:lnTo>
                <a:lnTo>
                  <a:pt x="71208" y="1447787"/>
                </a:lnTo>
                <a:lnTo>
                  <a:pt x="29718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208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74" y="727773"/>
                </a:lnTo>
                <a:lnTo>
                  <a:pt x="5234229" y="723900"/>
                </a:lnTo>
                <a:lnTo>
                  <a:pt x="71208" y="723900"/>
                </a:lnTo>
                <a:lnTo>
                  <a:pt x="29718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208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74" y="3873"/>
                </a:lnTo>
                <a:lnTo>
                  <a:pt x="5234229" y="0"/>
                </a:lnTo>
                <a:lnTo>
                  <a:pt x="71208" y="0"/>
                </a:lnTo>
                <a:lnTo>
                  <a:pt x="29718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208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20">
            <a:extLst>
              <a:ext uri="{FF2B5EF4-FFF2-40B4-BE49-F238E27FC236}">
                <a16:creationId xmlns:a16="http://schemas.microsoft.com/office/drawing/2014/main" id="{E25EAFE7-E1DF-CE97-16B9-FD71AEB95C0E}"/>
              </a:ext>
            </a:extLst>
          </p:cNvPr>
          <p:cNvSpPr txBox="1"/>
          <p:nvPr/>
        </p:nvSpPr>
        <p:spPr>
          <a:xfrm>
            <a:off x="6872679" y="4454627"/>
            <a:ext cx="4477859" cy="55399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b="1" dirty="0">
                <a:latin typeface="Cairo" pitchFamily="2" charset="-78"/>
                <a:cs typeface="Cairo" pitchFamily="2" charset="-78"/>
              </a:rPr>
              <a:t>البلد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: أي دولة عربية</a:t>
            </a:r>
            <a:endParaRPr lang="en-US" sz="1400" dirty="0">
              <a:latin typeface="Cairo" pitchFamily="2" charset="-78"/>
              <a:cs typeface="Cairo" pitchFamily="2" charset="-78"/>
            </a:endParaRPr>
          </a:p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 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113373" y="5135450"/>
            <a:ext cx="7237165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86305" marR="5080" algn="r">
              <a:spcBef>
                <a:spcPts val="459"/>
              </a:spcBef>
            </a:pPr>
            <a:r>
              <a:rPr lang="ar-SA" sz="1400" b="1" dirty="0">
                <a:latin typeface="Cairo" pitchFamily="2" charset="-78"/>
                <a:cs typeface="Cairo" pitchFamily="2" charset="-78"/>
              </a:rPr>
              <a:t>التعليم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: طالب أو خريج (يفضل مجالات الحاسبات، الهندسة، التصميم) أو أي شخص لديه شغف بالتكنولوجيا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7B2817D7-1675-08C4-F85A-9489FE3C2A58}"/>
              </a:ext>
            </a:extLst>
          </p:cNvPr>
          <p:cNvSpPr txBox="1"/>
          <p:nvPr/>
        </p:nvSpPr>
        <p:spPr>
          <a:xfrm>
            <a:off x="7094760" y="5967883"/>
            <a:ext cx="7237165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86305" marR="5080" algn="l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يمتلك جهاز كمبيوتر شخصي (لابتوب أو 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PC) 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يمكنه العمل عليه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2" name="object 20">
            <a:extLst>
              <a:ext uri="{FF2B5EF4-FFF2-40B4-BE49-F238E27FC236}">
                <a16:creationId xmlns:a16="http://schemas.microsoft.com/office/drawing/2014/main" id="{E25B8A80-2FDF-0CFD-757D-964EB99FD2A7}"/>
              </a:ext>
            </a:extLst>
          </p:cNvPr>
          <p:cNvSpPr txBox="1"/>
          <p:nvPr/>
        </p:nvSpPr>
        <p:spPr>
          <a:xfrm>
            <a:off x="639675" y="3042208"/>
            <a:ext cx="7071360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يعرف الفرق بين أنظمة التشغيل الرئيسية 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Windows, macOS, Linux).</a:t>
            </a:r>
            <a:endParaRPr lang="ar-SA"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1F1E1AAD-D0D8-886E-871C-694A74B0917A}"/>
              </a:ext>
            </a:extLst>
          </p:cNvPr>
          <p:cNvSpPr txBox="1"/>
          <p:nvPr/>
        </p:nvSpPr>
        <p:spPr>
          <a:xfrm>
            <a:off x="556833" y="3785964"/>
            <a:ext cx="5305424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 يستطيع تثبيت برنامج جديد على جهازه بنفسه.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32883FDE-20B1-DB40-C83D-79CDF82509C5}"/>
              </a:ext>
            </a:extLst>
          </p:cNvPr>
          <p:cNvSpPr txBox="1"/>
          <p:nvPr/>
        </p:nvSpPr>
        <p:spPr>
          <a:xfrm>
            <a:off x="-747849" y="4541027"/>
            <a:ext cx="6676904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.  ينظم ملفاته في مجلدات بشكل منظم ويفهم هيكلة الفولدرات.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5" name="object 20">
            <a:extLst>
              <a:ext uri="{FF2B5EF4-FFF2-40B4-BE49-F238E27FC236}">
                <a16:creationId xmlns:a16="http://schemas.microsoft.com/office/drawing/2014/main" id="{B870669E-4FC5-5883-81CF-4180E9BCA59F}"/>
              </a:ext>
            </a:extLst>
          </p:cNvPr>
          <p:cNvSpPr txBox="1"/>
          <p:nvPr/>
        </p:nvSpPr>
        <p:spPr>
          <a:xfrm>
            <a:off x="782999" y="5203800"/>
            <a:ext cx="7280962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l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 يستخدم متصفحات الإنترنت (مثل 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Chrome 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أو 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Firefox) 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بشكل يومي ومتقدم.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C11D7B60-F4B1-96C9-F214-55DE77DB825C}"/>
              </a:ext>
            </a:extLst>
          </p:cNvPr>
          <p:cNvSpPr txBox="1"/>
          <p:nvPr/>
        </p:nvSpPr>
        <p:spPr>
          <a:xfrm>
            <a:off x="-1158240" y="6004163"/>
            <a:ext cx="7087295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. يهتم بمعرفة "كيف تعمل الأشياء" على الإنترنت والمواقع الإلكترونية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6B38C-046A-F2F5-C36D-898403185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7B8CBCF-995F-178D-E5A9-A65BA02DA5B5}"/>
              </a:ext>
            </a:extLst>
          </p:cNvPr>
          <p:cNvSpPr/>
          <p:nvPr/>
        </p:nvSpPr>
        <p:spPr>
          <a:xfrm>
            <a:off x="0" y="79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E34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DB44420-6D16-D29E-766B-1BE660D3A671}"/>
              </a:ext>
            </a:extLst>
          </p:cNvPr>
          <p:cNvSpPr/>
          <p:nvPr/>
        </p:nvSpPr>
        <p:spPr>
          <a:xfrm>
            <a:off x="5486399" y="877093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DC93D169-7356-9AE5-4AA9-AD2E1ED0A22D}"/>
              </a:ext>
            </a:extLst>
          </p:cNvPr>
          <p:cNvGrpSpPr/>
          <p:nvPr/>
        </p:nvGrpSpPr>
        <p:grpSpPr>
          <a:xfrm>
            <a:off x="639675" y="1669768"/>
            <a:ext cx="10963275" cy="4956943"/>
            <a:chOff x="614362" y="1604962"/>
            <a:chExt cx="10963275" cy="2752725"/>
          </a:xfrm>
          <a:solidFill>
            <a:srgbClr val="EDF1FF"/>
          </a:solidFill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12912119-1C73-6D15-09EC-7E26913EE69E}"/>
                </a:ext>
              </a:extLst>
            </p:cNvPr>
            <p:cNvSpPr/>
            <p:nvPr/>
          </p:nvSpPr>
          <p:spPr>
            <a:xfrm>
              <a:off x="614362" y="1604962"/>
              <a:ext cx="10963275" cy="2752725"/>
            </a:xfrm>
            <a:custGeom>
              <a:avLst/>
              <a:gdLst/>
              <a:ahLst/>
              <a:cxnLst/>
              <a:rect l="l" t="t" r="r" b="b"/>
              <a:pathLst>
                <a:path w="10963275" h="2752725">
                  <a:moveTo>
                    <a:pt x="10896527" y="2752724"/>
                  </a:moveTo>
                  <a:lnTo>
                    <a:pt x="66746" y="2752724"/>
                  </a:lnTo>
                  <a:lnTo>
                    <a:pt x="62101" y="2752266"/>
                  </a:lnTo>
                  <a:lnTo>
                    <a:pt x="24240" y="2735117"/>
                  </a:lnTo>
                  <a:lnTo>
                    <a:pt x="2287" y="2699824"/>
                  </a:lnTo>
                  <a:lnTo>
                    <a:pt x="0" y="2685977"/>
                  </a:lnTo>
                  <a:lnTo>
                    <a:pt x="0" y="2681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5"/>
                  </a:lnTo>
                  <a:lnTo>
                    <a:pt x="10959629" y="48432"/>
                  </a:lnTo>
                  <a:lnTo>
                    <a:pt x="10963274" y="66746"/>
                  </a:lnTo>
                  <a:lnTo>
                    <a:pt x="10963274" y="2685977"/>
                  </a:lnTo>
                  <a:lnTo>
                    <a:pt x="10948627" y="2724875"/>
                  </a:lnTo>
                  <a:lnTo>
                    <a:pt x="10914841" y="2749081"/>
                  </a:lnTo>
                  <a:lnTo>
                    <a:pt x="10901172" y="2752266"/>
                  </a:lnTo>
                  <a:lnTo>
                    <a:pt x="10896527" y="2752724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DD53D6C0-0E77-27F3-CF47-B7F7A301D426}"/>
                </a:ext>
              </a:extLst>
            </p:cNvPr>
            <p:cNvSpPr/>
            <p:nvPr/>
          </p:nvSpPr>
          <p:spPr>
            <a:xfrm>
              <a:off x="614362" y="1604962"/>
              <a:ext cx="10963275" cy="2752725"/>
            </a:xfrm>
            <a:custGeom>
              <a:avLst/>
              <a:gdLst/>
              <a:ahLst/>
              <a:cxnLst/>
              <a:rect l="l" t="t" r="r" b="b"/>
              <a:pathLst>
                <a:path w="10963275" h="2752725">
                  <a:moveTo>
                    <a:pt x="0" y="2681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2" y="1372"/>
                  </a:lnTo>
                  <a:lnTo>
                    <a:pt x="10910373" y="2287"/>
                  </a:lnTo>
                  <a:lnTo>
                    <a:pt x="10945665" y="24240"/>
                  </a:lnTo>
                  <a:lnTo>
                    <a:pt x="10951233" y="31748"/>
                  </a:lnTo>
                  <a:lnTo>
                    <a:pt x="10953838" y="35648"/>
                  </a:lnTo>
                  <a:lnTo>
                    <a:pt x="10956039" y="39765"/>
                  </a:lnTo>
                  <a:lnTo>
                    <a:pt x="10957833" y="44099"/>
                  </a:lnTo>
                  <a:lnTo>
                    <a:pt x="10959629" y="48432"/>
                  </a:lnTo>
                  <a:lnTo>
                    <a:pt x="10960984" y="52899"/>
                  </a:lnTo>
                  <a:lnTo>
                    <a:pt x="10961900" y="57500"/>
                  </a:lnTo>
                  <a:lnTo>
                    <a:pt x="10962815" y="62101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2681287"/>
                  </a:lnTo>
                  <a:lnTo>
                    <a:pt x="10963274" y="2685977"/>
                  </a:lnTo>
                  <a:lnTo>
                    <a:pt x="10962815" y="2690623"/>
                  </a:lnTo>
                  <a:lnTo>
                    <a:pt x="10961900" y="2695223"/>
                  </a:lnTo>
                  <a:lnTo>
                    <a:pt x="10960984" y="2699824"/>
                  </a:lnTo>
                  <a:lnTo>
                    <a:pt x="10959629" y="2704291"/>
                  </a:lnTo>
                  <a:lnTo>
                    <a:pt x="10957833" y="2708624"/>
                  </a:lnTo>
                  <a:lnTo>
                    <a:pt x="10956039" y="2712958"/>
                  </a:lnTo>
                  <a:lnTo>
                    <a:pt x="10927623" y="2743290"/>
                  </a:lnTo>
                  <a:lnTo>
                    <a:pt x="10905772" y="2751351"/>
                  </a:lnTo>
                  <a:lnTo>
                    <a:pt x="10901172" y="2752266"/>
                  </a:lnTo>
                  <a:lnTo>
                    <a:pt x="10896527" y="2752724"/>
                  </a:lnTo>
                  <a:lnTo>
                    <a:pt x="10891836" y="2752724"/>
                  </a:lnTo>
                  <a:lnTo>
                    <a:pt x="71437" y="2752724"/>
                  </a:lnTo>
                  <a:lnTo>
                    <a:pt x="66746" y="2752724"/>
                  </a:lnTo>
                  <a:lnTo>
                    <a:pt x="62101" y="2752266"/>
                  </a:lnTo>
                  <a:lnTo>
                    <a:pt x="57500" y="2751351"/>
                  </a:lnTo>
                  <a:lnTo>
                    <a:pt x="52900" y="2750436"/>
                  </a:lnTo>
                  <a:lnTo>
                    <a:pt x="17606" y="2728483"/>
                  </a:lnTo>
                  <a:lnTo>
                    <a:pt x="457" y="2690623"/>
                  </a:lnTo>
                  <a:lnTo>
                    <a:pt x="0" y="2685977"/>
                  </a:lnTo>
                  <a:lnTo>
                    <a:pt x="0" y="2681287"/>
                  </a:lnTo>
                  <a:close/>
                </a:path>
              </a:pathLst>
            </a:custGeom>
            <a:grpFill/>
            <a:ln w="9524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8C6A76EC-0D68-BD67-6D86-B7B712A4B4EF}"/>
              </a:ext>
            </a:extLst>
          </p:cNvPr>
          <p:cNvSpPr/>
          <p:nvPr/>
        </p:nvSpPr>
        <p:spPr>
          <a:xfrm>
            <a:off x="11350538" y="1260194"/>
            <a:ext cx="257175" cy="200025"/>
          </a:xfrm>
          <a:custGeom>
            <a:avLst/>
            <a:gdLst/>
            <a:ahLst/>
            <a:cxnLst/>
            <a:rect l="l" t="t" r="r" b="b"/>
            <a:pathLst>
              <a:path w="257175" h="200025">
                <a:moveTo>
                  <a:pt x="235743" y="200025"/>
                </a:moveTo>
                <a:lnTo>
                  <a:pt x="207168" y="200025"/>
                </a:lnTo>
                <a:lnTo>
                  <a:pt x="198828" y="198340"/>
                </a:lnTo>
                <a:lnTo>
                  <a:pt x="192016" y="193746"/>
                </a:lnTo>
                <a:lnTo>
                  <a:pt x="187422" y="186933"/>
                </a:lnTo>
                <a:lnTo>
                  <a:pt x="185737" y="178593"/>
                </a:lnTo>
                <a:lnTo>
                  <a:pt x="185737" y="150018"/>
                </a:lnTo>
                <a:lnTo>
                  <a:pt x="187422" y="141678"/>
                </a:lnTo>
                <a:lnTo>
                  <a:pt x="192016" y="134866"/>
                </a:lnTo>
                <a:lnTo>
                  <a:pt x="198828" y="130272"/>
                </a:lnTo>
                <a:lnTo>
                  <a:pt x="207168" y="128587"/>
                </a:lnTo>
                <a:lnTo>
                  <a:pt x="210740" y="128587"/>
                </a:lnTo>
                <a:lnTo>
                  <a:pt x="210740" y="112335"/>
                </a:lnTo>
                <a:lnTo>
                  <a:pt x="209133" y="110728"/>
                </a:lnTo>
                <a:lnTo>
                  <a:pt x="139303" y="110728"/>
                </a:lnTo>
                <a:lnTo>
                  <a:pt x="139303" y="128587"/>
                </a:lnTo>
                <a:lnTo>
                  <a:pt x="142875" y="128587"/>
                </a:lnTo>
                <a:lnTo>
                  <a:pt x="151215" y="130272"/>
                </a:lnTo>
                <a:lnTo>
                  <a:pt x="158027" y="134866"/>
                </a:lnTo>
                <a:lnTo>
                  <a:pt x="162621" y="141678"/>
                </a:lnTo>
                <a:lnTo>
                  <a:pt x="164306" y="150018"/>
                </a:lnTo>
                <a:lnTo>
                  <a:pt x="164306" y="178593"/>
                </a:lnTo>
                <a:lnTo>
                  <a:pt x="162621" y="186933"/>
                </a:lnTo>
                <a:lnTo>
                  <a:pt x="158027" y="193746"/>
                </a:lnTo>
                <a:lnTo>
                  <a:pt x="151215" y="198340"/>
                </a:lnTo>
                <a:lnTo>
                  <a:pt x="142875" y="200025"/>
                </a:lnTo>
                <a:lnTo>
                  <a:pt x="114300" y="200025"/>
                </a:lnTo>
                <a:lnTo>
                  <a:pt x="105959" y="198340"/>
                </a:lnTo>
                <a:lnTo>
                  <a:pt x="99147" y="193746"/>
                </a:lnTo>
                <a:lnTo>
                  <a:pt x="94553" y="186933"/>
                </a:lnTo>
                <a:lnTo>
                  <a:pt x="92868" y="178593"/>
                </a:lnTo>
                <a:lnTo>
                  <a:pt x="92868" y="150018"/>
                </a:lnTo>
                <a:lnTo>
                  <a:pt x="94553" y="141678"/>
                </a:lnTo>
                <a:lnTo>
                  <a:pt x="99147" y="134866"/>
                </a:lnTo>
                <a:lnTo>
                  <a:pt x="105959" y="130272"/>
                </a:lnTo>
                <a:lnTo>
                  <a:pt x="114300" y="128587"/>
                </a:lnTo>
                <a:lnTo>
                  <a:pt x="117871" y="128587"/>
                </a:lnTo>
                <a:lnTo>
                  <a:pt x="117871" y="110728"/>
                </a:lnTo>
                <a:lnTo>
                  <a:pt x="48041" y="110728"/>
                </a:lnTo>
                <a:lnTo>
                  <a:pt x="46434" y="112335"/>
                </a:lnTo>
                <a:lnTo>
                  <a:pt x="46434" y="128587"/>
                </a:lnTo>
                <a:lnTo>
                  <a:pt x="50006" y="128587"/>
                </a:lnTo>
                <a:lnTo>
                  <a:pt x="58346" y="130272"/>
                </a:lnTo>
                <a:lnTo>
                  <a:pt x="65158" y="134866"/>
                </a:lnTo>
                <a:lnTo>
                  <a:pt x="69752" y="141678"/>
                </a:lnTo>
                <a:lnTo>
                  <a:pt x="71437" y="150018"/>
                </a:lnTo>
                <a:lnTo>
                  <a:pt x="71437" y="178593"/>
                </a:lnTo>
                <a:lnTo>
                  <a:pt x="69752" y="186933"/>
                </a:lnTo>
                <a:lnTo>
                  <a:pt x="65158" y="193746"/>
                </a:lnTo>
                <a:lnTo>
                  <a:pt x="58346" y="198340"/>
                </a:lnTo>
                <a:lnTo>
                  <a:pt x="50006" y="200025"/>
                </a:lnTo>
                <a:lnTo>
                  <a:pt x="21431" y="200025"/>
                </a:lnTo>
                <a:lnTo>
                  <a:pt x="13091" y="198340"/>
                </a:lnTo>
                <a:lnTo>
                  <a:pt x="6278" y="193746"/>
                </a:lnTo>
                <a:lnTo>
                  <a:pt x="1684" y="186933"/>
                </a:lnTo>
                <a:lnTo>
                  <a:pt x="0" y="178593"/>
                </a:lnTo>
                <a:lnTo>
                  <a:pt x="0" y="150018"/>
                </a:lnTo>
                <a:lnTo>
                  <a:pt x="1684" y="141678"/>
                </a:lnTo>
                <a:lnTo>
                  <a:pt x="6278" y="134866"/>
                </a:lnTo>
                <a:lnTo>
                  <a:pt x="13091" y="130272"/>
                </a:lnTo>
                <a:lnTo>
                  <a:pt x="21431" y="128587"/>
                </a:lnTo>
                <a:lnTo>
                  <a:pt x="25003" y="128587"/>
                </a:lnTo>
                <a:lnTo>
                  <a:pt x="25003" y="114300"/>
                </a:lnTo>
                <a:lnTo>
                  <a:pt x="26969" y="104572"/>
                </a:lnTo>
                <a:lnTo>
                  <a:pt x="32331" y="96624"/>
                </a:lnTo>
                <a:lnTo>
                  <a:pt x="40279" y="91263"/>
                </a:lnTo>
                <a:lnTo>
                  <a:pt x="50006" y="89296"/>
                </a:lnTo>
                <a:lnTo>
                  <a:pt x="117871" y="89296"/>
                </a:lnTo>
                <a:lnTo>
                  <a:pt x="117871" y="71437"/>
                </a:lnTo>
                <a:lnTo>
                  <a:pt x="114300" y="71437"/>
                </a:lnTo>
                <a:lnTo>
                  <a:pt x="105959" y="69752"/>
                </a:lnTo>
                <a:lnTo>
                  <a:pt x="99147" y="65158"/>
                </a:lnTo>
                <a:lnTo>
                  <a:pt x="94553" y="58346"/>
                </a:lnTo>
                <a:lnTo>
                  <a:pt x="92868" y="50006"/>
                </a:lnTo>
                <a:lnTo>
                  <a:pt x="92868" y="21431"/>
                </a:lnTo>
                <a:lnTo>
                  <a:pt x="94553" y="13091"/>
                </a:lnTo>
                <a:lnTo>
                  <a:pt x="99147" y="6278"/>
                </a:lnTo>
                <a:lnTo>
                  <a:pt x="105959" y="1684"/>
                </a:lnTo>
                <a:lnTo>
                  <a:pt x="114300" y="0"/>
                </a:lnTo>
                <a:lnTo>
                  <a:pt x="142875" y="0"/>
                </a:lnTo>
                <a:lnTo>
                  <a:pt x="151215" y="1684"/>
                </a:lnTo>
                <a:lnTo>
                  <a:pt x="158027" y="6278"/>
                </a:lnTo>
                <a:lnTo>
                  <a:pt x="162621" y="13091"/>
                </a:lnTo>
                <a:lnTo>
                  <a:pt x="164306" y="21431"/>
                </a:lnTo>
                <a:lnTo>
                  <a:pt x="164306" y="50006"/>
                </a:lnTo>
                <a:lnTo>
                  <a:pt x="162621" y="58346"/>
                </a:lnTo>
                <a:lnTo>
                  <a:pt x="158027" y="65158"/>
                </a:lnTo>
                <a:lnTo>
                  <a:pt x="151215" y="69752"/>
                </a:lnTo>
                <a:lnTo>
                  <a:pt x="142875" y="71437"/>
                </a:lnTo>
                <a:lnTo>
                  <a:pt x="139303" y="71437"/>
                </a:lnTo>
                <a:lnTo>
                  <a:pt x="139303" y="89296"/>
                </a:lnTo>
                <a:lnTo>
                  <a:pt x="207168" y="89296"/>
                </a:lnTo>
                <a:lnTo>
                  <a:pt x="216895" y="91263"/>
                </a:lnTo>
                <a:lnTo>
                  <a:pt x="224843" y="96624"/>
                </a:lnTo>
                <a:lnTo>
                  <a:pt x="230205" y="104572"/>
                </a:lnTo>
                <a:lnTo>
                  <a:pt x="232171" y="114300"/>
                </a:lnTo>
                <a:lnTo>
                  <a:pt x="232171" y="128587"/>
                </a:lnTo>
                <a:lnTo>
                  <a:pt x="235743" y="128587"/>
                </a:lnTo>
                <a:lnTo>
                  <a:pt x="244083" y="130272"/>
                </a:lnTo>
                <a:lnTo>
                  <a:pt x="250896" y="134866"/>
                </a:lnTo>
                <a:lnTo>
                  <a:pt x="255490" y="141678"/>
                </a:lnTo>
                <a:lnTo>
                  <a:pt x="257175" y="150018"/>
                </a:lnTo>
                <a:lnTo>
                  <a:pt x="257175" y="178593"/>
                </a:lnTo>
                <a:lnTo>
                  <a:pt x="255490" y="186933"/>
                </a:lnTo>
                <a:lnTo>
                  <a:pt x="250896" y="193746"/>
                </a:lnTo>
                <a:lnTo>
                  <a:pt x="244083" y="198340"/>
                </a:lnTo>
                <a:lnTo>
                  <a:pt x="235743" y="200025"/>
                </a:lnTo>
                <a:close/>
              </a:path>
            </a:pathLst>
          </a:custGeom>
          <a:solidFill>
            <a:srgbClr val="7C3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C59A4289-2FC7-A405-054E-FCE279B492D9}"/>
              </a:ext>
            </a:extLst>
          </p:cNvPr>
          <p:cNvSpPr txBox="1"/>
          <p:nvPr/>
        </p:nvSpPr>
        <p:spPr>
          <a:xfrm>
            <a:off x="1738478" y="969168"/>
            <a:ext cx="946544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algn="r">
              <a:spcBef>
                <a:spcPts val="100"/>
              </a:spcBef>
            </a:pPr>
            <a:r>
              <a:rPr lang="ar-SA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 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  <a:p>
            <a:pPr marL="173990" marR="5080" algn="r">
              <a:spcBef>
                <a:spcPts val="100"/>
              </a:spcBef>
            </a:pPr>
            <a:r>
              <a:rPr lang="en-US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(Persona) </a:t>
            </a:r>
            <a:r>
              <a:rPr lang="ar-SA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الطالب المثالي في دورة تطوير الويب الشامل البروسونا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  <a:p>
            <a:pPr marL="173990" marR="5080" algn="r">
              <a:spcBef>
                <a:spcPts val="100"/>
              </a:spcBef>
            </a:pP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AF251C3-CE97-42DC-F456-ED9C79B3655E}"/>
              </a:ext>
            </a:extLst>
          </p:cNvPr>
          <p:cNvSpPr/>
          <p:nvPr/>
        </p:nvSpPr>
        <p:spPr>
          <a:xfrm>
            <a:off x="6178451" y="2131743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61" y="1451673"/>
                </a:lnTo>
                <a:lnTo>
                  <a:pt x="5234229" y="1447787"/>
                </a:lnTo>
                <a:lnTo>
                  <a:pt x="71196" y="1447787"/>
                </a:lnTo>
                <a:lnTo>
                  <a:pt x="29705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196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61" y="727773"/>
                </a:lnTo>
                <a:lnTo>
                  <a:pt x="5234229" y="723900"/>
                </a:lnTo>
                <a:lnTo>
                  <a:pt x="71196" y="723900"/>
                </a:lnTo>
                <a:lnTo>
                  <a:pt x="29705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196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61" y="3873"/>
                </a:lnTo>
                <a:lnTo>
                  <a:pt x="5234229" y="0"/>
                </a:lnTo>
                <a:lnTo>
                  <a:pt x="71196" y="0"/>
                </a:lnTo>
                <a:lnTo>
                  <a:pt x="29705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196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753557C-CDCF-F43C-2E80-CDC3DB5A5484}"/>
              </a:ext>
            </a:extLst>
          </p:cNvPr>
          <p:cNvSpPr txBox="1"/>
          <p:nvPr/>
        </p:nvSpPr>
        <p:spPr>
          <a:xfrm>
            <a:off x="4588625" y="2285326"/>
            <a:ext cx="6761913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73605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لديه هدف وظيفي أو شخصي واضح من تعلم البرمجة (الوظيفة، العمل الحر، مشروع شخصي)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808DB9D5-1B27-D6BC-09AC-EBC6AD5EEBA8}"/>
              </a:ext>
            </a:extLst>
          </p:cNvPr>
          <p:cNvSpPr txBox="1"/>
          <p:nvPr/>
        </p:nvSpPr>
        <p:spPr>
          <a:xfrm>
            <a:off x="4200698" y="3024015"/>
            <a:ext cx="7197464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91055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مستعد لتخصيص وقت منتظم ومحدد أسبوعيًا للتعلم والتطبيق العملي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0A18E89-D24F-0C4B-F09B-91A67F93F749}"/>
              </a:ext>
            </a:extLst>
          </p:cNvPr>
          <p:cNvSpPr txBox="1"/>
          <p:nvPr/>
        </p:nvSpPr>
        <p:spPr>
          <a:xfrm>
            <a:off x="6471201" y="3609747"/>
            <a:ext cx="6100184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65555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يعرف أساسيات استخدام لوحة المفاتيح (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Keyboard shortcuts </a:t>
            </a:r>
            <a:r>
              <a:rPr lang="ar-SA" sz="1400" dirty="0">
                <a:latin typeface="Cairo" pitchFamily="2" charset="-78"/>
                <a:cs typeface="Cairo" pitchFamily="2" charset="-78"/>
              </a:rPr>
              <a:t>مثل النسخ واللصق يعتبر إضافة)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ED4C1843-BBF0-0E06-4180-26778651BB69}"/>
              </a:ext>
            </a:extLst>
          </p:cNvPr>
          <p:cNvSpPr/>
          <p:nvPr/>
        </p:nvSpPr>
        <p:spPr>
          <a:xfrm>
            <a:off x="758726" y="2131743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74" y="1451673"/>
                </a:lnTo>
                <a:lnTo>
                  <a:pt x="5234229" y="1447787"/>
                </a:lnTo>
                <a:lnTo>
                  <a:pt x="71208" y="1447787"/>
                </a:lnTo>
                <a:lnTo>
                  <a:pt x="29718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208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74" y="727773"/>
                </a:lnTo>
                <a:lnTo>
                  <a:pt x="5234229" y="723900"/>
                </a:lnTo>
                <a:lnTo>
                  <a:pt x="71208" y="723900"/>
                </a:lnTo>
                <a:lnTo>
                  <a:pt x="29718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208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74" y="3873"/>
                </a:lnTo>
                <a:lnTo>
                  <a:pt x="5234229" y="0"/>
                </a:lnTo>
                <a:lnTo>
                  <a:pt x="71208" y="0"/>
                </a:lnTo>
                <a:lnTo>
                  <a:pt x="29718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208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3F5CFAD-3758-9F01-6DA4-73FE0026612E}"/>
              </a:ext>
            </a:extLst>
          </p:cNvPr>
          <p:cNvSpPr txBox="1"/>
          <p:nvPr/>
        </p:nvSpPr>
        <p:spPr>
          <a:xfrm>
            <a:off x="758726" y="2285326"/>
            <a:ext cx="6938859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يفضل التعلم العملي عن طريق المشاريع على الحفظ النظري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3789F66D-D230-6939-41FB-03B542F910C0}"/>
              </a:ext>
            </a:extLst>
          </p:cNvPr>
          <p:cNvSpPr/>
          <p:nvPr/>
        </p:nvSpPr>
        <p:spPr>
          <a:xfrm>
            <a:off x="25312" y="6740751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>
            <a:extLst>
              <a:ext uri="{FF2B5EF4-FFF2-40B4-BE49-F238E27FC236}">
                <a16:creationId xmlns:a16="http://schemas.microsoft.com/office/drawing/2014/main" id="{3B281BCD-BE96-8B49-22D2-87DA834AF212}"/>
              </a:ext>
            </a:extLst>
          </p:cNvPr>
          <p:cNvGrpSpPr/>
          <p:nvPr/>
        </p:nvGrpSpPr>
        <p:grpSpPr>
          <a:xfrm>
            <a:off x="10610849" y="8231187"/>
            <a:ext cx="1390650" cy="323850"/>
            <a:chOff x="10610849" y="8229600"/>
            <a:chExt cx="1390650" cy="323850"/>
          </a:xfrm>
        </p:grpSpPr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E7B49375-FE98-8F63-BF74-105197419AE9}"/>
                </a:ext>
              </a:extLst>
            </p:cNvPr>
            <p:cNvSpPr/>
            <p:nvPr/>
          </p:nvSpPr>
          <p:spPr>
            <a:xfrm>
              <a:off x="10610849" y="8229600"/>
              <a:ext cx="1390650" cy="323850"/>
            </a:xfrm>
            <a:custGeom>
              <a:avLst/>
              <a:gdLst/>
              <a:ahLst/>
              <a:cxnLst/>
              <a:rect l="l" t="t" r="r" b="b"/>
              <a:pathLst>
                <a:path w="1390650" h="323850">
                  <a:moveTo>
                    <a:pt x="13576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57602" y="0"/>
                  </a:lnTo>
                  <a:lnTo>
                    <a:pt x="1389682" y="28187"/>
                  </a:lnTo>
                  <a:lnTo>
                    <a:pt x="1390649" y="33047"/>
                  </a:lnTo>
                  <a:lnTo>
                    <a:pt x="1390649" y="290802"/>
                  </a:lnTo>
                  <a:lnTo>
                    <a:pt x="1362462" y="322883"/>
                  </a:lnTo>
                  <a:lnTo>
                    <a:pt x="13576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>
              <a:extLst>
                <a:ext uri="{FF2B5EF4-FFF2-40B4-BE49-F238E27FC236}">
                  <a16:creationId xmlns:a16="http://schemas.microsoft.com/office/drawing/2014/main" id="{89872FF1-40E2-B18D-9411-E4DBB7605AC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49" y="8324849"/>
              <a:ext cx="133349" cy="133349"/>
            </a:xfrm>
            <a:prstGeom prst="rect">
              <a:avLst/>
            </a:prstGeom>
          </p:spPr>
        </p:pic>
      </p:grpSp>
      <p:sp>
        <p:nvSpPr>
          <p:cNvPr id="46" name="object 46">
            <a:extLst>
              <a:ext uri="{FF2B5EF4-FFF2-40B4-BE49-F238E27FC236}">
                <a16:creationId xmlns:a16="http://schemas.microsoft.com/office/drawing/2014/main" id="{6B0A9860-3E31-FBA0-F54D-D67D1AD79183}"/>
              </a:ext>
            </a:extLst>
          </p:cNvPr>
          <p:cNvSpPr txBox="1"/>
          <p:nvPr/>
        </p:nvSpPr>
        <p:spPr>
          <a:xfrm>
            <a:off x="10713343" y="8285162"/>
            <a:ext cx="99631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Made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Genspark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355FAB16-612A-31E4-0D68-7E748A08D6F4}"/>
              </a:ext>
            </a:extLst>
          </p:cNvPr>
          <p:cNvSpPr txBox="1">
            <a:spLocks/>
          </p:cNvSpPr>
          <p:nvPr/>
        </p:nvSpPr>
        <p:spPr>
          <a:xfrm>
            <a:off x="4120096" y="334156"/>
            <a:ext cx="4275248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 rtl="1">
              <a:lnSpc>
                <a:spcPct val="100000"/>
              </a:lnSpc>
              <a:spcBef>
                <a:spcPts val="100"/>
              </a:spcBef>
            </a:pPr>
            <a:r>
              <a:rPr lang="ar-SA" sz="2800" b="1" dirty="0">
                <a:latin typeface="Cairo" pitchFamily="2" charset="-78"/>
                <a:cs typeface="Cairo" pitchFamily="2" charset="-78"/>
              </a:rPr>
              <a:t>تحضير البرسونا (</a:t>
            </a:r>
            <a:r>
              <a:rPr lang="en-US" sz="2800" b="1" dirty="0">
                <a:latin typeface="Cairo" pitchFamily="2" charset="-78"/>
                <a:cs typeface="Cairo" pitchFamily="2" charset="-78"/>
              </a:rPr>
              <a:t>Persona) </a:t>
            </a:r>
            <a:endParaRPr lang="en-US" sz="2700" dirty="0"/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4A3AA1FE-9B6D-5B97-595D-19BA68FBA50F}"/>
              </a:ext>
            </a:extLst>
          </p:cNvPr>
          <p:cNvSpPr/>
          <p:nvPr/>
        </p:nvSpPr>
        <p:spPr>
          <a:xfrm>
            <a:off x="6202724" y="4327801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61" y="1451673"/>
                </a:lnTo>
                <a:lnTo>
                  <a:pt x="5234229" y="1447787"/>
                </a:lnTo>
                <a:lnTo>
                  <a:pt x="71196" y="1447787"/>
                </a:lnTo>
                <a:lnTo>
                  <a:pt x="29705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196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61" y="727773"/>
                </a:lnTo>
                <a:lnTo>
                  <a:pt x="5234229" y="723900"/>
                </a:lnTo>
                <a:lnTo>
                  <a:pt x="71196" y="723900"/>
                </a:lnTo>
                <a:lnTo>
                  <a:pt x="29705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196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61" y="3873"/>
                </a:lnTo>
                <a:lnTo>
                  <a:pt x="5234229" y="0"/>
                </a:lnTo>
                <a:lnTo>
                  <a:pt x="71196" y="0"/>
                </a:lnTo>
                <a:lnTo>
                  <a:pt x="29705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196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Cairo" pitchFamily="2" charset="-78"/>
              <a:cs typeface="Cairo" pitchFamily="2" charset="-78"/>
            </a:endParaRPr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472CBA09-9565-3314-574F-E1E644CC50FD}"/>
              </a:ext>
            </a:extLst>
          </p:cNvPr>
          <p:cNvSpPr/>
          <p:nvPr/>
        </p:nvSpPr>
        <p:spPr>
          <a:xfrm>
            <a:off x="782999" y="4327801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74" y="1451673"/>
                </a:lnTo>
                <a:lnTo>
                  <a:pt x="5234229" y="1447787"/>
                </a:lnTo>
                <a:lnTo>
                  <a:pt x="71208" y="1447787"/>
                </a:lnTo>
                <a:lnTo>
                  <a:pt x="29718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208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74" y="727773"/>
                </a:lnTo>
                <a:lnTo>
                  <a:pt x="5234229" y="723900"/>
                </a:lnTo>
                <a:lnTo>
                  <a:pt x="71208" y="723900"/>
                </a:lnTo>
                <a:lnTo>
                  <a:pt x="29718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208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74" y="3873"/>
                </a:lnTo>
                <a:lnTo>
                  <a:pt x="5234229" y="0"/>
                </a:lnTo>
                <a:lnTo>
                  <a:pt x="71208" y="0"/>
                </a:lnTo>
                <a:lnTo>
                  <a:pt x="29718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208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20">
            <a:extLst>
              <a:ext uri="{FF2B5EF4-FFF2-40B4-BE49-F238E27FC236}">
                <a16:creationId xmlns:a16="http://schemas.microsoft.com/office/drawing/2014/main" id="{66228B8B-33B9-CFEE-AADC-C30C226FB167}"/>
              </a:ext>
            </a:extLst>
          </p:cNvPr>
          <p:cNvSpPr txBox="1"/>
          <p:nvPr/>
        </p:nvSpPr>
        <p:spPr>
          <a:xfrm>
            <a:off x="4538749" y="4454627"/>
            <a:ext cx="6811789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يجيد البحث عن المعلومات وحل المشكلات البسيطة باستخدام الإنترنت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6A9C74D6-8114-1B56-6FF9-B3083445A027}"/>
              </a:ext>
            </a:extLst>
          </p:cNvPr>
          <p:cNvSpPr txBox="1"/>
          <p:nvPr/>
        </p:nvSpPr>
        <p:spPr>
          <a:xfrm>
            <a:off x="6923075" y="5196073"/>
            <a:ext cx="7237165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86305" marR="5080" algn="l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لديه فضول وشغف لتعلم تقنيات جديدة وغير خائف من التجربة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C71B6090-951D-078C-EB87-EC8E4A29E7B2}"/>
              </a:ext>
            </a:extLst>
          </p:cNvPr>
          <p:cNvSpPr txBox="1"/>
          <p:nvPr/>
        </p:nvSpPr>
        <p:spPr>
          <a:xfrm>
            <a:off x="6328755" y="5952973"/>
            <a:ext cx="8158341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86305" marR="5080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يملك مستوى مقبول من الصبر والمثابرة لحل الأخطاء البرمجية (الأخطاء)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2" name="object 20">
            <a:extLst>
              <a:ext uri="{FF2B5EF4-FFF2-40B4-BE49-F238E27FC236}">
                <a16:creationId xmlns:a16="http://schemas.microsoft.com/office/drawing/2014/main" id="{9F75E2FB-6523-24B8-5D4F-EBD4A4C64E23}"/>
              </a:ext>
            </a:extLst>
          </p:cNvPr>
          <p:cNvSpPr txBox="1"/>
          <p:nvPr/>
        </p:nvSpPr>
        <p:spPr>
          <a:xfrm>
            <a:off x="639675" y="3042208"/>
            <a:ext cx="7071360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يتعامل مع التكنولوجيا بشكل يومي ومريح معها.</a:t>
            </a: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73206EC8-960E-7651-48CF-6BE7BD6E1379}"/>
              </a:ext>
            </a:extLst>
          </p:cNvPr>
          <p:cNvSpPr txBox="1"/>
          <p:nvPr/>
        </p:nvSpPr>
        <p:spPr>
          <a:xfrm>
            <a:off x="-554182" y="3785964"/>
            <a:ext cx="6416439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مستعد للالتزام بمشاريع عملية وتطبيق ما يتعلمه خارج نطاق الدروس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29638F6D-77A2-CCFF-09A1-54B03343BCA9}"/>
              </a:ext>
            </a:extLst>
          </p:cNvPr>
          <p:cNvSpPr txBox="1"/>
          <p:nvPr/>
        </p:nvSpPr>
        <p:spPr>
          <a:xfrm>
            <a:off x="-747849" y="4541027"/>
            <a:ext cx="6676904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يتبع التعليمات والتوجيهات بدقة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5" name="object 20">
            <a:extLst>
              <a:ext uri="{FF2B5EF4-FFF2-40B4-BE49-F238E27FC236}">
                <a16:creationId xmlns:a16="http://schemas.microsoft.com/office/drawing/2014/main" id="{1D67DC65-F910-69A4-144F-E9E4D144E5F6}"/>
              </a:ext>
            </a:extLst>
          </p:cNvPr>
          <p:cNvSpPr txBox="1"/>
          <p:nvPr/>
        </p:nvSpPr>
        <p:spPr>
          <a:xfrm>
            <a:off x="416623" y="5232914"/>
            <a:ext cx="7280962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يهتم بتطوير نفسه وبناء مهارات مستقبلية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8FA5DF3C-7BA5-FC2D-B5FB-8654A7B4F3F6}"/>
              </a:ext>
            </a:extLst>
          </p:cNvPr>
          <p:cNvSpPr txBox="1"/>
          <p:nvPr/>
        </p:nvSpPr>
        <p:spPr>
          <a:xfrm>
            <a:off x="-1158240" y="6004163"/>
            <a:ext cx="7087295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يستمتع بحل الألغاز والتحديات المنطقية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28605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E6130-63CA-F8BE-1872-4BB45E24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54172A8-294D-C861-FA41-EF96DF8EFB7F}"/>
              </a:ext>
            </a:extLst>
          </p:cNvPr>
          <p:cNvSpPr/>
          <p:nvPr/>
        </p:nvSpPr>
        <p:spPr>
          <a:xfrm>
            <a:off x="0" y="794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E34B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82924F1-F686-B72F-309B-4CCC865DD979}"/>
              </a:ext>
            </a:extLst>
          </p:cNvPr>
          <p:cNvSpPr/>
          <p:nvPr/>
        </p:nvSpPr>
        <p:spPr>
          <a:xfrm>
            <a:off x="5486399" y="877093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D0D5D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>
            <a:extLst>
              <a:ext uri="{FF2B5EF4-FFF2-40B4-BE49-F238E27FC236}">
                <a16:creationId xmlns:a16="http://schemas.microsoft.com/office/drawing/2014/main" id="{A87CF102-19D4-DDCF-DE1B-20B76054293C}"/>
              </a:ext>
            </a:extLst>
          </p:cNvPr>
          <p:cNvGrpSpPr/>
          <p:nvPr/>
        </p:nvGrpSpPr>
        <p:grpSpPr>
          <a:xfrm>
            <a:off x="639675" y="1669768"/>
            <a:ext cx="10963275" cy="4956943"/>
            <a:chOff x="614362" y="1604962"/>
            <a:chExt cx="10963275" cy="2752725"/>
          </a:xfrm>
        </p:grpSpPr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75CA69C1-7858-19BC-8444-FB31D8FB4ABE}"/>
                </a:ext>
              </a:extLst>
            </p:cNvPr>
            <p:cNvSpPr/>
            <p:nvPr/>
          </p:nvSpPr>
          <p:spPr>
            <a:xfrm>
              <a:off x="614362" y="1604962"/>
              <a:ext cx="10963275" cy="2752725"/>
            </a:xfrm>
            <a:custGeom>
              <a:avLst/>
              <a:gdLst/>
              <a:ahLst/>
              <a:cxnLst/>
              <a:rect l="l" t="t" r="r" b="b"/>
              <a:pathLst>
                <a:path w="10963275" h="2752725">
                  <a:moveTo>
                    <a:pt x="10896527" y="2752724"/>
                  </a:moveTo>
                  <a:lnTo>
                    <a:pt x="66746" y="2752724"/>
                  </a:lnTo>
                  <a:lnTo>
                    <a:pt x="62101" y="2752266"/>
                  </a:lnTo>
                  <a:lnTo>
                    <a:pt x="24240" y="2735117"/>
                  </a:lnTo>
                  <a:lnTo>
                    <a:pt x="2287" y="2699824"/>
                  </a:lnTo>
                  <a:lnTo>
                    <a:pt x="0" y="2685977"/>
                  </a:lnTo>
                  <a:lnTo>
                    <a:pt x="0" y="26812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896527" y="0"/>
                  </a:lnTo>
                  <a:lnTo>
                    <a:pt x="10935423" y="14645"/>
                  </a:lnTo>
                  <a:lnTo>
                    <a:pt x="10959629" y="48432"/>
                  </a:lnTo>
                  <a:lnTo>
                    <a:pt x="10963274" y="66746"/>
                  </a:lnTo>
                  <a:lnTo>
                    <a:pt x="10963274" y="2685977"/>
                  </a:lnTo>
                  <a:lnTo>
                    <a:pt x="10948627" y="2724875"/>
                  </a:lnTo>
                  <a:lnTo>
                    <a:pt x="10914841" y="2749081"/>
                  </a:lnTo>
                  <a:lnTo>
                    <a:pt x="10901172" y="2752266"/>
                  </a:lnTo>
                  <a:lnTo>
                    <a:pt x="10896527" y="2752724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7AB2B366-66CC-C6DE-E26E-9297FC123937}"/>
                </a:ext>
              </a:extLst>
            </p:cNvPr>
            <p:cNvSpPr/>
            <p:nvPr/>
          </p:nvSpPr>
          <p:spPr>
            <a:xfrm>
              <a:off x="614362" y="1604962"/>
              <a:ext cx="10963275" cy="2752725"/>
            </a:xfrm>
            <a:custGeom>
              <a:avLst/>
              <a:gdLst/>
              <a:ahLst/>
              <a:cxnLst/>
              <a:rect l="l" t="t" r="r" b="b"/>
              <a:pathLst>
                <a:path w="10963275" h="2752725">
                  <a:moveTo>
                    <a:pt x="0" y="26812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891836" y="0"/>
                  </a:lnTo>
                  <a:lnTo>
                    <a:pt x="10896527" y="0"/>
                  </a:lnTo>
                  <a:lnTo>
                    <a:pt x="10901172" y="457"/>
                  </a:lnTo>
                  <a:lnTo>
                    <a:pt x="10905772" y="1372"/>
                  </a:lnTo>
                  <a:lnTo>
                    <a:pt x="10910373" y="2287"/>
                  </a:lnTo>
                  <a:lnTo>
                    <a:pt x="10945665" y="24240"/>
                  </a:lnTo>
                  <a:lnTo>
                    <a:pt x="10951233" y="31748"/>
                  </a:lnTo>
                  <a:lnTo>
                    <a:pt x="10953838" y="35648"/>
                  </a:lnTo>
                  <a:lnTo>
                    <a:pt x="10956039" y="39765"/>
                  </a:lnTo>
                  <a:lnTo>
                    <a:pt x="10957833" y="44099"/>
                  </a:lnTo>
                  <a:lnTo>
                    <a:pt x="10959629" y="48432"/>
                  </a:lnTo>
                  <a:lnTo>
                    <a:pt x="10960984" y="52899"/>
                  </a:lnTo>
                  <a:lnTo>
                    <a:pt x="10961900" y="57500"/>
                  </a:lnTo>
                  <a:lnTo>
                    <a:pt x="10962815" y="62101"/>
                  </a:lnTo>
                  <a:lnTo>
                    <a:pt x="10963274" y="66746"/>
                  </a:lnTo>
                  <a:lnTo>
                    <a:pt x="10963274" y="71437"/>
                  </a:lnTo>
                  <a:lnTo>
                    <a:pt x="10963274" y="2681287"/>
                  </a:lnTo>
                  <a:lnTo>
                    <a:pt x="10963274" y="2685977"/>
                  </a:lnTo>
                  <a:lnTo>
                    <a:pt x="10962815" y="2690623"/>
                  </a:lnTo>
                  <a:lnTo>
                    <a:pt x="10961900" y="2695223"/>
                  </a:lnTo>
                  <a:lnTo>
                    <a:pt x="10960984" y="2699824"/>
                  </a:lnTo>
                  <a:lnTo>
                    <a:pt x="10959629" y="2704291"/>
                  </a:lnTo>
                  <a:lnTo>
                    <a:pt x="10957833" y="2708624"/>
                  </a:lnTo>
                  <a:lnTo>
                    <a:pt x="10956039" y="2712958"/>
                  </a:lnTo>
                  <a:lnTo>
                    <a:pt x="10927623" y="2743290"/>
                  </a:lnTo>
                  <a:lnTo>
                    <a:pt x="10905772" y="2751351"/>
                  </a:lnTo>
                  <a:lnTo>
                    <a:pt x="10901172" y="2752266"/>
                  </a:lnTo>
                  <a:lnTo>
                    <a:pt x="10896527" y="2752724"/>
                  </a:lnTo>
                  <a:lnTo>
                    <a:pt x="10891836" y="2752724"/>
                  </a:lnTo>
                  <a:lnTo>
                    <a:pt x="71437" y="2752724"/>
                  </a:lnTo>
                  <a:lnTo>
                    <a:pt x="66746" y="2752724"/>
                  </a:lnTo>
                  <a:lnTo>
                    <a:pt x="62101" y="2752266"/>
                  </a:lnTo>
                  <a:lnTo>
                    <a:pt x="57500" y="2751351"/>
                  </a:lnTo>
                  <a:lnTo>
                    <a:pt x="52900" y="2750436"/>
                  </a:lnTo>
                  <a:lnTo>
                    <a:pt x="17606" y="2728483"/>
                  </a:lnTo>
                  <a:lnTo>
                    <a:pt x="457" y="2690623"/>
                  </a:lnTo>
                  <a:lnTo>
                    <a:pt x="0" y="2685977"/>
                  </a:lnTo>
                  <a:lnTo>
                    <a:pt x="0" y="2681287"/>
                  </a:lnTo>
                  <a:close/>
                </a:path>
              </a:pathLst>
            </a:custGeom>
            <a:ln w="9524">
              <a:solidFill>
                <a:srgbClr val="E9E9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4D66EDC3-C42B-F81F-6D5B-57B0F6B0C92C}"/>
              </a:ext>
            </a:extLst>
          </p:cNvPr>
          <p:cNvSpPr/>
          <p:nvPr/>
        </p:nvSpPr>
        <p:spPr>
          <a:xfrm>
            <a:off x="11350538" y="1260194"/>
            <a:ext cx="257175" cy="200025"/>
          </a:xfrm>
          <a:custGeom>
            <a:avLst/>
            <a:gdLst/>
            <a:ahLst/>
            <a:cxnLst/>
            <a:rect l="l" t="t" r="r" b="b"/>
            <a:pathLst>
              <a:path w="257175" h="200025">
                <a:moveTo>
                  <a:pt x="235743" y="200025"/>
                </a:moveTo>
                <a:lnTo>
                  <a:pt x="207168" y="200025"/>
                </a:lnTo>
                <a:lnTo>
                  <a:pt x="198828" y="198340"/>
                </a:lnTo>
                <a:lnTo>
                  <a:pt x="192016" y="193746"/>
                </a:lnTo>
                <a:lnTo>
                  <a:pt x="187422" y="186933"/>
                </a:lnTo>
                <a:lnTo>
                  <a:pt x="185737" y="178593"/>
                </a:lnTo>
                <a:lnTo>
                  <a:pt x="185737" y="150018"/>
                </a:lnTo>
                <a:lnTo>
                  <a:pt x="187422" y="141678"/>
                </a:lnTo>
                <a:lnTo>
                  <a:pt x="192016" y="134866"/>
                </a:lnTo>
                <a:lnTo>
                  <a:pt x="198828" y="130272"/>
                </a:lnTo>
                <a:lnTo>
                  <a:pt x="207168" y="128587"/>
                </a:lnTo>
                <a:lnTo>
                  <a:pt x="210740" y="128587"/>
                </a:lnTo>
                <a:lnTo>
                  <a:pt x="210740" y="112335"/>
                </a:lnTo>
                <a:lnTo>
                  <a:pt x="209133" y="110728"/>
                </a:lnTo>
                <a:lnTo>
                  <a:pt x="139303" y="110728"/>
                </a:lnTo>
                <a:lnTo>
                  <a:pt x="139303" y="128587"/>
                </a:lnTo>
                <a:lnTo>
                  <a:pt x="142875" y="128587"/>
                </a:lnTo>
                <a:lnTo>
                  <a:pt x="151215" y="130272"/>
                </a:lnTo>
                <a:lnTo>
                  <a:pt x="158027" y="134866"/>
                </a:lnTo>
                <a:lnTo>
                  <a:pt x="162621" y="141678"/>
                </a:lnTo>
                <a:lnTo>
                  <a:pt x="164306" y="150018"/>
                </a:lnTo>
                <a:lnTo>
                  <a:pt x="164306" y="178593"/>
                </a:lnTo>
                <a:lnTo>
                  <a:pt x="162621" y="186933"/>
                </a:lnTo>
                <a:lnTo>
                  <a:pt x="158027" y="193746"/>
                </a:lnTo>
                <a:lnTo>
                  <a:pt x="151215" y="198340"/>
                </a:lnTo>
                <a:lnTo>
                  <a:pt x="142875" y="200025"/>
                </a:lnTo>
                <a:lnTo>
                  <a:pt x="114300" y="200025"/>
                </a:lnTo>
                <a:lnTo>
                  <a:pt x="105959" y="198340"/>
                </a:lnTo>
                <a:lnTo>
                  <a:pt x="99147" y="193746"/>
                </a:lnTo>
                <a:lnTo>
                  <a:pt x="94553" y="186933"/>
                </a:lnTo>
                <a:lnTo>
                  <a:pt x="92868" y="178593"/>
                </a:lnTo>
                <a:lnTo>
                  <a:pt x="92868" y="150018"/>
                </a:lnTo>
                <a:lnTo>
                  <a:pt x="94553" y="141678"/>
                </a:lnTo>
                <a:lnTo>
                  <a:pt x="99147" y="134866"/>
                </a:lnTo>
                <a:lnTo>
                  <a:pt x="105959" y="130272"/>
                </a:lnTo>
                <a:lnTo>
                  <a:pt x="114300" y="128587"/>
                </a:lnTo>
                <a:lnTo>
                  <a:pt x="117871" y="128587"/>
                </a:lnTo>
                <a:lnTo>
                  <a:pt x="117871" y="110728"/>
                </a:lnTo>
                <a:lnTo>
                  <a:pt x="48041" y="110728"/>
                </a:lnTo>
                <a:lnTo>
                  <a:pt x="46434" y="112335"/>
                </a:lnTo>
                <a:lnTo>
                  <a:pt x="46434" y="128587"/>
                </a:lnTo>
                <a:lnTo>
                  <a:pt x="50006" y="128587"/>
                </a:lnTo>
                <a:lnTo>
                  <a:pt x="58346" y="130272"/>
                </a:lnTo>
                <a:lnTo>
                  <a:pt x="65158" y="134866"/>
                </a:lnTo>
                <a:lnTo>
                  <a:pt x="69752" y="141678"/>
                </a:lnTo>
                <a:lnTo>
                  <a:pt x="71437" y="150018"/>
                </a:lnTo>
                <a:lnTo>
                  <a:pt x="71437" y="178593"/>
                </a:lnTo>
                <a:lnTo>
                  <a:pt x="69752" y="186933"/>
                </a:lnTo>
                <a:lnTo>
                  <a:pt x="65158" y="193746"/>
                </a:lnTo>
                <a:lnTo>
                  <a:pt x="58346" y="198340"/>
                </a:lnTo>
                <a:lnTo>
                  <a:pt x="50006" y="200025"/>
                </a:lnTo>
                <a:lnTo>
                  <a:pt x="21431" y="200025"/>
                </a:lnTo>
                <a:lnTo>
                  <a:pt x="13091" y="198340"/>
                </a:lnTo>
                <a:lnTo>
                  <a:pt x="6278" y="193746"/>
                </a:lnTo>
                <a:lnTo>
                  <a:pt x="1684" y="186933"/>
                </a:lnTo>
                <a:lnTo>
                  <a:pt x="0" y="178593"/>
                </a:lnTo>
                <a:lnTo>
                  <a:pt x="0" y="150018"/>
                </a:lnTo>
                <a:lnTo>
                  <a:pt x="1684" y="141678"/>
                </a:lnTo>
                <a:lnTo>
                  <a:pt x="6278" y="134866"/>
                </a:lnTo>
                <a:lnTo>
                  <a:pt x="13091" y="130272"/>
                </a:lnTo>
                <a:lnTo>
                  <a:pt x="21431" y="128587"/>
                </a:lnTo>
                <a:lnTo>
                  <a:pt x="25003" y="128587"/>
                </a:lnTo>
                <a:lnTo>
                  <a:pt x="25003" y="114300"/>
                </a:lnTo>
                <a:lnTo>
                  <a:pt x="26969" y="104572"/>
                </a:lnTo>
                <a:lnTo>
                  <a:pt x="32331" y="96624"/>
                </a:lnTo>
                <a:lnTo>
                  <a:pt x="40279" y="91263"/>
                </a:lnTo>
                <a:lnTo>
                  <a:pt x="50006" y="89296"/>
                </a:lnTo>
                <a:lnTo>
                  <a:pt x="117871" y="89296"/>
                </a:lnTo>
                <a:lnTo>
                  <a:pt x="117871" y="71437"/>
                </a:lnTo>
                <a:lnTo>
                  <a:pt x="114300" y="71437"/>
                </a:lnTo>
                <a:lnTo>
                  <a:pt x="105959" y="69752"/>
                </a:lnTo>
                <a:lnTo>
                  <a:pt x="99147" y="65158"/>
                </a:lnTo>
                <a:lnTo>
                  <a:pt x="94553" y="58346"/>
                </a:lnTo>
                <a:lnTo>
                  <a:pt x="92868" y="50006"/>
                </a:lnTo>
                <a:lnTo>
                  <a:pt x="92868" y="21431"/>
                </a:lnTo>
                <a:lnTo>
                  <a:pt x="94553" y="13091"/>
                </a:lnTo>
                <a:lnTo>
                  <a:pt x="99147" y="6278"/>
                </a:lnTo>
                <a:lnTo>
                  <a:pt x="105959" y="1684"/>
                </a:lnTo>
                <a:lnTo>
                  <a:pt x="114300" y="0"/>
                </a:lnTo>
                <a:lnTo>
                  <a:pt x="142875" y="0"/>
                </a:lnTo>
                <a:lnTo>
                  <a:pt x="151215" y="1684"/>
                </a:lnTo>
                <a:lnTo>
                  <a:pt x="158027" y="6278"/>
                </a:lnTo>
                <a:lnTo>
                  <a:pt x="162621" y="13091"/>
                </a:lnTo>
                <a:lnTo>
                  <a:pt x="164306" y="21431"/>
                </a:lnTo>
                <a:lnTo>
                  <a:pt x="164306" y="50006"/>
                </a:lnTo>
                <a:lnTo>
                  <a:pt x="162621" y="58346"/>
                </a:lnTo>
                <a:lnTo>
                  <a:pt x="158027" y="65158"/>
                </a:lnTo>
                <a:lnTo>
                  <a:pt x="151215" y="69752"/>
                </a:lnTo>
                <a:lnTo>
                  <a:pt x="142875" y="71437"/>
                </a:lnTo>
                <a:lnTo>
                  <a:pt x="139303" y="71437"/>
                </a:lnTo>
                <a:lnTo>
                  <a:pt x="139303" y="89296"/>
                </a:lnTo>
                <a:lnTo>
                  <a:pt x="207168" y="89296"/>
                </a:lnTo>
                <a:lnTo>
                  <a:pt x="216895" y="91263"/>
                </a:lnTo>
                <a:lnTo>
                  <a:pt x="224843" y="96624"/>
                </a:lnTo>
                <a:lnTo>
                  <a:pt x="230205" y="104572"/>
                </a:lnTo>
                <a:lnTo>
                  <a:pt x="232171" y="114300"/>
                </a:lnTo>
                <a:lnTo>
                  <a:pt x="232171" y="128587"/>
                </a:lnTo>
                <a:lnTo>
                  <a:pt x="235743" y="128587"/>
                </a:lnTo>
                <a:lnTo>
                  <a:pt x="244083" y="130272"/>
                </a:lnTo>
                <a:lnTo>
                  <a:pt x="250896" y="134866"/>
                </a:lnTo>
                <a:lnTo>
                  <a:pt x="255490" y="141678"/>
                </a:lnTo>
                <a:lnTo>
                  <a:pt x="257175" y="150018"/>
                </a:lnTo>
                <a:lnTo>
                  <a:pt x="257175" y="178593"/>
                </a:lnTo>
                <a:lnTo>
                  <a:pt x="255490" y="186933"/>
                </a:lnTo>
                <a:lnTo>
                  <a:pt x="250896" y="193746"/>
                </a:lnTo>
                <a:lnTo>
                  <a:pt x="244083" y="198340"/>
                </a:lnTo>
                <a:lnTo>
                  <a:pt x="235743" y="200025"/>
                </a:lnTo>
                <a:close/>
              </a:path>
            </a:pathLst>
          </a:custGeom>
          <a:solidFill>
            <a:srgbClr val="7C3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EB4E0D3-4183-C07C-2F3D-1081C7B0C9A8}"/>
              </a:ext>
            </a:extLst>
          </p:cNvPr>
          <p:cNvSpPr txBox="1"/>
          <p:nvPr/>
        </p:nvSpPr>
        <p:spPr>
          <a:xfrm>
            <a:off x="1738478" y="969168"/>
            <a:ext cx="9465446" cy="8694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3990" marR="5080" algn="r">
              <a:spcBef>
                <a:spcPts val="100"/>
              </a:spcBef>
            </a:pPr>
            <a:r>
              <a:rPr lang="ar-SA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 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  <a:p>
            <a:pPr marL="173990" marR="5080" algn="r">
              <a:spcBef>
                <a:spcPts val="100"/>
              </a:spcBef>
            </a:pPr>
            <a:r>
              <a:rPr lang="en-US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(Persona) </a:t>
            </a:r>
            <a:r>
              <a:rPr lang="ar-SA" b="1" dirty="0">
                <a:solidFill>
                  <a:srgbClr val="333333"/>
                </a:solidFill>
                <a:latin typeface="Cairo" pitchFamily="2" charset="-78"/>
                <a:cs typeface="Cairo" pitchFamily="2" charset="-78"/>
              </a:rPr>
              <a:t>الطالب المثالي في دورة تطوير الويب الشامل البروسونا</a:t>
            </a: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  <a:p>
            <a:pPr marL="173990" marR="5080" algn="r">
              <a:spcBef>
                <a:spcPts val="100"/>
              </a:spcBef>
            </a:pPr>
            <a:endParaRPr lang="en-US" b="1" dirty="0">
              <a:solidFill>
                <a:srgbClr val="333333"/>
              </a:solidFill>
              <a:latin typeface="Cairo" pitchFamily="2" charset="-78"/>
              <a:cs typeface="Cairo" pitchFamily="2" charset="-78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AEF0188C-A247-F498-D2E9-151F87E97D49}"/>
              </a:ext>
            </a:extLst>
          </p:cNvPr>
          <p:cNvSpPr/>
          <p:nvPr/>
        </p:nvSpPr>
        <p:spPr>
          <a:xfrm>
            <a:off x="6178451" y="2131743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61" y="1451673"/>
                </a:lnTo>
                <a:lnTo>
                  <a:pt x="5234229" y="1447787"/>
                </a:lnTo>
                <a:lnTo>
                  <a:pt x="71196" y="1447787"/>
                </a:lnTo>
                <a:lnTo>
                  <a:pt x="29705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196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61" y="727773"/>
                </a:lnTo>
                <a:lnTo>
                  <a:pt x="5234229" y="723900"/>
                </a:lnTo>
                <a:lnTo>
                  <a:pt x="71196" y="723900"/>
                </a:lnTo>
                <a:lnTo>
                  <a:pt x="29705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196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61" y="3873"/>
                </a:lnTo>
                <a:lnTo>
                  <a:pt x="5234229" y="0"/>
                </a:lnTo>
                <a:lnTo>
                  <a:pt x="71196" y="0"/>
                </a:lnTo>
                <a:lnTo>
                  <a:pt x="29705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196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8F302469-939A-8A0D-4187-9DDB53AB2CB7}"/>
              </a:ext>
            </a:extLst>
          </p:cNvPr>
          <p:cNvSpPr txBox="1"/>
          <p:nvPr/>
        </p:nvSpPr>
        <p:spPr>
          <a:xfrm>
            <a:off x="4588625" y="2285326"/>
            <a:ext cx="6761913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73605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لديه مهارات إدارة وقت مقبولة أو مستعد لتطويرها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679484C0-5D00-67F9-3D8D-20A6939466CC}"/>
              </a:ext>
            </a:extLst>
          </p:cNvPr>
          <p:cNvSpPr txBox="1"/>
          <p:nvPr/>
        </p:nvSpPr>
        <p:spPr>
          <a:xfrm>
            <a:off x="4200698" y="3024015"/>
            <a:ext cx="7197464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091055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يستطيع العمل بشكل مستقل مع القدرة على طلب المساعدة عند الحاجة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1653F62-1917-C556-970E-1EF79E781C5C}"/>
              </a:ext>
            </a:extLst>
          </p:cNvPr>
          <p:cNvSpPr txBox="1"/>
          <p:nvPr/>
        </p:nvSpPr>
        <p:spPr>
          <a:xfrm>
            <a:off x="6471201" y="3609747"/>
            <a:ext cx="6100184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65555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ليس لديه توقعات غير واقعية (يفهم أن تعلم البرمجة يحتاج لوقت وجهد)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D4D82872-3447-F2BE-5E63-6ACA0FAC570E}"/>
              </a:ext>
            </a:extLst>
          </p:cNvPr>
          <p:cNvSpPr/>
          <p:nvPr/>
        </p:nvSpPr>
        <p:spPr>
          <a:xfrm>
            <a:off x="758726" y="2131743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74" y="1451673"/>
                </a:lnTo>
                <a:lnTo>
                  <a:pt x="5234229" y="1447787"/>
                </a:lnTo>
                <a:lnTo>
                  <a:pt x="71208" y="1447787"/>
                </a:lnTo>
                <a:lnTo>
                  <a:pt x="29718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208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74" y="727773"/>
                </a:lnTo>
                <a:lnTo>
                  <a:pt x="5234229" y="723900"/>
                </a:lnTo>
                <a:lnTo>
                  <a:pt x="71208" y="723900"/>
                </a:lnTo>
                <a:lnTo>
                  <a:pt x="29718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208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74" y="3873"/>
                </a:lnTo>
                <a:lnTo>
                  <a:pt x="5234229" y="0"/>
                </a:lnTo>
                <a:lnTo>
                  <a:pt x="71208" y="0"/>
                </a:lnTo>
                <a:lnTo>
                  <a:pt x="29718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208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pPr algn="r"/>
            <a:endParaRPr dirty="0"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83A20130-A71C-91CC-D2BC-C626D4569372}"/>
              </a:ext>
            </a:extLst>
          </p:cNvPr>
          <p:cNvSpPr txBox="1"/>
          <p:nvPr/>
        </p:nvSpPr>
        <p:spPr>
          <a:xfrm>
            <a:off x="758726" y="2285326"/>
            <a:ext cx="6938859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ممكن يكون داخل على منحة مجانية  - أو يقدر يدفع لاحقًا لو اجتاز المرحلة الأولى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42" name="object 42">
            <a:extLst>
              <a:ext uri="{FF2B5EF4-FFF2-40B4-BE49-F238E27FC236}">
                <a16:creationId xmlns:a16="http://schemas.microsoft.com/office/drawing/2014/main" id="{6F86D77B-9FC6-D493-2F72-9777125C4DC3}"/>
              </a:ext>
            </a:extLst>
          </p:cNvPr>
          <p:cNvSpPr/>
          <p:nvPr/>
        </p:nvSpPr>
        <p:spPr>
          <a:xfrm>
            <a:off x="25312" y="6740751"/>
            <a:ext cx="12192000" cy="114300"/>
          </a:xfrm>
          <a:custGeom>
            <a:avLst/>
            <a:gdLst/>
            <a:ahLst/>
            <a:cxnLst/>
            <a:rect l="l" t="t" r="r" b="b"/>
            <a:pathLst>
              <a:path w="12192000" h="114300">
                <a:moveTo>
                  <a:pt x="12191999" y="114299"/>
                </a:moveTo>
                <a:lnTo>
                  <a:pt x="0" y="11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1142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3" name="object 43">
            <a:extLst>
              <a:ext uri="{FF2B5EF4-FFF2-40B4-BE49-F238E27FC236}">
                <a16:creationId xmlns:a16="http://schemas.microsoft.com/office/drawing/2014/main" id="{25B39243-2251-53A1-CA22-1E5647A5E825}"/>
              </a:ext>
            </a:extLst>
          </p:cNvPr>
          <p:cNvGrpSpPr/>
          <p:nvPr/>
        </p:nvGrpSpPr>
        <p:grpSpPr>
          <a:xfrm>
            <a:off x="10610849" y="8231187"/>
            <a:ext cx="1390650" cy="323850"/>
            <a:chOff x="10610849" y="8229600"/>
            <a:chExt cx="1390650" cy="323850"/>
          </a:xfrm>
        </p:grpSpPr>
        <p:sp>
          <p:nvSpPr>
            <p:cNvPr id="44" name="object 44">
              <a:extLst>
                <a:ext uri="{FF2B5EF4-FFF2-40B4-BE49-F238E27FC236}">
                  <a16:creationId xmlns:a16="http://schemas.microsoft.com/office/drawing/2014/main" id="{F47AB7FA-B674-82BC-520C-65CE605BC104}"/>
                </a:ext>
              </a:extLst>
            </p:cNvPr>
            <p:cNvSpPr/>
            <p:nvPr/>
          </p:nvSpPr>
          <p:spPr>
            <a:xfrm>
              <a:off x="10610849" y="8229600"/>
              <a:ext cx="1390650" cy="323850"/>
            </a:xfrm>
            <a:custGeom>
              <a:avLst/>
              <a:gdLst/>
              <a:ahLst/>
              <a:cxnLst/>
              <a:rect l="l" t="t" r="r" b="b"/>
              <a:pathLst>
                <a:path w="1390650" h="323850">
                  <a:moveTo>
                    <a:pt x="13576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57602" y="0"/>
                  </a:lnTo>
                  <a:lnTo>
                    <a:pt x="1389682" y="28187"/>
                  </a:lnTo>
                  <a:lnTo>
                    <a:pt x="1390649" y="33047"/>
                  </a:lnTo>
                  <a:lnTo>
                    <a:pt x="1390649" y="290802"/>
                  </a:lnTo>
                  <a:lnTo>
                    <a:pt x="1362462" y="322883"/>
                  </a:lnTo>
                  <a:lnTo>
                    <a:pt x="13576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>
              <a:extLst>
                <a:ext uri="{FF2B5EF4-FFF2-40B4-BE49-F238E27FC236}">
                  <a16:creationId xmlns:a16="http://schemas.microsoft.com/office/drawing/2014/main" id="{F5E8DDAF-4081-A669-CD97-04C98850972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753849" y="8324849"/>
              <a:ext cx="133349" cy="133349"/>
            </a:xfrm>
            <a:prstGeom prst="rect">
              <a:avLst/>
            </a:prstGeom>
          </p:spPr>
        </p:pic>
      </p:grpSp>
      <p:sp>
        <p:nvSpPr>
          <p:cNvPr id="46" name="object 46">
            <a:extLst>
              <a:ext uri="{FF2B5EF4-FFF2-40B4-BE49-F238E27FC236}">
                <a16:creationId xmlns:a16="http://schemas.microsoft.com/office/drawing/2014/main" id="{0FA2DDCD-F3BE-FDC7-78ED-961138242DF7}"/>
              </a:ext>
            </a:extLst>
          </p:cNvPr>
          <p:cNvSpPr txBox="1"/>
          <p:nvPr/>
        </p:nvSpPr>
        <p:spPr>
          <a:xfrm>
            <a:off x="10713343" y="8285162"/>
            <a:ext cx="996315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Made </a:t>
            </a:r>
            <a:r>
              <a:rPr sz="900" dirty="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sz="900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FFFFFF"/>
                </a:solidFill>
                <a:latin typeface="Calibri"/>
                <a:cs typeface="Calibri"/>
              </a:rPr>
              <a:t>Genspark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B6F819A4-4F43-DD3E-6B95-56C31381517A}"/>
              </a:ext>
            </a:extLst>
          </p:cNvPr>
          <p:cNvSpPr txBox="1">
            <a:spLocks/>
          </p:cNvSpPr>
          <p:nvPr/>
        </p:nvSpPr>
        <p:spPr>
          <a:xfrm>
            <a:off x="4120096" y="334156"/>
            <a:ext cx="4275248" cy="443711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marR="5080" algn="ctr" rtl="1">
              <a:lnSpc>
                <a:spcPct val="100000"/>
              </a:lnSpc>
              <a:spcBef>
                <a:spcPts val="100"/>
              </a:spcBef>
            </a:pPr>
            <a:r>
              <a:rPr lang="ar-SA" sz="2800" b="1" dirty="0">
                <a:latin typeface="Cairo" pitchFamily="2" charset="-78"/>
                <a:cs typeface="Cairo" pitchFamily="2" charset="-78"/>
              </a:rPr>
              <a:t>تحضير البرسونا (</a:t>
            </a:r>
            <a:r>
              <a:rPr lang="en-US" sz="2800" b="1" dirty="0">
                <a:latin typeface="Cairo" pitchFamily="2" charset="-78"/>
                <a:cs typeface="Cairo" pitchFamily="2" charset="-78"/>
              </a:rPr>
              <a:t>Persona) </a:t>
            </a:r>
            <a:endParaRPr lang="en-US" sz="2700" dirty="0"/>
          </a:p>
        </p:txBody>
      </p:sp>
      <p:sp>
        <p:nvSpPr>
          <p:cNvPr id="58" name="object 15">
            <a:extLst>
              <a:ext uri="{FF2B5EF4-FFF2-40B4-BE49-F238E27FC236}">
                <a16:creationId xmlns:a16="http://schemas.microsoft.com/office/drawing/2014/main" id="{2AC9B874-05D8-C1F2-0A19-CB2952350726}"/>
              </a:ext>
            </a:extLst>
          </p:cNvPr>
          <p:cNvSpPr/>
          <p:nvPr/>
        </p:nvSpPr>
        <p:spPr>
          <a:xfrm>
            <a:off x="6202724" y="4327801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61" y="1451673"/>
                </a:lnTo>
                <a:lnTo>
                  <a:pt x="5234229" y="1447787"/>
                </a:lnTo>
                <a:lnTo>
                  <a:pt x="71196" y="1447787"/>
                </a:lnTo>
                <a:lnTo>
                  <a:pt x="29705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196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61" y="727773"/>
                </a:lnTo>
                <a:lnTo>
                  <a:pt x="5234229" y="723900"/>
                </a:lnTo>
                <a:lnTo>
                  <a:pt x="71196" y="723900"/>
                </a:lnTo>
                <a:lnTo>
                  <a:pt x="29705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196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61" y="3873"/>
                </a:lnTo>
                <a:lnTo>
                  <a:pt x="5234229" y="0"/>
                </a:lnTo>
                <a:lnTo>
                  <a:pt x="71196" y="0"/>
                </a:lnTo>
                <a:lnTo>
                  <a:pt x="29705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196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400">
              <a:latin typeface="Cairo" pitchFamily="2" charset="-78"/>
              <a:cs typeface="Cairo" pitchFamily="2" charset="-78"/>
            </a:endParaRPr>
          </a:p>
        </p:txBody>
      </p:sp>
      <p:sp>
        <p:nvSpPr>
          <p:cNvPr id="59" name="object 19">
            <a:extLst>
              <a:ext uri="{FF2B5EF4-FFF2-40B4-BE49-F238E27FC236}">
                <a16:creationId xmlns:a16="http://schemas.microsoft.com/office/drawing/2014/main" id="{F2C7EFE2-C773-7E07-E90A-691730A64444}"/>
              </a:ext>
            </a:extLst>
          </p:cNvPr>
          <p:cNvSpPr/>
          <p:nvPr/>
        </p:nvSpPr>
        <p:spPr>
          <a:xfrm>
            <a:off x="782999" y="4327801"/>
            <a:ext cx="5305425" cy="2095500"/>
          </a:xfrm>
          <a:custGeom>
            <a:avLst/>
            <a:gdLst/>
            <a:ahLst/>
            <a:cxnLst/>
            <a:rect l="l" t="t" r="r" b="b"/>
            <a:pathLst>
              <a:path w="5305425" h="2095500">
                <a:moveTo>
                  <a:pt x="5305425" y="1518996"/>
                </a:moveTo>
                <a:lnTo>
                  <a:pt x="5289804" y="1477492"/>
                </a:lnTo>
                <a:lnTo>
                  <a:pt x="5253774" y="1451673"/>
                </a:lnTo>
                <a:lnTo>
                  <a:pt x="5234229" y="1447787"/>
                </a:lnTo>
                <a:lnTo>
                  <a:pt x="71208" y="1447787"/>
                </a:lnTo>
                <a:lnTo>
                  <a:pt x="29718" y="1463421"/>
                </a:lnTo>
                <a:lnTo>
                  <a:pt x="3886" y="1499450"/>
                </a:lnTo>
                <a:lnTo>
                  <a:pt x="0" y="1518996"/>
                </a:lnTo>
                <a:lnTo>
                  <a:pt x="0" y="2019287"/>
                </a:lnTo>
                <a:lnTo>
                  <a:pt x="0" y="2024291"/>
                </a:lnTo>
                <a:lnTo>
                  <a:pt x="15633" y="2065782"/>
                </a:lnTo>
                <a:lnTo>
                  <a:pt x="51663" y="2091613"/>
                </a:lnTo>
                <a:lnTo>
                  <a:pt x="71208" y="2095487"/>
                </a:lnTo>
                <a:lnTo>
                  <a:pt x="5234229" y="2095487"/>
                </a:lnTo>
                <a:lnTo>
                  <a:pt x="5275719" y="2079866"/>
                </a:lnTo>
                <a:lnTo>
                  <a:pt x="5301539" y="2043836"/>
                </a:lnTo>
                <a:lnTo>
                  <a:pt x="5305425" y="2024291"/>
                </a:lnTo>
                <a:lnTo>
                  <a:pt x="5305425" y="1518996"/>
                </a:lnTo>
                <a:close/>
              </a:path>
              <a:path w="5305425" h="2095500">
                <a:moveTo>
                  <a:pt x="5305425" y="795096"/>
                </a:moveTo>
                <a:lnTo>
                  <a:pt x="5289804" y="753592"/>
                </a:lnTo>
                <a:lnTo>
                  <a:pt x="5253774" y="727773"/>
                </a:lnTo>
                <a:lnTo>
                  <a:pt x="5234229" y="723900"/>
                </a:lnTo>
                <a:lnTo>
                  <a:pt x="71208" y="723900"/>
                </a:lnTo>
                <a:lnTo>
                  <a:pt x="29718" y="739521"/>
                </a:lnTo>
                <a:lnTo>
                  <a:pt x="3886" y="775550"/>
                </a:lnTo>
                <a:lnTo>
                  <a:pt x="0" y="795096"/>
                </a:lnTo>
                <a:lnTo>
                  <a:pt x="0" y="1295387"/>
                </a:lnTo>
                <a:lnTo>
                  <a:pt x="0" y="1300391"/>
                </a:lnTo>
                <a:lnTo>
                  <a:pt x="15633" y="1341882"/>
                </a:lnTo>
                <a:lnTo>
                  <a:pt x="51663" y="1367713"/>
                </a:lnTo>
                <a:lnTo>
                  <a:pt x="71208" y="1371587"/>
                </a:lnTo>
                <a:lnTo>
                  <a:pt x="5234229" y="1371587"/>
                </a:lnTo>
                <a:lnTo>
                  <a:pt x="5275719" y="1355966"/>
                </a:lnTo>
                <a:lnTo>
                  <a:pt x="5301539" y="1319936"/>
                </a:lnTo>
                <a:lnTo>
                  <a:pt x="5305425" y="1300391"/>
                </a:lnTo>
                <a:lnTo>
                  <a:pt x="5305425" y="795096"/>
                </a:lnTo>
                <a:close/>
              </a:path>
              <a:path w="5305425" h="2095500">
                <a:moveTo>
                  <a:pt x="5305425" y="71196"/>
                </a:moveTo>
                <a:lnTo>
                  <a:pt x="5289804" y="29692"/>
                </a:lnTo>
                <a:lnTo>
                  <a:pt x="5253774" y="3873"/>
                </a:lnTo>
                <a:lnTo>
                  <a:pt x="5234229" y="0"/>
                </a:lnTo>
                <a:lnTo>
                  <a:pt x="71208" y="0"/>
                </a:lnTo>
                <a:lnTo>
                  <a:pt x="29718" y="15621"/>
                </a:lnTo>
                <a:lnTo>
                  <a:pt x="3886" y="51650"/>
                </a:lnTo>
                <a:lnTo>
                  <a:pt x="0" y="71196"/>
                </a:lnTo>
                <a:lnTo>
                  <a:pt x="0" y="571500"/>
                </a:lnTo>
                <a:lnTo>
                  <a:pt x="0" y="576491"/>
                </a:lnTo>
                <a:lnTo>
                  <a:pt x="15633" y="617982"/>
                </a:lnTo>
                <a:lnTo>
                  <a:pt x="51663" y="643813"/>
                </a:lnTo>
                <a:lnTo>
                  <a:pt x="71208" y="647700"/>
                </a:lnTo>
                <a:lnTo>
                  <a:pt x="5234229" y="647700"/>
                </a:lnTo>
                <a:lnTo>
                  <a:pt x="5275719" y="632066"/>
                </a:lnTo>
                <a:lnTo>
                  <a:pt x="5301539" y="596036"/>
                </a:lnTo>
                <a:lnTo>
                  <a:pt x="5305425" y="576491"/>
                </a:lnTo>
                <a:lnTo>
                  <a:pt x="5305425" y="7119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0" name="object 20">
            <a:extLst>
              <a:ext uri="{FF2B5EF4-FFF2-40B4-BE49-F238E27FC236}">
                <a16:creationId xmlns:a16="http://schemas.microsoft.com/office/drawing/2014/main" id="{92518330-7C99-44CF-9C70-16780F646447}"/>
              </a:ext>
            </a:extLst>
          </p:cNvPr>
          <p:cNvSpPr txBox="1"/>
          <p:nvPr/>
        </p:nvSpPr>
        <p:spPr>
          <a:xfrm>
            <a:off x="4538749" y="4454627"/>
            <a:ext cx="6811789" cy="489877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مستعد للاستثمار في تعليمه إذا رأى قيمة حقيقية (في حالة الدورة المدفوعة)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A049F3DE-E3A1-73F8-3925-634F92EA0B8E}"/>
              </a:ext>
            </a:extLst>
          </p:cNvPr>
          <p:cNvSpPr txBox="1"/>
          <p:nvPr/>
        </p:nvSpPr>
        <p:spPr>
          <a:xfrm>
            <a:off x="7371962" y="5232914"/>
            <a:ext cx="7237165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86305" marR="5080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يملك الدافع الذاتي للاستمرار حتى عند مواجهة صعوبات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1" name="object 21">
            <a:extLst>
              <a:ext uri="{FF2B5EF4-FFF2-40B4-BE49-F238E27FC236}">
                <a16:creationId xmlns:a16="http://schemas.microsoft.com/office/drawing/2014/main" id="{DE81F666-84BB-3A4B-8A24-61C0E08CCE65}"/>
              </a:ext>
            </a:extLst>
          </p:cNvPr>
          <p:cNvSpPr txBox="1"/>
          <p:nvPr/>
        </p:nvSpPr>
        <p:spPr>
          <a:xfrm>
            <a:off x="6634172" y="5933514"/>
            <a:ext cx="8158341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2186305" marR="5080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يبحث عن مجتمع تعلمي يمكنه من طرح الأسئلة ومشاركة التحديات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2" name="object 20">
            <a:extLst>
              <a:ext uri="{FF2B5EF4-FFF2-40B4-BE49-F238E27FC236}">
                <a16:creationId xmlns:a16="http://schemas.microsoft.com/office/drawing/2014/main" id="{57CC5F40-3FAD-816A-AC36-A9B745C3405A}"/>
              </a:ext>
            </a:extLst>
          </p:cNvPr>
          <p:cNvSpPr txBox="1"/>
          <p:nvPr/>
        </p:nvSpPr>
        <p:spPr>
          <a:xfrm>
            <a:off x="639675" y="3042208"/>
            <a:ext cx="7071360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مستوى اللغة الإنجليزية متوسط (</a:t>
            </a:r>
            <a:r>
              <a:rPr lang="en-US" sz="1400" dirty="0">
                <a:latin typeface="Cairo" pitchFamily="2" charset="-78"/>
                <a:cs typeface="Cairo" pitchFamily="2" charset="-78"/>
              </a:rPr>
              <a:t>Intermediate)</a:t>
            </a:r>
            <a:endParaRPr lang="ar-SA"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3" name="object 20">
            <a:extLst>
              <a:ext uri="{FF2B5EF4-FFF2-40B4-BE49-F238E27FC236}">
                <a16:creationId xmlns:a16="http://schemas.microsoft.com/office/drawing/2014/main" id="{E967604D-7DB2-01FF-D060-0DC5AA4B701D}"/>
              </a:ext>
            </a:extLst>
          </p:cNvPr>
          <p:cNvSpPr txBox="1"/>
          <p:nvPr/>
        </p:nvSpPr>
        <p:spPr>
          <a:xfrm>
            <a:off x="-554182" y="3785964"/>
            <a:ext cx="6416439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 هل هو طالب/خريج/يشتغل حاليًا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4" name="object 20">
            <a:extLst>
              <a:ext uri="{FF2B5EF4-FFF2-40B4-BE49-F238E27FC236}">
                <a16:creationId xmlns:a16="http://schemas.microsoft.com/office/drawing/2014/main" id="{BA1950B5-29DA-7EF2-68AF-770983054894}"/>
              </a:ext>
            </a:extLst>
          </p:cNvPr>
          <p:cNvSpPr txBox="1"/>
          <p:nvPr/>
        </p:nvSpPr>
        <p:spPr>
          <a:xfrm>
            <a:off x="-747849" y="4541027"/>
            <a:ext cx="6676904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هل عنده استعداد يشتغل بعد الدورة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5" name="object 20">
            <a:extLst>
              <a:ext uri="{FF2B5EF4-FFF2-40B4-BE49-F238E27FC236}">
                <a16:creationId xmlns:a16="http://schemas.microsoft.com/office/drawing/2014/main" id="{CD557F68-B3EF-8D96-4117-C1B788AF8A46}"/>
              </a:ext>
            </a:extLst>
          </p:cNvPr>
          <p:cNvSpPr txBox="1"/>
          <p:nvPr/>
        </p:nvSpPr>
        <p:spPr>
          <a:xfrm>
            <a:off x="416623" y="5232914"/>
            <a:ext cx="7280962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 rtl="1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هل مهتم بتعلم الذكاء الاصطناعي في البرمجة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  <p:sp>
        <p:nvSpPr>
          <p:cNvPr id="66" name="object 20">
            <a:extLst>
              <a:ext uri="{FF2B5EF4-FFF2-40B4-BE49-F238E27FC236}">
                <a16:creationId xmlns:a16="http://schemas.microsoft.com/office/drawing/2014/main" id="{1222CE92-6549-0723-4D95-17255DB39775}"/>
              </a:ext>
            </a:extLst>
          </p:cNvPr>
          <p:cNvSpPr txBox="1"/>
          <p:nvPr/>
        </p:nvSpPr>
        <p:spPr>
          <a:xfrm>
            <a:off x="-1158240" y="6004163"/>
            <a:ext cx="7087295" cy="274433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826260" marR="5080" algn="r">
              <a:spcBef>
                <a:spcPts val="459"/>
              </a:spcBef>
            </a:pPr>
            <a:r>
              <a:rPr lang="ar-SA" sz="1400" dirty="0">
                <a:latin typeface="Cairo" pitchFamily="2" charset="-78"/>
                <a:cs typeface="Cairo" pitchFamily="2" charset="-78"/>
              </a:rPr>
              <a:t>هل عنده هدف واضح من الكورس</a:t>
            </a:r>
            <a:endParaRPr sz="1400" dirty="0">
              <a:latin typeface="Cairo" pitchFamily="2" charset="-78"/>
              <a:cs typeface="Cairo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058223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86399" y="724693"/>
            <a:ext cx="1219200" cy="38100"/>
          </a:xfrm>
          <a:custGeom>
            <a:avLst/>
            <a:gdLst/>
            <a:ahLst/>
            <a:cxnLst/>
            <a:rect l="l" t="t" r="r" b="b"/>
            <a:pathLst>
              <a:path w="1219200" h="38100">
                <a:moveTo>
                  <a:pt x="1219199" y="38099"/>
                </a:moveTo>
                <a:lnTo>
                  <a:pt x="0" y="38099"/>
                </a:lnTo>
                <a:lnTo>
                  <a:pt x="0" y="0"/>
                </a:lnTo>
                <a:lnTo>
                  <a:pt x="1219199" y="0"/>
                </a:lnTo>
                <a:lnTo>
                  <a:pt x="1219199" y="38099"/>
                </a:lnTo>
                <a:close/>
              </a:path>
            </a:pathLst>
          </a:custGeom>
          <a:solidFill>
            <a:srgbClr val="7C3A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497089" y="216694"/>
            <a:ext cx="3197860" cy="368300"/>
          </a:xfrm>
          <a:prstGeom prst="rect">
            <a:avLst/>
          </a:prstGeom>
        </p:spPr>
        <p:txBody>
          <a:bodyPr vert="horz" wrap="square" lIns="0" tIns="12700" rIns="0" bIns="0" rtlCol="0" anchor="ctr">
            <a:spAutoFit/>
          </a:bodyPr>
          <a:lstStyle/>
          <a:p>
            <a:pPr marL="12700" marR="5080" algn="r">
              <a:lnSpc>
                <a:spcPct val="100000"/>
              </a:lnSpc>
              <a:spcBef>
                <a:spcPts val="100"/>
              </a:spcBef>
            </a:pPr>
            <a:r>
              <a:rPr spc="290" dirty="0"/>
              <a:t>ﻢﻋﺪﻟاو</a:t>
            </a:r>
            <a:r>
              <a:rPr spc="-65" dirty="0"/>
              <a:t> </a:t>
            </a:r>
            <a:r>
              <a:rPr spc="325" dirty="0"/>
              <a:t>ﻞﺻاﻮﺘﻟا</a:t>
            </a:r>
            <a:r>
              <a:rPr spc="-60" dirty="0"/>
              <a:t> </a:t>
            </a:r>
            <a:r>
              <a:rPr spc="390" dirty="0"/>
              <a:t>تﺎﻣﻮﻠﻌﻣ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8077198" y="1181893"/>
            <a:ext cx="3505200" cy="2095500"/>
            <a:chOff x="8077198" y="1181099"/>
            <a:chExt cx="3505200" cy="2095500"/>
          </a:xfrm>
        </p:grpSpPr>
        <p:sp>
          <p:nvSpPr>
            <p:cNvPr id="5" name="object 5"/>
            <p:cNvSpPr/>
            <p:nvPr/>
          </p:nvSpPr>
          <p:spPr>
            <a:xfrm>
              <a:off x="8077198" y="1181099"/>
              <a:ext cx="3505200" cy="2095500"/>
            </a:xfrm>
            <a:custGeom>
              <a:avLst/>
              <a:gdLst/>
              <a:ahLst/>
              <a:cxnLst/>
              <a:rect l="l" t="t" r="r" b="b"/>
              <a:pathLst>
                <a:path w="3505200" h="2095500">
                  <a:moveTo>
                    <a:pt x="3434003" y="2095499"/>
                  </a:moveTo>
                  <a:lnTo>
                    <a:pt x="71196" y="2095499"/>
                  </a:lnTo>
                  <a:lnTo>
                    <a:pt x="66241" y="2095011"/>
                  </a:lnTo>
                  <a:lnTo>
                    <a:pt x="29703" y="2079877"/>
                  </a:lnTo>
                  <a:lnTo>
                    <a:pt x="3885" y="2043837"/>
                  </a:lnTo>
                  <a:lnTo>
                    <a:pt x="0" y="2024303"/>
                  </a:lnTo>
                  <a:lnTo>
                    <a:pt x="0" y="2019299"/>
                  </a:lnTo>
                  <a:lnTo>
                    <a:pt x="0" y="71196"/>
                  </a:lnTo>
                  <a:lnTo>
                    <a:pt x="15620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3" y="0"/>
                  </a:lnTo>
                  <a:lnTo>
                    <a:pt x="3475492" y="15621"/>
                  </a:lnTo>
                  <a:lnTo>
                    <a:pt x="3501312" y="51661"/>
                  </a:lnTo>
                  <a:lnTo>
                    <a:pt x="3505199" y="71196"/>
                  </a:lnTo>
                  <a:lnTo>
                    <a:pt x="3505199" y="2024303"/>
                  </a:lnTo>
                  <a:lnTo>
                    <a:pt x="3489576" y="2065794"/>
                  </a:lnTo>
                  <a:lnTo>
                    <a:pt x="3453537" y="2091614"/>
                  </a:lnTo>
                  <a:lnTo>
                    <a:pt x="3438957" y="2095011"/>
                  </a:lnTo>
                  <a:lnTo>
                    <a:pt x="3434003" y="20954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24998" y="1371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5" y="606300"/>
                  </a:lnTo>
                  <a:lnTo>
                    <a:pt x="216320" y="596475"/>
                  </a:lnTo>
                  <a:lnTo>
                    <a:pt x="174480" y="580335"/>
                  </a:lnTo>
                  <a:lnTo>
                    <a:pt x="135460" y="558231"/>
                  </a:lnTo>
                  <a:lnTo>
                    <a:pt x="100108" y="530641"/>
                  </a:lnTo>
                  <a:lnTo>
                    <a:pt x="69185" y="498162"/>
                  </a:lnTo>
                  <a:lnTo>
                    <a:pt x="43363" y="461498"/>
                  </a:lnTo>
                  <a:lnTo>
                    <a:pt x="23199" y="421441"/>
                  </a:lnTo>
                  <a:lnTo>
                    <a:pt x="9132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4" y="245336"/>
                  </a:lnTo>
                  <a:lnTo>
                    <a:pt x="17815" y="202115"/>
                  </a:lnTo>
                  <a:lnTo>
                    <a:pt x="35989" y="161118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7" y="35990"/>
                  </a:lnTo>
                  <a:lnTo>
                    <a:pt x="202114" y="17817"/>
                  </a:lnTo>
                  <a:lnTo>
                    <a:pt x="245335" y="5856"/>
                  </a:lnTo>
                  <a:lnTo>
                    <a:pt x="289844" y="366"/>
                  </a:lnTo>
                  <a:lnTo>
                    <a:pt x="304799" y="0"/>
                  </a:lnTo>
                  <a:lnTo>
                    <a:pt x="319756" y="366"/>
                  </a:lnTo>
                  <a:lnTo>
                    <a:pt x="364262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8" y="59982"/>
                  </a:lnTo>
                  <a:lnTo>
                    <a:pt x="520325" y="89273"/>
                  </a:lnTo>
                  <a:lnTo>
                    <a:pt x="549616" y="123230"/>
                  </a:lnTo>
                  <a:lnTo>
                    <a:pt x="573609" y="161118"/>
                  </a:lnTo>
                  <a:lnTo>
                    <a:pt x="591781" y="202115"/>
                  </a:lnTo>
                  <a:lnTo>
                    <a:pt x="603742" y="245336"/>
                  </a:lnTo>
                  <a:lnTo>
                    <a:pt x="609232" y="289844"/>
                  </a:lnTo>
                  <a:lnTo>
                    <a:pt x="609599" y="304799"/>
                  </a:lnTo>
                  <a:lnTo>
                    <a:pt x="609232" y="319755"/>
                  </a:lnTo>
                  <a:lnTo>
                    <a:pt x="603742" y="364263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6" y="486368"/>
                  </a:lnTo>
                  <a:lnTo>
                    <a:pt x="520325" y="520325"/>
                  </a:lnTo>
                  <a:lnTo>
                    <a:pt x="486367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2" y="603743"/>
                  </a:lnTo>
                  <a:lnTo>
                    <a:pt x="319756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96449" y="1576387"/>
              <a:ext cx="266700" cy="200025"/>
            </a:xfrm>
            <a:custGeom>
              <a:avLst/>
              <a:gdLst/>
              <a:ahLst/>
              <a:cxnLst/>
              <a:rect l="l" t="t" r="r" b="b"/>
              <a:pathLst>
                <a:path w="266700" h="200025">
                  <a:moveTo>
                    <a:pt x="137413" y="134443"/>
                  </a:moveTo>
                  <a:lnTo>
                    <a:pt x="129286" y="134443"/>
                  </a:lnTo>
                  <a:lnTo>
                    <a:pt x="3698" y="40265"/>
                  </a:lnTo>
                  <a:lnTo>
                    <a:pt x="0" y="32868"/>
                  </a:lnTo>
                  <a:lnTo>
                    <a:pt x="0" y="25003"/>
                  </a:lnTo>
                  <a:lnTo>
                    <a:pt x="1965" y="15272"/>
                  </a:lnTo>
                  <a:lnTo>
                    <a:pt x="7325" y="7325"/>
                  </a:lnTo>
                  <a:lnTo>
                    <a:pt x="15272" y="1965"/>
                  </a:lnTo>
                  <a:lnTo>
                    <a:pt x="25003" y="0"/>
                  </a:lnTo>
                  <a:lnTo>
                    <a:pt x="241696" y="0"/>
                  </a:lnTo>
                  <a:lnTo>
                    <a:pt x="251427" y="1965"/>
                  </a:lnTo>
                  <a:lnTo>
                    <a:pt x="259374" y="7325"/>
                  </a:lnTo>
                  <a:lnTo>
                    <a:pt x="264734" y="15272"/>
                  </a:lnTo>
                  <a:lnTo>
                    <a:pt x="266700" y="25003"/>
                  </a:lnTo>
                  <a:lnTo>
                    <a:pt x="266700" y="32868"/>
                  </a:lnTo>
                  <a:lnTo>
                    <a:pt x="263001" y="40265"/>
                  </a:lnTo>
                  <a:lnTo>
                    <a:pt x="137413" y="134443"/>
                  </a:lnTo>
                  <a:close/>
                </a:path>
                <a:path w="266700" h="200025">
                  <a:moveTo>
                    <a:pt x="233362" y="200025"/>
                  </a:moveTo>
                  <a:lnTo>
                    <a:pt x="33337" y="200025"/>
                  </a:lnTo>
                  <a:lnTo>
                    <a:pt x="20371" y="197401"/>
                  </a:lnTo>
                  <a:lnTo>
                    <a:pt x="9773" y="190251"/>
                  </a:lnTo>
                  <a:lnTo>
                    <a:pt x="2623" y="179653"/>
                  </a:lnTo>
                  <a:lnTo>
                    <a:pt x="0" y="166687"/>
                  </a:lnTo>
                  <a:lnTo>
                    <a:pt x="0" y="58340"/>
                  </a:lnTo>
                  <a:lnTo>
                    <a:pt x="113347" y="143351"/>
                  </a:lnTo>
                  <a:lnTo>
                    <a:pt x="122938" y="148361"/>
                  </a:lnTo>
                  <a:lnTo>
                    <a:pt x="133350" y="150031"/>
                  </a:lnTo>
                  <a:lnTo>
                    <a:pt x="266700" y="150031"/>
                  </a:lnTo>
                  <a:lnTo>
                    <a:pt x="266700" y="166687"/>
                  </a:lnTo>
                  <a:lnTo>
                    <a:pt x="264076" y="179653"/>
                  </a:lnTo>
                  <a:lnTo>
                    <a:pt x="256926" y="190251"/>
                  </a:lnTo>
                  <a:lnTo>
                    <a:pt x="246328" y="197401"/>
                  </a:lnTo>
                  <a:lnTo>
                    <a:pt x="233362" y="200025"/>
                  </a:lnTo>
                  <a:close/>
                </a:path>
                <a:path w="266700" h="200025">
                  <a:moveTo>
                    <a:pt x="266700" y="150031"/>
                  </a:moveTo>
                  <a:lnTo>
                    <a:pt x="133350" y="150031"/>
                  </a:lnTo>
                  <a:lnTo>
                    <a:pt x="143761" y="148361"/>
                  </a:lnTo>
                  <a:lnTo>
                    <a:pt x="153352" y="143351"/>
                  </a:lnTo>
                  <a:lnTo>
                    <a:pt x="266700" y="58340"/>
                  </a:lnTo>
                  <a:lnTo>
                    <a:pt x="266700" y="150031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160023" y="2093119"/>
            <a:ext cx="133985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spcBef>
                <a:spcPts val="100"/>
              </a:spcBef>
            </a:pPr>
            <a:r>
              <a:rPr sz="1500" b="1" spc="160" dirty="0">
                <a:solidFill>
                  <a:srgbClr val="1C4ED8"/>
                </a:solidFill>
                <a:latin typeface="Arial"/>
                <a:cs typeface="Arial"/>
              </a:rPr>
              <a:t>ﻲﻧوﺮﺘﻜﻟﻹا</a:t>
            </a:r>
            <a:r>
              <a:rPr sz="1500" b="1" spc="-70" dirty="0">
                <a:solidFill>
                  <a:srgbClr val="1C4ED8"/>
                </a:solidFill>
                <a:latin typeface="Arial"/>
                <a:cs typeface="Arial"/>
              </a:rPr>
              <a:t> </a:t>
            </a:r>
            <a:r>
              <a:rPr sz="1500" b="1" spc="135" dirty="0">
                <a:solidFill>
                  <a:srgbClr val="1C4ED8"/>
                </a:solidFill>
                <a:latin typeface="Arial"/>
                <a:cs typeface="Arial"/>
              </a:rPr>
              <a:t>ﺪﻳﺮﺒﻟا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2982" y="2493170"/>
            <a:ext cx="163385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spcBef>
                <a:spcPts val="100"/>
              </a:spcBef>
            </a:pPr>
            <a:r>
              <a:rPr sz="1350" spc="135" dirty="0">
                <a:solidFill>
                  <a:srgbClr val="333333"/>
                </a:solidFill>
                <a:latin typeface="Calibri"/>
                <a:cs typeface="Calibri"/>
              </a:rPr>
              <a:t>ﺔﻠﺌﺳﻷاو</a:t>
            </a:r>
            <a:r>
              <a:rPr sz="13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350" spc="135" dirty="0">
                <a:solidFill>
                  <a:srgbClr val="333333"/>
                </a:solidFill>
                <a:latin typeface="Calibri"/>
                <a:cs typeface="Calibri"/>
              </a:rPr>
              <a:t>تارﺎﺴﻔﺘﺳﻼﻟ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25644" y="2826544"/>
            <a:ext cx="140843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60" dirty="0">
                <a:solidFill>
                  <a:srgbClr val="2562EB"/>
                </a:solidFill>
                <a:latin typeface="Arial"/>
                <a:cs typeface="Arial"/>
                <a:hlinkClick r:id="rId2"/>
              </a:rPr>
              <a:t>email@example.com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343399" y="1181893"/>
            <a:ext cx="3505200" cy="2095500"/>
            <a:chOff x="4343399" y="1181099"/>
            <a:chExt cx="3505200" cy="2095500"/>
          </a:xfrm>
        </p:grpSpPr>
        <p:sp>
          <p:nvSpPr>
            <p:cNvPr id="12" name="object 12"/>
            <p:cNvSpPr/>
            <p:nvPr/>
          </p:nvSpPr>
          <p:spPr>
            <a:xfrm>
              <a:off x="4343399" y="1181099"/>
              <a:ext cx="3505200" cy="2095500"/>
            </a:xfrm>
            <a:custGeom>
              <a:avLst/>
              <a:gdLst/>
              <a:ahLst/>
              <a:cxnLst/>
              <a:rect l="l" t="t" r="r" b="b"/>
              <a:pathLst>
                <a:path w="3505200" h="2095500">
                  <a:moveTo>
                    <a:pt x="3434002" y="2095499"/>
                  </a:moveTo>
                  <a:lnTo>
                    <a:pt x="71196" y="2095499"/>
                  </a:lnTo>
                  <a:lnTo>
                    <a:pt x="66241" y="2095011"/>
                  </a:lnTo>
                  <a:lnTo>
                    <a:pt x="29705" y="2079877"/>
                  </a:lnTo>
                  <a:lnTo>
                    <a:pt x="3885" y="2043837"/>
                  </a:lnTo>
                  <a:lnTo>
                    <a:pt x="0" y="2024303"/>
                  </a:lnTo>
                  <a:lnTo>
                    <a:pt x="0" y="2019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4" y="15621"/>
                  </a:lnTo>
                  <a:lnTo>
                    <a:pt x="3501313" y="51661"/>
                  </a:lnTo>
                  <a:lnTo>
                    <a:pt x="3505199" y="71196"/>
                  </a:lnTo>
                  <a:lnTo>
                    <a:pt x="3505199" y="2024303"/>
                  </a:lnTo>
                  <a:lnTo>
                    <a:pt x="3489577" y="2065794"/>
                  </a:lnTo>
                  <a:lnTo>
                    <a:pt x="3453536" y="2091614"/>
                  </a:lnTo>
                  <a:lnTo>
                    <a:pt x="3438957" y="2095011"/>
                  </a:lnTo>
                  <a:lnTo>
                    <a:pt x="3434002" y="209549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91199" y="1371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0"/>
                  </a:lnTo>
                  <a:lnTo>
                    <a:pt x="216320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2"/>
                  </a:lnTo>
                  <a:lnTo>
                    <a:pt x="43364" y="461498"/>
                  </a:lnTo>
                  <a:lnTo>
                    <a:pt x="23200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7" y="202115"/>
                  </a:lnTo>
                  <a:lnTo>
                    <a:pt x="35990" y="161118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6"/>
                  </a:lnTo>
                  <a:lnTo>
                    <a:pt x="304799" y="0"/>
                  </a:lnTo>
                  <a:lnTo>
                    <a:pt x="319755" y="366"/>
                  </a:lnTo>
                  <a:lnTo>
                    <a:pt x="364263" y="5856"/>
                  </a:lnTo>
                  <a:lnTo>
                    <a:pt x="407484" y="17817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5" y="89273"/>
                  </a:lnTo>
                  <a:lnTo>
                    <a:pt x="549617" y="123230"/>
                  </a:lnTo>
                  <a:lnTo>
                    <a:pt x="573609" y="161118"/>
                  </a:lnTo>
                  <a:lnTo>
                    <a:pt x="591782" y="202115"/>
                  </a:lnTo>
                  <a:lnTo>
                    <a:pt x="603742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3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8"/>
                  </a:lnTo>
                  <a:lnTo>
                    <a:pt x="520325" y="520325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4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DFE7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962649" y="1547217"/>
              <a:ext cx="258445" cy="258445"/>
            </a:xfrm>
            <a:custGeom>
              <a:avLst/>
              <a:gdLst/>
              <a:ahLst/>
              <a:cxnLst/>
              <a:rect l="l" t="t" r="r" b="b"/>
              <a:pathLst>
                <a:path w="258445" h="258444">
                  <a:moveTo>
                    <a:pt x="129182" y="258365"/>
                  </a:moveTo>
                  <a:lnTo>
                    <a:pt x="78898" y="248213"/>
                  </a:lnTo>
                  <a:lnTo>
                    <a:pt x="37836" y="220528"/>
                  </a:lnTo>
                  <a:lnTo>
                    <a:pt x="10151" y="179466"/>
                  </a:lnTo>
                  <a:lnTo>
                    <a:pt x="0" y="129182"/>
                  </a:lnTo>
                  <a:lnTo>
                    <a:pt x="10077" y="79267"/>
                  </a:lnTo>
                  <a:lnTo>
                    <a:pt x="10151" y="78898"/>
                  </a:lnTo>
                  <a:lnTo>
                    <a:pt x="37836" y="37836"/>
                  </a:lnTo>
                  <a:lnTo>
                    <a:pt x="78898" y="10151"/>
                  </a:lnTo>
                  <a:lnTo>
                    <a:pt x="129182" y="0"/>
                  </a:lnTo>
                  <a:lnTo>
                    <a:pt x="179466" y="10151"/>
                  </a:lnTo>
                  <a:lnTo>
                    <a:pt x="220528" y="37836"/>
                  </a:lnTo>
                  <a:lnTo>
                    <a:pt x="247437" y="77747"/>
                  </a:lnTo>
                  <a:lnTo>
                    <a:pt x="182116" y="77747"/>
                  </a:lnTo>
                  <a:lnTo>
                    <a:pt x="177464" y="78453"/>
                  </a:lnTo>
                  <a:lnTo>
                    <a:pt x="169536" y="81001"/>
                  </a:lnTo>
                  <a:lnTo>
                    <a:pt x="155791" y="86332"/>
                  </a:lnTo>
                  <a:lnTo>
                    <a:pt x="133810" y="95365"/>
                  </a:lnTo>
                  <a:lnTo>
                    <a:pt x="58473" y="127817"/>
                  </a:lnTo>
                  <a:lnTo>
                    <a:pt x="52358" y="130248"/>
                  </a:lnTo>
                  <a:lnTo>
                    <a:pt x="49155" y="132627"/>
                  </a:lnTo>
                  <a:lnTo>
                    <a:pt x="48303" y="139420"/>
                  </a:lnTo>
                  <a:lnTo>
                    <a:pt x="54733" y="140810"/>
                  </a:lnTo>
                  <a:lnTo>
                    <a:pt x="69419" y="145584"/>
                  </a:lnTo>
                  <a:lnTo>
                    <a:pt x="78292" y="148092"/>
                  </a:lnTo>
                  <a:lnTo>
                    <a:pt x="115250" y="148092"/>
                  </a:lnTo>
                  <a:lnTo>
                    <a:pt x="113789" y="149532"/>
                  </a:lnTo>
                  <a:lnTo>
                    <a:pt x="110184" y="154281"/>
                  </a:lnTo>
                  <a:lnTo>
                    <a:pt x="110333" y="159190"/>
                  </a:lnTo>
                  <a:lnTo>
                    <a:pt x="116301" y="164888"/>
                  </a:lnTo>
                  <a:lnTo>
                    <a:pt x="123863" y="169934"/>
                  </a:lnTo>
                  <a:lnTo>
                    <a:pt x="137382" y="179106"/>
                  </a:lnTo>
                  <a:lnTo>
                    <a:pt x="152397" y="189017"/>
                  </a:lnTo>
                  <a:lnTo>
                    <a:pt x="158094" y="194665"/>
                  </a:lnTo>
                  <a:lnTo>
                    <a:pt x="237966" y="194665"/>
                  </a:lnTo>
                  <a:lnTo>
                    <a:pt x="220528" y="220528"/>
                  </a:lnTo>
                  <a:lnTo>
                    <a:pt x="179466" y="248213"/>
                  </a:lnTo>
                  <a:lnTo>
                    <a:pt x="129182" y="258365"/>
                  </a:lnTo>
                  <a:close/>
                </a:path>
                <a:path w="258445" h="258444">
                  <a:moveTo>
                    <a:pt x="237966" y="194665"/>
                  </a:moveTo>
                  <a:lnTo>
                    <a:pt x="158094" y="194665"/>
                  </a:lnTo>
                  <a:lnTo>
                    <a:pt x="169047" y="193657"/>
                  </a:lnTo>
                  <a:lnTo>
                    <a:pt x="172613" y="190411"/>
                  </a:lnTo>
                  <a:lnTo>
                    <a:pt x="182618" y="133373"/>
                  </a:lnTo>
                  <a:lnTo>
                    <a:pt x="189061" y="87854"/>
                  </a:lnTo>
                  <a:lnTo>
                    <a:pt x="189106" y="84454"/>
                  </a:lnTo>
                  <a:lnTo>
                    <a:pt x="188843" y="82766"/>
                  </a:lnTo>
                  <a:lnTo>
                    <a:pt x="188685" y="81361"/>
                  </a:lnTo>
                  <a:lnTo>
                    <a:pt x="188072" y="80195"/>
                  </a:lnTo>
                  <a:lnTo>
                    <a:pt x="187005" y="79267"/>
                  </a:lnTo>
                  <a:lnTo>
                    <a:pt x="185457" y="78011"/>
                  </a:lnTo>
                  <a:lnTo>
                    <a:pt x="183068" y="77747"/>
                  </a:lnTo>
                  <a:lnTo>
                    <a:pt x="247437" y="77747"/>
                  </a:lnTo>
                  <a:lnTo>
                    <a:pt x="248213" y="78898"/>
                  </a:lnTo>
                  <a:lnTo>
                    <a:pt x="258365" y="129182"/>
                  </a:lnTo>
                  <a:lnTo>
                    <a:pt x="248286" y="179106"/>
                  </a:lnTo>
                  <a:lnTo>
                    <a:pt x="248213" y="179466"/>
                  </a:lnTo>
                  <a:lnTo>
                    <a:pt x="237966" y="194665"/>
                  </a:lnTo>
                  <a:close/>
                </a:path>
                <a:path w="258445" h="258444">
                  <a:moveTo>
                    <a:pt x="115250" y="148092"/>
                  </a:moveTo>
                  <a:lnTo>
                    <a:pt x="87602" y="148092"/>
                  </a:lnTo>
                  <a:lnTo>
                    <a:pt x="91758" y="146557"/>
                  </a:lnTo>
                  <a:lnTo>
                    <a:pt x="96913" y="143017"/>
                  </a:lnTo>
                  <a:lnTo>
                    <a:pt x="136926" y="116199"/>
                  </a:lnTo>
                  <a:lnTo>
                    <a:pt x="147356" y="109398"/>
                  </a:lnTo>
                  <a:lnTo>
                    <a:pt x="151403" y="107001"/>
                  </a:lnTo>
                  <a:lnTo>
                    <a:pt x="153321" y="106593"/>
                  </a:lnTo>
                  <a:lnTo>
                    <a:pt x="154836" y="107930"/>
                  </a:lnTo>
                  <a:lnTo>
                    <a:pt x="119084" y="144313"/>
                  </a:lnTo>
                  <a:lnTo>
                    <a:pt x="115250" y="148092"/>
                  </a:lnTo>
                  <a:close/>
                </a:path>
              </a:pathLst>
            </a:custGeom>
            <a:solidFill>
              <a:srgbClr val="4E45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85743" y="2093119"/>
            <a:ext cx="14204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spcBef>
                <a:spcPts val="100"/>
              </a:spcBef>
            </a:pPr>
            <a:r>
              <a:rPr sz="1500" b="1" spc="210" dirty="0">
                <a:solidFill>
                  <a:srgbClr val="4237CA"/>
                </a:solidFill>
                <a:latin typeface="Arial"/>
                <a:cs typeface="Arial"/>
              </a:rPr>
              <a:t>ماﺮﻐﻠﺘﻟا</a:t>
            </a:r>
            <a:r>
              <a:rPr sz="1500" b="1" spc="-30" dirty="0">
                <a:solidFill>
                  <a:srgbClr val="4237CA"/>
                </a:solidFill>
                <a:latin typeface="Arial"/>
                <a:cs typeface="Arial"/>
              </a:rPr>
              <a:t> </a:t>
            </a:r>
            <a:r>
              <a:rPr sz="1500" b="1" spc="185" dirty="0">
                <a:solidFill>
                  <a:srgbClr val="4237CA"/>
                </a:solidFill>
                <a:latin typeface="Arial"/>
                <a:cs typeface="Arial"/>
              </a:rPr>
              <a:t>ﺔﻋﻮﻤﺠﻣ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7949" y="2493170"/>
            <a:ext cx="181610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spcBef>
                <a:spcPts val="100"/>
              </a:spcBef>
            </a:pPr>
            <a:r>
              <a:rPr sz="1350" spc="95" dirty="0">
                <a:solidFill>
                  <a:srgbClr val="333333"/>
                </a:solidFill>
                <a:latin typeface="Calibri"/>
                <a:cs typeface="Calibri"/>
              </a:rPr>
              <a:t>ﻲﻋﺎﻤﺠﻟا</a:t>
            </a:r>
            <a:r>
              <a:rPr sz="13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350" spc="75" dirty="0">
                <a:solidFill>
                  <a:srgbClr val="333333"/>
                </a:solidFill>
                <a:latin typeface="Calibri"/>
                <a:cs typeface="Calibri"/>
              </a:rPr>
              <a:t>ﻢﻋﺪﻟاو</a:t>
            </a:r>
            <a:r>
              <a:rPr sz="1350" spc="4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350" spc="125" dirty="0">
                <a:solidFill>
                  <a:srgbClr val="333333"/>
                </a:solidFill>
                <a:latin typeface="Calibri"/>
                <a:cs typeface="Calibri"/>
              </a:rPr>
              <a:t>تﺎﺷﺎﻘﻨﻠﻟ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59697" y="2826544"/>
            <a:ext cx="14732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80" dirty="0">
                <a:solidFill>
                  <a:srgbClr val="4E45E4"/>
                </a:solidFill>
                <a:latin typeface="Arial"/>
                <a:cs typeface="Arial"/>
              </a:rPr>
              <a:t>t.me/HTMLCSSCourse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09599" y="1181893"/>
            <a:ext cx="3505200" cy="2095500"/>
            <a:chOff x="609599" y="1181099"/>
            <a:chExt cx="3505200" cy="2095500"/>
          </a:xfrm>
        </p:grpSpPr>
        <p:sp>
          <p:nvSpPr>
            <p:cNvPr id="19" name="object 19"/>
            <p:cNvSpPr/>
            <p:nvPr/>
          </p:nvSpPr>
          <p:spPr>
            <a:xfrm>
              <a:off x="609599" y="1181099"/>
              <a:ext cx="3505200" cy="2095500"/>
            </a:xfrm>
            <a:custGeom>
              <a:avLst/>
              <a:gdLst/>
              <a:ahLst/>
              <a:cxnLst/>
              <a:rect l="l" t="t" r="r" b="b"/>
              <a:pathLst>
                <a:path w="3505200" h="2095500">
                  <a:moveTo>
                    <a:pt x="3434002" y="2095499"/>
                  </a:moveTo>
                  <a:lnTo>
                    <a:pt x="71196" y="2095499"/>
                  </a:lnTo>
                  <a:lnTo>
                    <a:pt x="66241" y="2095011"/>
                  </a:lnTo>
                  <a:lnTo>
                    <a:pt x="29705" y="2079877"/>
                  </a:lnTo>
                  <a:lnTo>
                    <a:pt x="3885" y="2043837"/>
                  </a:lnTo>
                  <a:lnTo>
                    <a:pt x="0" y="2024303"/>
                  </a:lnTo>
                  <a:lnTo>
                    <a:pt x="0" y="20192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2" y="0"/>
                  </a:lnTo>
                  <a:lnTo>
                    <a:pt x="3475493" y="15621"/>
                  </a:lnTo>
                  <a:lnTo>
                    <a:pt x="3501313" y="51661"/>
                  </a:lnTo>
                  <a:lnTo>
                    <a:pt x="3505199" y="71196"/>
                  </a:lnTo>
                  <a:lnTo>
                    <a:pt x="3505199" y="2024303"/>
                  </a:lnTo>
                  <a:lnTo>
                    <a:pt x="3489577" y="2065794"/>
                  </a:lnTo>
                  <a:lnTo>
                    <a:pt x="3453536" y="2091614"/>
                  </a:lnTo>
                  <a:lnTo>
                    <a:pt x="3438958" y="2095011"/>
                  </a:lnTo>
                  <a:lnTo>
                    <a:pt x="3434002" y="209549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57399" y="13715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0"/>
                  </a:lnTo>
                  <a:lnTo>
                    <a:pt x="216320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2"/>
                  </a:lnTo>
                  <a:lnTo>
                    <a:pt x="43363" y="461498"/>
                  </a:lnTo>
                  <a:lnTo>
                    <a:pt x="23201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7" y="289844"/>
                  </a:lnTo>
                  <a:lnTo>
                    <a:pt x="5856" y="245336"/>
                  </a:lnTo>
                  <a:lnTo>
                    <a:pt x="17816" y="202115"/>
                  </a:lnTo>
                  <a:lnTo>
                    <a:pt x="35990" y="161118"/>
                  </a:lnTo>
                  <a:lnTo>
                    <a:pt x="59981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8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6"/>
                  </a:lnTo>
                  <a:lnTo>
                    <a:pt x="304799" y="0"/>
                  </a:lnTo>
                  <a:lnTo>
                    <a:pt x="319755" y="366"/>
                  </a:lnTo>
                  <a:lnTo>
                    <a:pt x="364263" y="5856"/>
                  </a:lnTo>
                  <a:lnTo>
                    <a:pt x="407484" y="17817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8"/>
                  </a:lnTo>
                  <a:lnTo>
                    <a:pt x="591782" y="202115"/>
                  </a:lnTo>
                  <a:lnTo>
                    <a:pt x="603742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2" y="364263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8"/>
                  </a:lnTo>
                  <a:lnTo>
                    <a:pt x="520326" y="520325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4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228849" y="1543049"/>
              <a:ext cx="266700" cy="266700"/>
            </a:xfrm>
            <a:custGeom>
              <a:avLst/>
              <a:gdLst/>
              <a:ahLst/>
              <a:cxnLst/>
              <a:rect l="l" t="t" r="r" b="b"/>
              <a:pathLst>
                <a:path w="266700" h="266700">
                  <a:moveTo>
                    <a:pt x="19429" y="166687"/>
                  </a:moveTo>
                  <a:lnTo>
                    <a:pt x="5573" y="166687"/>
                  </a:lnTo>
                  <a:lnTo>
                    <a:pt x="0" y="161113"/>
                  </a:lnTo>
                  <a:lnTo>
                    <a:pt x="0" y="133350"/>
                  </a:lnTo>
                  <a:lnTo>
                    <a:pt x="6811" y="91171"/>
                  </a:lnTo>
                  <a:lnTo>
                    <a:pt x="25726" y="54591"/>
                  </a:lnTo>
                  <a:lnTo>
                    <a:pt x="54591" y="25726"/>
                  </a:lnTo>
                  <a:lnTo>
                    <a:pt x="91198" y="6797"/>
                  </a:lnTo>
                  <a:lnTo>
                    <a:pt x="133350" y="0"/>
                  </a:lnTo>
                  <a:lnTo>
                    <a:pt x="175501" y="6797"/>
                  </a:lnTo>
                  <a:lnTo>
                    <a:pt x="210709" y="25003"/>
                  </a:lnTo>
                  <a:lnTo>
                    <a:pt x="133350" y="25003"/>
                  </a:lnTo>
                  <a:lnTo>
                    <a:pt x="91171" y="33515"/>
                  </a:lnTo>
                  <a:lnTo>
                    <a:pt x="56732" y="56732"/>
                  </a:lnTo>
                  <a:lnTo>
                    <a:pt x="33515" y="91171"/>
                  </a:lnTo>
                  <a:lnTo>
                    <a:pt x="25003" y="133350"/>
                  </a:lnTo>
                  <a:lnTo>
                    <a:pt x="25003" y="161113"/>
                  </a:lnTo>
                  <a:lnTo>
                    <a:pt x="19429" y="166687"/>
                  </a:lnTo>
                  <a:close/>
                </a:path>
                <a:path w="266700" h="266700">
                  <a:moveTo>
                    <a:pt x="261112" y="229195"/>
                  </a:moveTo>
                  <a:lnTo>
                    <a:pt x="221119" y="229195"/>
                  </a:lnTo>
                  <a:lnTo>
                    <a:pt x="228973" y="227610"/>
                  </a:lnTo>
                  <a:lnTo>
                    <a:pt x="235595" y="223146"/>
                  </a:lnTo>
                  <a:lnTo>
                    <a:pt x="239945" y="216693"/>
                  </a:lnTo>
                  <a:lnTo>
                    <a:pt x="240060" y="216523"/>
                  </a:lnTo>
                  <a:lnTo>
                    <a:pt x="241696" y="208411"/>
                  </a:lnTo>
                  <a:lnTo>
                    <a:pt x="241696" y="133350"/>
                  </a:lnTo>
                  <a:lnTo>
                    <a:pt x="233184" y="91171"/>
                  </a:lnTo>
                  <a:lnTo>
                    <a:pt x="209967" y="56732"/>
                  </a:lnTo>
                  <a:lnTo>
                    <a:pt x="175528" y="33515"/>
                  </a:lnTo>
                  <a:lnTo>
                    <a:pt x="133350" y="25003"/>
                  </a:lnTo>
                  <a:lnTo>
                    <a:pt x="210709" y="25003"/>
                  </a:lnTo>
                  <a:lnTo>
                    <a:pt x="212108" y="25726"/>
                  </a:lnTo>
                  <a:lnTo>
                    <a:pt x="240973" y="54591"/>
                  </a:lnTo>
                  <a:lnTo>
                    <a:pt x="259888" y="91171"/>
                  </a:lnTo>
                  <a:lnTo>
                    <a:pt x="266700" y="133350"/>
                  </a:lnTo>
                  <a:lnTo>
                    <a:pt x="266700" y="208411"/>
                  </a:lnTo>
                  <a:lnTo>
                    <a:pt x="263096" y="226253"/>
                  </a:lnTo>
                  <a:lnTo>
                    <a:pt x="261112" y="229195"/>
                  </a:lnTo>
                  <a:close/>
                </a:path>
                <a:path w="266700" h="266700">
                  <a:moveTo>
                    <a:pt x="92563" y="200025"/>
                  </a:moveTo>
                  <a:lnTo>
                    <a:pt x="75009" y="200025"/>
                  </a:lnTo>
                  <a:lnTo>
                    <a:pt x="62043" y="197401"/>
                  </a:lnTo>
                  <a:lnTo>
                    <a:pt x="51445" y="190251"/>
                  </a:lnTo>
                  <a:lnTo>
                    <a:pt x="44295" y="179653"/>
                  </a:lnTo>
                  <a:lnTo>
                    <a:pt x="41671" y="166687"/>
                  </a:lnTo>
                  <a:lnTo>
                    <a:pt x="41671" y="141684"/>
                  </a:lnTo>
                  <a:lnTo>
                    <a:pt x="44295" y="128718"/>
                  </a:lnTo>
                  <a:lnTo>
                    <a:pt x="51445" y="118120"/>
                  </a:lnTo>
                  <a:lnTo>
                    <a:pt x="62043" y="110970"/>
                  </a:lnTo>
                  <a:lnTo>
                    <a:pt x="75009" y="108346"/>
                  </a:lnTo>
                  <a:lnTo>
                    <a:pt x="92563" y="108346"/>
                  </a:lnTo>
                  <a:lnTo>
                    <a:pt x="100012" y="115795"/>
                  </a:lnTo>
                  <a:lnTo>
                    <a:pt x="100012" y="192576"/>
                  </a:lnTo>
                  <a:lnTo>
                    <a:pt x="92563" y="200025"/>
                  </a:lnTo>
                  <a:close/>
                </a:path>
                <a:path w="266700" h="266700">
                  <a:moveTo>
                    <a:pt x="191690" y="200025"/>
                  </a:moveTo>
                  <a:lnTo>
                    <a:pt x="174136" y="200025"/>
                  </a:lnTo>
                  <a:lnTo>
                    <a:pt x="166687" y="192576"/>
                  </a:lnTo>
                  <a:lnTo>
                    <a:pt x="166687" y="115795"/>
                  </a:lnTo>
                  <a:lnTo>
                    <a:pt x="174136" y="108346"/>
                  </a:lnTo>
                  <a:lnTo>
                    <a:pt x="191690" y="108346"/>
                  </a:lnTo>
                  <a:lnTo>
                    <a:pt x="204656" y="110970"/>
                  </a:lnTo>
                  <a:lnTo>
                    <a:pt x="215254" y="118120"/>
                  </a:lnTo>
                  <a:lnTo>
                    <a:pt x="222404" y="128718"/>
                  </a:lnTo>
                  <a:lnTo>
                    <a:pt x="225028" y="141684"/>
                  </a:lnTo>
                  <a:lnTo>
                    <a:pt x="225028" y="166687"/>
                  </a:lnTo>
                  <a:lnTo>
                    <a:pt x="222404" y="179653"/>
                  </a:lnTo>
                  <a:lnTo>
                    <a:pt x="215254" y="190251"/>
                  </a:lnTo>
                  <a:lnTo>
                    <a:pt x="204656" y="197401"/>
                  </a:lnTo>
                  <a:lnTo>
                    <a:pt x="191690" y="200025"/>
                  </a:lnTo>
                  <a:close/>
                </a:path>
                <a:path w="266700" h="266700">
                  <a:moveTo>
                    <a:pt x="150956" y="266700"/>
                  </a:moveTo>
                  <a:lnTo>
                    <a:pt x="125015" y="266700"/>
                  </a:lnTo>
                  <a:lnTo>
                    <a:pt x="115285" y="264734"/>
                  </a:lnTo>
                  <a:lnTo>
                    <a:pt x="107337" y="259374"/>
                  </a:lnTo>
                  <a:lnTo>
                    <a:pt x="101978" y="251427"/>
                  </a:lnTo>
                  <a:lnTo>
                    <a:pt x="100012" y="241696"/>
                  </a:lnTo>
                  <a:lnTo>
                    <a:pt x="101978" y="231966"/>
                  </a:lnTo>
                  <a:lnTo>
                    <a:pt x="107337" y="224018"/>
                  </a:lnTo>
                  <a:lnTo>
                    <a:pt x="115285" y="218659"/>
                  </a:lnTo>
                  <a:lnTo>
                    <a:pt x="125015" y="216693"/>
                  </a:lnTo>
                  <a:lnTo>
                    <a:pt x="150956" y="216693"/>
                  </a:lnTo>
                  <a:lnTo>
                    <a:pt x="159030" y="221746"/>
                  </a:lnTo>
                  <a:lnTo>
                    <a:pt x="163353" y="229195"/>
                  </a:lnTo>
                  <a:lnTo>
                    <a:pt x="261112" y="229195"/>
                  </a:lnTo>
                  <a:lnTo>
                    <a:pt x="253267" y="240824"/>
                  </a:lnTo>
                  <a:lnTo>
                    <a:pt x="238681" y="250648"/>
                  </a:lnTo>
                  <a:lnTo>
                    <a:pt x="221067" y="254198"/>
                  </a:lnTo>
                  <a:lnTo>
                    <a:pt x="163353" y="254198"/>
                  </a:lnTo>
                  <a:lnTo>
                    <a:pt x="159030" y="261647"/>
                  </a:lnTo>
                  <a:lnTo>
                    <a:pt x="150956" y="2667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879055" y="2093119"/>
            <a:ext cx="966469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spcBef>
                <a:spcPts val="100"/>
              </a:spcBef>
            </a:pPr>
            <a:r>
              <a:rPr sz="1500" b="1" spc="185" dirty="0">
                <a:solidFill>
                  <a:srgbClr val="047857"/>
                </a:solidFill>
                <a:latin typeface="Arial"/>
                <a:cs typeface="Arial"/>
              </a:rPr>
              <a:t>ﻲﻨﻔﻟا</a:t>
            </a:r>
            <a:r>
              <a:rPr sz="1500" b="1" spc="-40" dirty="0">
                <a:solidFill>
                  <a:srgbClr val="047857"/>
                </a:solidFill>
                <a:latin typeface="Arial"/>
                <a:cs typeface="Arial"/>
              </a:rPr>
              <a:t> </a:t>
            </a:r>
            <a:r>
              <a:rPr sz="1500" b="1" spc="204" dirty="0">
                <a:solidFill>
                  <a:srgbClr val="047857"/>
                </a:solidFill>
                <a:latin typeface="Arial"/>
                <a:cs typeface="Arial"/>
              </a:rPr>
              <a:t>ﻢﻋﺪﻟا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286868" y="2493170"/>
            <a:ext cx="215074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spcBef>
                <a:spcPts val="100"/>
              </a:spcBef>
            </a:pPr>
            <a:r>
              <a:rPr sz="1350" spc="85" dirty="0">
                <a:solidFill>
                  <a:srgbClr val="333333"/>
                </a:solidFill>
                <a:latin typeface="Calibri"/>
                <a:cs typeface="Calibri"/>
              </a:rPr>
              <a:t>ﺔﻴﻨﻘﺘﻟا</a:t>
            </a:r>
            <a:r>
              <a:rPr sz="135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350" spc="165" dirty="0">
                <a:solidFill>
                  <a:srgbClr val="333333"/>
                </a:solidFill>
                <a:latin typeface="Calibri"/>
                <a:cs typeface="Calibri"/>
              </a:rPr>
              <a:t>ﻞﻛﺎﺸﻤﻟا</a:t>
            </a:r>
            <a:r>
              <a:rPr sz="1350" spc="3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350" spc="150" dirty="0">
                <a:solidFill>
                  <a:srgbClr val="333333"/>
                </a:solidFill>
                <a:latin typeface="Calibri"/>
                <a:cs typeface="Calibri"/>
              </a:rPr>
              <a:t>ﻲﻓ</a:t>
            </a:r>
            <a:r>
              <a:rPr sz="1350" spc="3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350" spc="155" dirty="0">
                <a:solidFill>
                  <a:srgbClr val="333333"/>
                </a:solidFill>
                <a:latin typeface="Calibri"/>
                <a:cs typeface="Calibri"/>
              </a:rPr>
              <a:t>ةﺪﻋﺎﺴﻤﻠﻟ</a:t>
            </a:r>
            <a:endParaRPr sz="135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581696" y="2826544"/>
            <a:ext cx="156146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spc="-65" dirty="0">
                <a:solidFill>
                  <a:srgbClr val="049569"/>
                </a:solidFill>
                <a:latin typeface="Arial"/>
                <a:cs typeface="Arial"/>
                <a:hlinkClick r:id="rId3"/>
              </a:rPr>
              <a:t>support@example.com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210298" y="3582193"/>
            <a:ext cx="5372100" cy="1600200"/>
            <a:chOff x="6210298" y="3581399"/>
            <a:chExt cx="5372100" cy="1600200"/>
          </a:xfrm>
        </p:grpSpPr>
        <p:sp>
          <p:nvSpPr>
            <p:cNvPr id="26" name="object 26"/>
            <p:cNvSpPr/>
            <p:nvPr/>
          </p:nvSpPr>
          <p:spPr>
            <a:xfrm>
              <a:off x="6210298" y="3581399"/>
              <a:ext cx="5372100" cy="1600200"/>
            </a:xfrm>
            <a:custGeom>
              <a:avLst/>
              <a:gdLst/>
              <a:ahLst/>
              <a:cxnLst/>
              <a:rect l="l" t="t" r="r" b="b"/>
              <a:pathLst>
                <a:path w="5372100" h="1600200">
                  <a:moveTo>
                    <a:pt x="5300903" y="1600199"/>
                  </a:moveTo>
                  <a:lnTo>
                    <a:pt x="71196" y="1600199"/>
                  </a:lnTo>
                  <a:lnTo>
                    <a:pt x="66241" y="1599710"/>
                  </a:lnTo>
                  <a:lnTo>
                    <a:pt x="29705" y="1584577"/>
                  </a:lnTo>
                  <a:lnTo>
                    <a:pt x="3885" y="1548537"/>
                  </a:lnTo>
                  <a:lnTo>
                    <a:pt x="0" y="1529003"/>
                  </a:lnTo>
                  <a:lnTo>
                    <a:pt x="0" y="1523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300903" y="0"/>
                  </a:lnTo>
                  <a:lnTo>
                    <a:pt x="5342392" y="15621"/>
                  </a:lnTo>
                  <a:lnTo>
                    <a:pt x="5368212" y="51661"/>
                  </a:lnTo>
                  <a:lnTo>
                    <a:pt x="5372099" y="71196"/>
                  </a:lnTo>
                  <a:lnTo>
                    <a:pt x="5372099" y="1529003"/>
                  </a:lnTo>
                  <a:lnTo>
                    <a:pt x="5356476" y="1570494"/>
                  </a:lnTo>
                  <a:lnTo>
                    <a:pt x="5320437" y="1596312"/>
                  </a:lnTo>
                  <a:lnTo>
                    <a:pt x="5305857" y="1599710"/>
                  </a:lnTo>
                  <a:lnTo>
                    <a:pt x="5300903" y="16001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201399" y="3809999"/>
              <a:ext cx="190499" cy="19049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9247684" y="3731419"/>
            <a:ext cx="189039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spcBef>
                <a:spcPts val="100"/>
              </a:spcBef>
            </a:pPr>
            <a:r>
              <a:rPr sz="1500" b="1" spc="225" dirty="0">
                <a:solidFill>
                  <a:srgbClr val="333333"/>
                </a:solidFill>
                <a:latin typeface="Arial"/>
                <a:cs typeface="Arial"/>
              </a:rPr>
              <a:t>ﺐﺘﻜﻤﻟاو</a:t>
            </a:r>
            <a:r>
              <a:rPr sz="1500" b="1" spc="-4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215" dirty="0">
                <a:solidFill>
                  <a:srgbClr val="333333"/>
                </a:solidFill>
                <a:latin typeface="Arial"/>
                <a:cs typeface="Arial"/>
              </a:rPr>
              <a:t>ﻢﻋﺪﻟا</a:t>
            </a:r>
            <a:r>
              <a:rPr sz="1500" b="1" spc="-3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265" dirty="0">
                <a:solidFill>
                  <a:srgbClr val="333333"/>
                </a:solidFill>
                <a:latin typeface="Arial"/>
                <a:cs typeface="Arial"/>
              </a:rPr>
              <a:t>تﺎﻋﺎﺳ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11010899" y="4191794"/>
            <a:ext cx="152400" cy="762000"/>
            <a:chOff x="11010899" y="4191000"/>
            <a:chExt cx="152400" cy="762000"/>
          </a:xfrm>
        </p:grpSpPr>
        <p:pic>
          <p:nvPicPr>
            <p:cNvPr id="30" name="object 3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0899" y="4191000"/>
              <a:ext cx="152399" cy="15239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0899" y="4495799"/>
              <a:ext cx="152399" cy="15239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010899" y="4800599"/>
              <a:ext cx="152399" cy="152399"/>
            </a:xfrm>
            <a:prstGeom prst="rect">
              <a:avLst/>
            </a:prstGeom>
          </p:spPr>
        </p:pic>
      </p:grpSp>
      <p:sp>
        <p:nvSpPr>
          <p:cNvPr id="33" name="object 33"/>
          <p:cNvSpPr txBox="1"/>
          <p:nvPr/>
        </p:nvSpPr>
        <p:spPr>
          <a:xfrm>
            <a:off x="8354317" y="4121944"/>
            <a:ext cx="261874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r">
              <a:spcBef>
                <a:spcPts val="100"/>
              </a:spcBef>
            </a:pPr>
            <a:r>
              <a:rPr baseline="6944" dirty="0">
                <a:solidFill>
                  <a:srgbClr val="333333"/>
                </a:solidFill>
                <a:latin typeface="Calibri"/>
                <a:cs typeface="Calibri"/>
              </a:rPr>
              <a:t>اً</a:t>
            </a:r>
            <a:r>
              <a:rPr spc="22" baseline="694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150" dirty="0">
                <a:solidFill>
                  <a:srgbClr val="333333"/>
                </a:solidFill>
                <a:latin typeface="Calibri"/>
                <a:cs typeface="Calibri"/>
              </a:rPr>
              <a:t>ﺮﻬﻇ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25" dirty="0">
                <a:solidFill>
                  <a:srgbClr val="333333"/>
                </a:solidFill>
                <a:latin typeface="Calibri"/>
                <a:cs typeface="Calibri"/>
              </a:rPr>
              <a:t>12:00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z="1200" spc="-2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baseline="6944" dirty="0">
                <a:solidFill>
                  <a:srgbClr val="333333"/>
                </a:solidFill>
                <a:latin typeface="Calibri"/>
                <a:cs typeface="Calibri"/>
              </a:rPr>
              <a:t>ﺎً </a:t>
            </a:r>
            <a:r>
              <a:rPr sz="1200" spc="70" dirty="0">
                <a:solidFill>
                  <a:srgbClr val="333333"/>
                </a:solidFill>
                <a:latin typeface="Calibri"/>
                <a:cs typeface="Calibri"/>
              </a:rPr>
              <a:t>ﺣﺎﺒﺻ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10:00</a:t>
            </a:r>
            <a:r>
              <a:rPr sz="1200" spc="-2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b="1" spc="100" dirty="0">
                <a:solidFill>
                  <a:srgbClr val="333333"/>
                </a:solidFill>
                <a:latin typeface="Arial"/>
                <a:cs typeface="Arial"/>
              </a:rPr>
              <a:t>:ءﺎﺛﻼﺜﻟاو</a:t>
            </a:r>
            <a:r>
              <a:rPr sz="1200" b="1" spc="-85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200" b="1" spc="60" dirty="0">
                <a:solidFill>
                  <a:srgbClr val="333333"/>
                </a:solidFill>
                <a:latin typeface="Arial"/>
                <a:cs typeface="Arial"/>
              </a:rPr>
              <a:t>ﺪﺣﻷا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207203" y="4437564"/>
            <a:ext cx="17405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ءً</a:t>
            </a:r>
            <a:r>
              <a:rPr sz="1200" spc="114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pc="345" baseline="4629" dirty="0">
                <a:solidFill>
                  <a:srgbClr val="333333"/>
                </a:solidFill>
                <a:latin typeface="Calibri"/>
                <a:cs typeface="Calibri"/>
              </a:rPr>
              <a:t>ﺎﺴﻣ</a:t>
            </a:r>
            <a:r>
              <a:rPr spc="-15" baseline="462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baseline="4629" dirty="0">
                <a:solidFill>
                  <a:srgbClr val="333333"/>
                </a:solidFill>
                <a:latin typeface="Calibri"/>
                <a:cs typeface="Calibri"/>
              </a:rPr>
              <a:t>3:00</a:t>
            </a:r>
            <a:r>
              <a:rPr spc="-15" baseline="462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baseline="4629" dirty="0">
                <a:solidFill>
                  <a:srgbClr val="333333"/>
                </a:solidFill>
                <a:latin typeface="Calibri"/>
                <a:cs typeface="Calibri"/>
              </a:rPr>
              <a:t>-</a:t>
            </a:r>
            <a:r>
              <a:rPr spc="-22" baseline="462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pc="-30" baseline="4629" dirty="0">
                <a:solidFill>
                  <a:srgbClr val="333333"/>
                </a:solidFill>
                <a:latin typeface="Calibri"/>
                <a:cs typeface="Calibri"/>
              </a:rPr>
              <a:t>1:00</a:t>
            </a:r>
            <a:r>
              <a:rPr spc="-15" baseline="4629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b="1" spc="225" baseline="4629" dirty="0">
                <a:solidFill>
                  <a:srgbClr val="333333"/>
                </a:solidFill>
                <a:latin typeface="Arial"/>
                <a:cs typeface="Arial"/>
              </a:rPr>
              <a:t>:ﺲﻴﻤﺨﻟا</a:t>
            </a:r>
            <a:endParaRPr baseline="4629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77460" y="4731544"/>
            <a:ext cx="27698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spcBef>
                <a:spcPts val="100"/>
              </a:spcBef>
            </a:pPr>
            <a:r>
              <a:rPr sz="1200" spc="50" dirty="0">
                <a:solidFill>
                  <a:srgbClr val="333333"/>
                </a:solidFill>
                <a:latin typeface="Calibri"/>
                <a:cs typeface="Calibri"/>
              </a:rPr>
              <a:t>ﻲﻧوﺮﺘﻜﻟﻹا</a:t>
            </a:r>
            <a:r>
              <a:rPr sz="120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ﺪﻳﺮﺒﻟا</a:t>
            </a:r>
            <a:r>
              <a:rPr sz="120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ﺮﺒﻋ</a:t>
            </a:r>
            <a:r>
              <a:rPr sz="12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120" dirty="0">
                <a:solidFill>
                  <a:srgbClr val="333333"/>
                </a:solidFill>
                <a:latin typeface="Calibri"/>
                <a:cs typeface="Calibri"/>
              </a:rPr>
              <a:t>ﺔﻴﻓﺎﺿإ</a:t>
            </a:r>
            <a:r>
              <a:rPr sz="120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75" dirty="0">
                <a:solidFill>
                  <a:srgbClr val="333333"/>
                </a:solidFill>
                <a:latin typeface="Calibri"/>
                <a:cs typeface="Calibri"/>
              </a:rPr>
              <a:t>ﺪﻴﻋاﻮﻣ</a:t>
            </a:r>
            <a:r>
              <a:rPr sz="1200" spc="6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-45" dirty="0">
                <a:solidFill>
                  <a:srgbClr val="333333"/>
                </a:solidFill>
                <a:latin typeface="Calibri"/>
                <a:cs typeface="Calibri"/>
              </a:rPr>
              <a:t>ﺰﺠﺣ</a:t>
            </a:r>
            <a:r>
              <a:rPr sz="1200" spc="5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105" dirty="0">
                <a:solidFill>
                  <a:srgbClr val="333333"/>
                </a:solidFill>
                <a:latin typeface="Calibri"/>
                <a:cs typeface="Calibri"/>
              </a:rPr>
              <a:t>ﻦﻜﻤﻳ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09599" y="3582193"/>
            <a:ext cx="5372100" cy="1600200"/>
            <a:chOff x="609599" y="3581399"/>
            <a:chExt cx="5372100" cy="1600200"/>
          </a:xfrm>
        </p:grpSpPr>
        <p:sp>
          <p:nvSpPr>
            <p:cNvPr id="37" name="object 37"/>
            <p:cNvSpPr/>
            <p:nvPr/>
          </p:nvSpPr>
          <p:spPr>
            <a:xfrm>
              <a:off x="609599" y="3581399"/>
              <a:ext cx="5372100" cy="1600200"/>
            </a:xfrm>
            <a:custGeom>
              <a:avLst/>
              <a:gdLst/>
              <a:ahLst/>
              <a:cxnLst/>
              <a:rect l="l" t="t" r="r" b="b"/>
              <a:pathLst>
                <a:path w="5372100" h="1600200">
                  <a:moveTo>
                    <a:pt x="5300902" y="1600199"/>
                  </a:moveTo>
                  <a:lnTo>
                    <a:pt x="71196" y="1600199"/>
                  </a:lnTo>
                  <a:lnTo>
                    <a:pt x="66241" y="1599710"/>
                  </a:lnTo>
                  <a:lnTo>
                    <a:pt x="29705" y="1584577"/>
                  </a:lnTo>
                  <a:lnTo>
                    <a:pt x="3885" y="1548537"/>
                  </a:lnTo>
                  <a:lnTo>
                    <a:pt x="0" y="1529003"/>
                  </a:lnTo>
                  <a:lnTo>
                    <a:pt x="0" y="1523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300902" y="0"/>
                  </a:lnTo>
                  <a:lnTo>
                    <a:pt x="5342393" y="15621"/>
                  </a:lnTo>
                  <a:lnTo>
                    <a:pt x="5368212" y="51661"/>
                  </a:lnTo>
                  <a:lnTo>
                    <a:pt x="5372099" y="71196"/>
                  </a:lnTo>
                  <a:lnTo>
                    <a:pt x="5372099" y="1529003"/>
                  </a:lnTo>
                  <a:lnTo>
                    <a:pt x="5356476" y="1570494"/>
                  </a:lnTo>
                  <a:lnTo>
                    <a:pt x="5320437" y="1596312"/>
                  </a:lnTo>
                  <a:lnTo>
                    <a:pt x="5305857" y="1599710"/>
                  </a:lnTo>
                  <a:lnTo>
                    <a:pt x="5300902" y="16001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559709" y="3817938"/>
              <a:ext cx="224854" cy="174621"/>
            </a:xfrm>
            <a:prstGeom prst="rect">
              <a:avLst/>
            </a:prstGeom>
          </p:spPr>
        </p:pic>
      </p:grpSp>
      <p:sp>
        <p:nvSpPr>
          <p:cNvPr id="39" name="object 39"/>
          <p:cNvSpPr txBox="1"/>
          <p:nvPr/>
        </p:nvSpPr>
        <p:spPr>
          <a:xfrm>
            <a:off x="4486077" y="3731419"/>
            <a:ext cx="1003935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spcBef>
                <a:spcPts val="100"/>
              </a:spcBef>
            </a:pPr>
            <a:r>
              <a:rPr sz="1500" b="1" spc="270" dirty="0">
                <a:solidFill>
                  <a:srgbClr val="333333"/>
                </a:solidFill>
                <a:latin typeface="Arial"/>
                <a:cs typeface="Arial"/>
              </a:rPr>
              <a:t>ةﺪﻴﻔﻣ</a:t>
            </a:r>
            <a:r>
              <a:rPr sz="1500" b="1" spc="-60" dirty="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sz="1500" b="1" spc="100" dirty="0">
                <a:solidFill>
                  <a:srgbClr val="333333"/>
                </a:solidFill>
                <a:latin typeface="Arial"/>
                <a:cs typeface="Arial"/>
              </a:rPr>
              <a:t>دراﻮﻣ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410199" y="4191794"/>
            <a:ext cx="157480" cy="762000"/>
            <a:chOff x="5410199" y="4191000"/>
            <a:chExt cx="157480" cy="762000"/>
          </a:xfrm>
        </p:grpSpPr>
        <p:pic>
          <p:nvPicPr>
            <p:cNvPr id="41" name="object 4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10199" y="4191000"/>
              <a:ext cx="152399" cy="152399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19724" y="4498181"/>
              <a:ext cx="147637" cy="14445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29249" y="4800599"/>
              <a:ext cx="133349" cy="152399"/>
            </a:xfrm>
            <a:prstGeom prst="rect">
              <a:avLst/>
            </a:prstGeom>
          </p:spPr>
        </p:pic>
      </p:grpSp>
      <p:sp>
        <p:nvSpPr>
          <p:cNvPr id="44" name="object 44"/>
          <p:cNvSpPr txBox="1"/>
          <p:nvPr/>
        </p:nvSpPr>
        <p:spPr>
          <a:xfrm>
            <a:off x="3242023" y="4121944"/>
            <a:ext cx="21050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learn.example.com</a:t>
            </a:r>
            <a:r>
              <a:rPr sz="1200" spc="10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90" dirty="0">
                <a:solidFill>
                  <a:srgbClr val="333333"/>
                </a:solidFill>
                <a:latin typeface="Calibri"/>
                <a:cs typeface="Calibri"/>
              </a:rPr>
              <a:t>:ﻢﻠﻌﺘﻟا</a:t>
            </a:r>
            <a:r>
              <a:rPr sz="1200" spc="110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130" dirty="0">
                <a:solidFill>
                  <a:srgbClr val="333333"/>
                </a:solidFill>
                <a:latin typeface="Calibri"/>
                <a:cs typeface="Calibri"/>
              </a:rPr>
              <a:t>ﺔﺼﻨﻣ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18841" y="4426744"/>
            <a:ext cx="303276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dirty="0">
                <a:solidFill>
                  <a:srgbClr val="333333"/>
                </a:solidFill>
                <a:latin typeface="Calibri"/>
                <a:cs typeface="Calibri"/>
              </a:rPr>
              <a:t>github.com/html-css-course</a:t>
            </a:r>
            <a:r>
              <a:rPr sz="1200" spc="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105" dirty="0">
                <a:solidFill>
                  <a:srgbClr val="333333"/>
                </a:solidFill>
                <a:latin typeface="Calibri"/>
                <a:cs typeface="Calibri"/>
              </a:rPr>
              <a:t>:ﻊﻳرﺎﺸﻤﻟا</a:t>
            </a:r>
            <a:r>
              <a:rPr sz="1200" spc="18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105" dirty="0">
                <a:solidFill>
                  <a:srgbClr val="333333"/>
                </a:solidFill>
                <a:latin typeface="Calibri"/>
                <a:cs typeface="Calibri"/>
              </a:rPr>
              <a:t>عدﻮﺘﺴﻣ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958505" y="4731544"/>
            <a:ext cx="24072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resources.example.com</a:t>
            </a:r>
            <a:r>
              <a:rPr sz="1200" spc="1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10" dirty="0">
                <a:solidFill>
                  <a:srgbClr val="333333"/>
                </a:solidFill>
                <a:latin typeface="Calibri"/>
                <a:cs typeface="Calibri"/>
              </a:rPr>
              <a:t>:دراﻮﻤﻟا</a:t>
            </a:r>
            <a:r>
              <a:rPr sz="1200" spc="165" dirty="0">
                <a:solidFill>
                  <a:srgbClr val="333333"/>
                </a:solidFill>
                <a:latin typeface="Calibri"/>
                <a:cs typeface="Calibri"/>
              </a:rPr>
              <a:t> </a:t>
            </a:r>
            <a:r>
              <a:rPr sz="1200" spc="85" dirty="0">
                <a:solidFill>
                  <a:srgbClr val="333333"/>
                </a:solidFill>
                <a:latin typeface="Calibri"/>
                <a:cs typeface="Calibri"/>
              </a:rPr>
              <a:t>ﺔﺒﺘﻜﻣ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75063" y="5369719"/>
            <a:ext cx="3242310" cy="24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r">
              <a:spcBef>
                <a:spcPts val="100"/>
              </a:spcBef>
            </a:pPr>
            <a:r>
              <a:rPr sz="1500" b="1" spc="150" dirty="0">
                <a:solidFill>
                  <a:srgbClr val="6D28D9"/>
                </a:solidFill>
                <a:latin typeface="Arial"/>
                <a:cs typeface="Arial"/>
              </a:rPr>
              <a:t>!ةﺮﻤﺜﻣو</a:t>
            </a:r>
            <a:r>
              <a:rPr sz="1500" b="1" spc="-55" dirty="0">
                <a:solidFill>
                  <a:srgbClr val="6D28D9"/>
                </a:solidFill>
                <a:latin typeface="Arial"/>
                <a:cs typeface="Arial"/>
              </a:rPr>
              <a:t> </a:t>
            </a:r>
            <a:r>
              <a:rPr sz="1500" b="1" spc="145" dirty="0">
                <a:solidFill>
                  <a:srgbClr val="6D28D9"/>
                </a:solidFill>
                <a:latin typeface="Arial"/>
                <a:cs typeface="Arial"/>
              </a:rPr>
              <a:t>ﺔﺤﺟﺎﻧ</a:t>
            </a:r>
            <a:r>
              <a:rPr sz="1500" b="1" spc="-55" dirty="0">
                <a:solidFill>
                  <a:srgbClr val="6D28D9"/>
                </a:solidFill>
                <a:latin typeface="Arial"/>
                <a:cs typeface="Arial"/>
              </a:rPr>
              <a:t> </a:t>
            </a:r>
            <a:r>
              <a:rPr sz="1500" b="1" spc="240" dirty="0">
                <a:solidFill>
                  <a:srgbClr val="6D28D9"/>
                </a:solidFill>
                <a:latin typeface="Arial"/>
                <a:cs typeface="Arial"/>
              </a:rPr>
              <a:t>ﺔﻴﻤﻴﻠﻌﺗ</a:t>
            </a:r>
            <a:r>
              <a:rPr sz="1500" b="1" spc="-55" dirty="0">
                <a:solidFill>
                  <a:srgbClr val="6D28D9"/>
                </a:solidFill>
                <a:latin typeface="Arial"/>
                <a:cs typeface="Arial"/>
              </a:rPr>
              <a:t> </a:t>
            </a:r>
            <a:r>
              <a:rPr sz="1500" b="1" spc="130" dirty="0">
                <a:solidFill>
                  <a:srgbClr val="6D28D9"/>
                </a:solidFill>
                <a:latin typeface="Arial"/>
                <a:cs typeface="Arial"/>
              </a:rPr>
              <a:t>ﺔﺑﺮﺠﺗ</a:t>
            </a:r>
            <a:r>
              <a:rPr sz="1500" b="1" spc="-55" dirty="0">
                <a:solidFill>
                  <a:srgbClr val="6D28D9"/>
                </a:solidFill>
                <a:latin typeface="Arial"/>
                <a:cs typeface="Arial"/>
              </a:rPr>
              <a:t> </a:t>
            </a:r>
            <a:r>
              <a:rPr sz="1500" b="1" spc="300" dirty="0">
                <a:solidFill>
                  <a:srgbClr val="6D28D9"/>
                </a:solidFill>
                <a:latin typeface="Arial"/>
                <a:cs typeface="Arial"/>
              </a:rPr>
              <a:t>ﻢﻜﻟ</a:t>
            </a:r>
            <a:r>
              <a:rPr sz="1500" b="1" spc="-55" dirty="0">
                <a:solidFill>
                  <a:srgbClr val="6D28D9"/>
                </a:solidFill>
                <a:latin typeface="Arial"/>
                <a:cs typeface="Arial"/>
              </a:rPr>
              <a:t> </a:t>
            </a:r>
            <a:r>
              <a:rPr sz="1500" b="1" spc="180" dirty="0">
                <a:solidFill>
                  <a:srgbClr val="6D28D9"/>
                </a:solidFill>
                <a:latin typeface="Arial"/>
                <a:cs typeface="Arial"/>
              </a:rPr>
              <a:t>ﻰﻨﻤﺘﻧ</a:t>
            </a:r>
            <a:endParaRPr sz="1500">
              <a:latin typeface="Arial"/>
              <a:cs typeface="Arial"/>
            </a:endParaRPr>
          </a:p>
        </p:txBody>
      </p:sp>
      <p:pic>
        <p:nvPicPr>
          <p:cNvPr id="48" name="object 4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72199" y="5806282"/>
            <a:ext cx="171450" cy="200025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848349" y="5806282"/>
            <a:ext cx="171450" cy="200025"/>
          </a:xfrm>
          <a:prstGeom prst="rect">
            <a:avLst/>
          </a:prstGeom>
        </p:spPr>
      </p:pic>
      <p:sp>
        <p:nvSpPr>
          <p:cNvPr id="50" name="object 50"/>
          <p:cNvSpPr/>
          <p:nvPr/>
        </p:nvSpPr>
        <p:spPr>
          <a:xfrm>
            <a:off x="0" y="6782593"/>
            <a:ext cx="12192000" cy="76200"/>
          </a:xfrm>
          <a:custGeom>
            <a:avLst/>
            <a:gdLst/>
            <a:ahLst/>
            <a:cxnLst/>
            <a:rect l="l" t="t" r="r" b="b"/>
            <a:pathLst>
              <a:path w="12192000" h="76200">
                <a:moveTo>
                  <a:pt x="12191999" y="76199"/>
                </a:moveTo>
                <a:lnTo>
                  <a:pt x="0" y="761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6199"/>
                </a:lnTo>
                <a:close/>
              </a:path>
            </a:pathLst>
          </a:custGeom>
          <a:solidFill>
            <a:srgbClr val="254DE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1" name="object 51"/>
          <p:cNvGrpSpPr/>
          <p:nvPr/>
        </p:nvGrpSpPr>
        <p:grpSpPr>
          <a:xfrm>
            <a:off x="10610849" y="6344443"/>
            <a:ext cx="1390650" cy="323850"/>
            <a:chOff x="10610849" y="6343649"/>
            <a:chExt cx="1390650" cy="323850"/>
          </a:xfrm>
        </p:grpSpPr>
        <p:sp>
          <p:nvSpPr>
            <p:cNvPr id="52" name="object 52"/>
            <p:cNvSpPr/>
            <p:nvPr/>
          </p:nvSpPr>
          <p:spPr>
            <a:xfrm>
              <a:off x="10610849" y="6343649"/>
              <a:ext cx="1390650" cy="323850"/>
            </a:xfrm>
            <a:custGeom>
              <a:avLst/>
              <a:gdLst/>
              <a:ahLst/>
              <a:cxnLst/>
              <a:rect l="l" t="t" r="r" b="b"/>
              <a:pathLst>
                <a:path w="1390650" h="323850">
                  <a:moveTo>
                    <a:pt x="1357602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357602" y="0"/>
                  </a:lnTo>
                  <a:lnTo>
                    <a:pt x="1389682" y="28187"/>
                  </a:lnTo>
                  <a:lnTo>
                    <a:pt x="1390649" y="33047"/>
                  </a:lnTo>
                  <a:lnTo>
                    <a:pt x="1390649" y="290802"/>
                  </a:lnTo>
                  <a:lnTo>
                    <a:pt x="1362462" y="322883"/>
                  </a:lnTo>
                  <a:lnTo>
                    <a:pt x="1357602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753849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4" name="object 54"/>
          <p:cNvSpPr txBox="1">
            <a:spLocks noGrp="1"/>
          </p:cNvSpPr>
          <p:nvPr>
            <p:ph type="ftr" sz="quarter" idx="5"/>
          </p:nvPr>
        </p:nvSpPr>
        <p:spPr>
          <a:xfrm>
            <a:off x="4038600" y="6481196"/>
            <a:ext cx="4114800" cy="117020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2700">
              <a:lnSpc>
                <a:spcPts val="860"/>
              </a:lnSpc>
            </a:pPr>
            <a:r>
              <a:rPr spc="-10" dirty="0"/>
              <a:t>Made </a:t>
            </a:r>
            <a:r>
              <a:rPr dirty="0"/>
              <a:t>with</a:t>
            </a:r>
            <a:r>
              <a:rPr spc="-5" dirty="0"/>
              <a:t> </a:t>
            </a:r>
            <a:r>
              <a:rPr spc="-10" dirty="0"/>
              <a:t>Genspark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398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587</Words>
  <Application>Microsoft Office PowerPoint</Application>
  <PresentationFormat>Widescreen</PresentationFormat>
  <Paragraphs>78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Cairo</vt:lpstr>
      <vt:lpstr>Calibri</vt:lpstr>
      <vt:lpstr>Office Theme</vt:lpstr>
      <vt:lpstr>تحضير البرسونا (Persona)  </vt:lpstr>
      <vt:lpstr>تحضير البرسونا (Persona) </vt:lpstr>
      <vt:lpstr>PowerPoint Presentation</vt:lpstr>
      <vt:lpstr>PowerPoint Presentation</vt:lpstr>
      <vt:lpstr>PowerPoint Presentation</vt:lpstr>
      <vt:lpstr>ﻢﻋﺪﻟاو ﻞﺻاﻮﺘﻟا تﺎﻣﻮﻠﻌﻣ</vt:lpstr>
      <vt:lpstr>PowerPoint Presentation</vt:lpstr>
    </vt:vector>
  </TitlesOfParts>
  <Company>SACC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atef M. akl</dc:creator>
  <cp:lastModifiedBy>atef M. akl</cp:lastModifiedBy>
  <cp:revision>7</cp:revision>
  <dcterms:created xsi:type="dcterms:W3CDTF">2025-09-04T11:14:51Z</dcterms:created>
  <dcterms:modified xsi:type="dcterms:W3CDTF">2025-09-04T17:55:47Z</dcterms:modified>
</cp:coreProperties>
</file>