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7" r:id="rId5"/>
    <p:sldId id="26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F"/>
    <a:srgbClr val="ECFD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F2ADD-5CBE-43DF-BD74-0AC0952EDB0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D2457-509F-4837-9B4C-D6478A7D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780F-7C96-64B5-A838-AC8D5CED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708C-7F8D-857E-701A-3A86D99E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EE69-81C0-879C-A232-50739C3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1751-37FE-75D0-EEF2-2A776910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082-4376-9014-921F-B630297D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EC5E-CE55-2F4C-6B3E-5C7352B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3F86-B849-03F4-A600-B8DBB3B9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2767-3CE3-560D-BC8B-92E7A39D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0CBC-AC40-9915-B0DD-30263AF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3811-6EEB-4C2F-AD59-F3F43AA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052D-C380-35A2-E2E2-8BECEDDBA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263D7-2D97-5F99-38D4-452954E7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6A11-5120-B943-C917-5E2401B9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6108-D8EE-89B8-BBC7-E5F8FF6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D366-3E42-A1E3-046A-AF4FCF4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387A-21DB-A51C-4428-4C1A93B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31EE-3359-73B1-E068-D53716C8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7DD1-0783-14BE-A1B9-ADAB578D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5319-8239-A287-6EF1-86295864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D919-8E41-4F52-C3E0-CF77B50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E08-9CA2-1DCB-1430-88B4692A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4D98-BFB3-173D-92A9-E0DBE42D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0E72-5EB4-871E-11A1-A52FE53E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8079-8D4F-106F-C532-9EBE2061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5B81-6D3E-C624-2414-FCA280AA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5C9C-FEE6-31BD-EE06-CF94B74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2878-5079-7CC8-81F7-B8338985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97E2-A337-E1D1-635D-255DCC67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6BB1-AE95-8927-995D-2DBC6F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7915-B58F-45DC-DED4-A4093B4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E6CD-7809-5F88-4DC1-8AF25F8B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D501-B62F-64A5-06B9-71B91F4F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3CF2C-7639-E8C9-B7AF-5727F5E2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D36F-C7C8-2159-1285-53953628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9BB8-3B8A-1A0E-99C1-DD20FD569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BB1B5-93B5-6223-676F-534B5B95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EB08-183E-046D-1087-88A12440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0A06-097D-1588-00EA-BA1B9598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163B-59B9-C726-A1EE-37B25BC8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E62E-F80E-053E-D4AF-3AD2528F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5F8C-899F-852D-80D7-4B95EAE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4C724-0474-A0E1-2E44-F97E57F3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1EA73-2842-3795-4083-4236E97D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B8E9-B56A-2CC3-FA80-A088EFB7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80A7-1145-A5FB-DDD1-77C6D6C0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0D06-5276-8C5D-9C45-6863CF4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EB6-1706-DB9C-5FD9-498BB2A9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842A-F6CF-7B99-6CFC-3951EB6D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A73BE-6E05-BEF8-1E3F-47390E7B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67CD-8089-1B7A-B63F-DA4A632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9F31A-336B-55FE-8B26-530CF2A5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9DF1-FD3F-1CAD-F96D-8FB9A9A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70E8-3CDC-7D45-C710-1AABDDAA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2FBC0-9F70-C16B-2DC0-711544B9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58B4-4EEF-F085-461F-9C122347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37234-95A8-BBE0-64A6-2D9C453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205E-050A-C190-B4EF-E36C1332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7A14-7CC4-B9EF-D32D-A3B62E4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725F6-6FBB-9F75-9D5F-3E5FB413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E50F-7053-0823-3E3D-8B7A5CC5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0106-300C-87D8-A945-7A4D13D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04B7-69AF-4EEA-B9D7-3CCFD96CD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66DF-863A-B99B-D242-E581E4995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2859" y="687387"/>
            <a:ext cx="8331200" cy="6960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r" rtl="1"/>
            <a:r>
              <a:rPr lang="en-US" sz="4800" b="1" dirty="0" err="1">
                <a:latin typeface="Cairo" pitchFamily="2" charset="-78"/>
                <a:cs typeface="Cairo" pitchFamily="2" charset="-78"/>
              </a:rPr>
              <a:t>تحضير</a:t>
            </a:r>
            <a:r>
              <a:rPr lang="en-US" sz="4800" b="1" dirty="0">
                <a:latin typeface="Cairo" pitchFamily="2" charset="-78"/>
                <a:cs typeface="Cairo" pitchFamily="2" charset="-78"/>
              </a:rPr>
              <a:t> البرسونا (Persona)  </a:t>
            </a:r>
          </a:p>
        </p:txBody>
      </p:sp>
      <p:sp>
        <p:nvSpPr>
          <p:cNvPr id="8" name="object 8"/>
          <p:cNvSpPr/>
          <p:nvPr/>
        </p:nvSpPr>
        <p:spPr>
          <a:xfrm>
            <a:off x="2895599" y="4877593"/>
            <a:ext cx="6400800" cy="1524000"/>
          </a:xfrm>
          <a:custGeom>
            <a:avLst/>
            <a:gdLst/>
            <a:ahLst/>
            <a:cxnLst/>
            <a:rect l="l" t="t" r="r" b="b"/>
            <a:pathLst>
              <a:path w="6400800" h="1524000">
                <a:moveTo>
                  <a:pt x="6329602" y="1523999"/>
                </a:moveTo>
                <a:lnTo>
                  <a:pt x="71196" y="1523999"/>
                </a:lnTo>
                <a:lnTo>
                  <a:pt x="66241" y="1523510"/>
                </a:lnTo>
                <a:lnTo>
                  <a:pt x="29705" y="1508377"/>
                </a:lnTo>
                <a:lnTo>
                  <a:pt x="3885" y="1472336"/>
                </a:lnTo>
                <a:lnTo>
                  <a:pt x="0" y="1452803"/>
                </a:lnTo>
                <a:lnTo>
                  <a:pt x="0" y="1447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6329602" y="0"/>
                </a:lnTo>
                <a:lnTo>
                  <a:pt x="6371093" y="15621"/>
                </a:lnTo>
                <a:lnTo>
                  <a:pt x="6396912" y="51661"/>
                </a:lnTo>
                <a:lnTo>
                  <a:pt x="6400799" y="71196"/>
                </a:lnTo>
                <a:lnTo>
                  <a:pt x="6400799" y="1452803"/>
                </a:lnTo>
                <a:lnTo>
                  <a:pt x="6385177" y="1494294"/>
                </a:lnTo>
                <a:lnTo>
                  <a:pt x="6349136" y="1520112"/>
                </a:lnTo>
                <a:lnTo>
                  <a:pt x="6334557" y="1523510"/>
                </a:lnTo>
                <a:lnTo>
                  <a:pt x="6329602" y="1523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973886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610849" y="6573044"/>
            <a:ext cx="1390650" cy="323850"/>
            <a:chOff x="10610849" y="6572250"/>
            <a:chExt cx="1390650" cy="323850"/>
          </a:xfrm>
        </p:grpSpPr>
        <p:sp>
          <p:nvSpPr>
            <p:cNvPr id="12" name="object 12"/>
            <p:cNvSpPr/>
            <p:nvPr/>
          </p:nvSpPr>
          <p:spPr>
            <a:xfrm>
              <a:off x="10610849" y="657225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66674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713343" y="6667823"/>
            <a:ext cx="996315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772DA-3458-3CB8-CA53-9DFF8E5205C6}"/>
              </a:ext>
            </a:extLst>
          </p:cNvPr>
          <p:cNvSpPr txBox="1"/>
          <p:nvPr/>
        </p:nvSpPr>
        <p:spPr>
          <a:xfrm>
            <a:off x="2689411" y="1980407"/>
            <a:ext cx="6891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1800" b="1" dirty="0">
              <a:latin typeface="Cairo" pitchFamily="2" charset="-78"/>
              <a:cs typeface="Cairo" pitchFamily="2" charset="-78"/>
            </a:endParaRPr>
          </a:p>
          <a:p>
            <a:pPr algn="r" rtl="1"/>
            <a:r>
              <a:rPr lang="en-US" sz="1800" dirty="0" err="1">
                <a:latin typeface="Cairo" pitchFamily="2" charset="-78"/>
                <a:cs typeface="Cairo" pitchFamily="2" charset="-78"/>
              </a:rPr>
              <a:t>تجهيز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نظام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لتصفية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المتقدمين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للدورة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عشان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نعرف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المؤهل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ومين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ar-SA" sz="1800" dirty="0">
                <a:latin typeface="Cairo" pitchFamily="2" charset="-78"/>
                <a:cs typeface="Cairo" pitchFamily="2" charset="-78"/>
              </a:rPr>
              <a:t>لا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073" y="351254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err="1">
                <a:latin typeface="Cairo" pitchFamily="2" charset="-78"/>
                <a:cs typeface="Cairo" pitchFamily="2" charset="-78"/>
              </a:rPr>
              <a:t>تحضير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 البرسونا (Persona) </a:t>
            </a:r>
            <a:endParaRPr sz="2700" dirty="0"/>
          </a:p>
        </p:txBody>
      </p:sp>
      <p:sp>
        <p:nvSpPr>
          <p:cNvPr id="5" name="object 5"/>
          <p:cNvSpPr/>
          <p:nvPr/>
        </p:nvSpPr>
        <p:spPr>
          <a:xfrm>
            <a:off x="11500093" y="22562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0093" y="261820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00093" y="29801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0093" y="334210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0093" y="37040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0326" y="1837159"/>
            <a:ext cx="227135" cy="22733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00418" y="1827142"/>
            <a:ext cx="5258937" cy="2945025"/>
            <a:chOff x="614362" y="1681162"/>
            <a:chExt cx="5324475" cy="847725"/>
          </a:xfrm>
        </p:grpSpPr>
        <p:sp>
          <p:nvSpPr>
            <p:cNvPr id="18" name="object 18"/>
            <p:cNvSpPr/>
            <p:nvPr/>
          </p:nvSpPr>
          <p:spPr>
            <a:xfrm>
              <a:off x="614362" y="1681162"/>
              <a:ext cx="5324475" cy="847725"/>
            </a:xfrm>
            <a:custGeom>
              <a:avLst/>
              <a:gdLst/>
              <a:ahLst/>
              <a:cxnLst/>
              <a:rect l="l" t="t" r="r" b="b"/>
              <a:pathLst>
                <a:path w="5324475" h="847725">
                  <a:moveTo>
                    <a:pt x="5257728" y="847724"/>
                  </a:moveTo>
                  <a:lnTo>
                    <a:pt x="66746" y="847724"/>
                  </a:lnTo>
                  <a:lnTo>
                    <a:pt x="62101" y="847267"/>
                  </a:lnTo>
                  <a:lnTo>
                    <a:pt x="24240" y="830118"/>
                  </a:lnTo>
                  <a:lnTo>
                    <a:pt x="2287" y="794824"/>
                  </a:lnTo>
                  <a:lnTo>
                    <a:pt x="0" y="780977"/>
                  </a:lnTo>
                  <a:lnTo>
                    <a:pt x="0" y="776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5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780977"/>
                  </a:lnTo>
                  <a:lnTo>
                    <a:pt x="5309828" y="819875"/>
                  </a:lnTo>
                  <a:lnTo>
                    <a:pt x="5276040" y="844081"/>
                  </a:lnTo>
                  <a:lnTo>
                    <a:pt x="5262373" y="847267"/>
                  </a:lnTo>
                  <a:lnTo>
                    <a:pt x="5257728" y="8477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362" y="1681162"/>
              <a:ext cx="5324475" cy="847725"/>
            </a:xfrm>
            <a:custGeom>
              <a:avLst/>
              <a:gdLst/>
              <a:ahLst/>
              <a:cxnLst/>
              <a:rect l="l" t="t" r="r" b="b"/>
              <a:pathLst>
                <a:path w="5324475" h="847725">
                  <a:moveTo>
                    <a:pt x="0" y="776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3" y="457"/>
                  </a:lnTo>
                  <a:lnTo>
                    <a:pt x="5300234" y="17606"/>
                  </a:lnTo>
                  <a:lnTo>
                    <a:pt x="5303550" y="20923"/>
                  </a:lnTo>
                  <a:lnTo>
                    <a:pt x="5306867" y="24240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900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4" y="71437"/>
                  </a:lnTo>
                  <a:lnTo>
                    <a:pt x="5324474" y="776287"/>
                  </a:lnTo>
                  <a:lnTo>
                    <a:pt x="5324474" y="780977"/>
                  </a:lnTo>
                  <a:lnTo>
                    <a:pt x="5324016" y="785623"/>
                  </a:lnTo>
                  <a:lnTo>
                    <a:pt x="5323101" y="790223"/>
                  </a:lnTo>
                  <a:lnTo>
                    <a:pt x="5322186" y="794824"/>
                  </a:lnTo>
                  <a:lnTo>
                    <a:pt x="5320831" y="799291"/>
                  </a:lnTo>
                  <a:lnTo>
                    <a:pt x="5319036" y="803625"/>
                  </a:lnTo>
                  <a:lnTo>
                    <a:pt x="5317241" y="807958"/>
                  </a:lnTo>
                  <a:lnTo>
                    <a:pt x="5303550" y="826801"/>
                  </a:lnTo>
                  <a:lnTo>
                    <a:pt x="5300234" y="830118"/>
                  </a:lnTo>
                  <a:lnTo>
                    <a:pt x="5262373" y="847267"/>
                  </a:lnTo>
                  <a:lnTo>
                    <a:pt x="5253037" y="847724"/>
                  </a:lnTo>
                  <a:lnTo>
                    <a:pt x="71437" y="847724"/>
                  </a:lnTo>
                  <a:lnTo>
                    <a:pt x="31748" y="835685"/>
                  </a:lnTo>
                  <a:lnTo>
                    <a:pt x="20923" y="826801"/>
                  </a:lnTo>
                  <a:lnTo>
                    <a:pt x="17606" y="823484"/>
                  </a:lnTo>
                  <a:lnTo>
                    <a:pt x="5437" y="803625"/>
                  </a:lnTo>
                  <a:lnTo>
                    <a:pt x="3642" y="799291"/>
                  </a:lnTo>
                  <a:lnTo>
                    <a:pt x="2287" y="794824"/>
                  </a:lnTo>
                  <a:lnTo>
                    <a:pt x="1372" y="790223"/>
                  </a:lnTo>
                  <a:lnTo>
                    <a:pt x="457" y="785623"/>
                  </a:lnTo>
                  <a:lnTo>
                    <a:pt x="0" y="780977"/>
                  </a:lnTo>
                  <a:lnTo>
                    <a:pt x="0" y="776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0" y="6744493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0610849" y="6344443"/>
            <a:ext cx="1390650" cy="323850"/>
            <a:chOff x="10610849" y="6343649"/>
            <a:chExt cx="1390650" cy="323850"/>
          </a:xfrm>
        </p:grpSpPr>
        <p:sp>
          <p:nvSpPr>
            <p:cNvPr id="38" name="object 38"/>
            <p:cNvSpPr/>
            <p:nvPr/>
          </p:nvSpPr>
          <p:spPr>
            <a:xfrm>
              <a:off x="10610849" y="6343649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38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10713342" y="6438429"/>
            <a:ext cx="9963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-10"/>
              <a:t>Made </a:t>
            </a:r>
            <a:r>
              <a:rPr lang="en-US"/>
              <a:t>with</a:t>
            </a:r>
            <a:r>
              <a:rPr lang="en-US" spc="-5"/>
              <a:t> </a:t>
            </a:r>
            <a:r>
              <a:rPr lang="en-US" spc="-10"/>
              <a:t>Genspark</a:t>
            </a:r>
            <a:endParaRPr spc="-1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CA616-837D-F353-1B8F-E803CF361CBD}"/>
              </a:ext>
            </a:extLst>
          </p:cNvPr>
          <p:cNvSpPr txBox="1"/>
          <p:nvPr/>
        </p:nvSpPr>
        <p:spPr>
          <a:xfrm>
            <a:off x="6765103" y="1738735"/>
            <a:ext cx="4541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ar-SA" b="1" i="0" dirty="0">
                <a:effectLst/>
                <a:latin typeface="Cairo" pitchFamily="2" charset="-78"/>
                <a:cs typeface="Cairo" pitchFamily="2" charset="-78"/>
              </a:rPr>
              <a:t>ملخص البروسونا:</a:t>
            </a:r>
            <a:endParaRPr lang="en-US" b="1" dirty="0">
              <a:latin typeface="Cairo" pitchFamily="2" charset="-78"/>
              <a:cs typeface="Cairo" pitchFamily="2" charset="-78"/>
            </a:endParaRPr>
          </a:p>
          <a:p>
            <a:pPr algn="justLow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شاب </a:t>
            </a:r>
            <a:r>
              <a:rPr lang="en-US" b="0" i="0" dirty="0">
                <a:effectLst/>
                <a:latin typeface="Cairo" pitchFamily="2" charset="-78"/>
                <a:cs typeface="Cairo" pitchFamily="2" charset="-78"/>
              </a:rPr>
              <a:t>/</a:t>
            </a: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 ــ</a:t>
            </a:r>
            <a:r>
              <a:rPr lang="ar-SA" dirty="0">
                <a:latin typeface="Cairo" pitchFamily="2" charset="-78"/>
                <a:cs typeface="Cairo" pitchFamily="2" charset="-78"/>
              </a:rPr>
              <a:t>ة</a:t>
            </a: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 عربي طموح عمره بين 15-35 سنة، لديه فضول تقني، يعرف أساسيات الكمبيوتر والإنترنت، ومستواه في الإنجليزية متوسط، ويريد تعلم تطوير الويب من الصفر لبدء مسيرة مهنية جديدة أو تطوير مهاراته الحالية.</a:t>
            </a:r>
          </a:p>
          <a:p>
            <a:pPr algn="justLow" rtl="1">
              <a:buNone/>
            </a:pPr>
            <a:br>
              <a:rPr lang="ar-SA" dirty="0">
                <a:latin typeface="Cairo" pitchFamily="2" charset="-78"/>
                <a:cs typeface="Cairo" pitchFamily="2" charset="-78"/>
              </a:rPr>
            </a:br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87FF49-2DD3-020D-AA39-976232B7E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48" y="1232848"/>
            <a:ext cx="2603983" cy="337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</p:grpSpPr>
        <p:sp>
          <p:nvSpPr>
            <p:cNvPr id="6" name="object 6"/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8489" y="2285326"/>
            <a:ext cx="459204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الاسم النموذجي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أحمد / سارة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9052" y="3024015"/>
            <a:ext cx="565911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العمر: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15-35 سنة (يُقبل من 15 إلى 35 سنة)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9769" y="3723019"/>
            <a:ext cx="4088393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الجنس: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الكورس مناسب للجميع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58726" y="2285326"/>
            <a:ext cx="693885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يستطيع فهم المصطلحات التقنية الإنجليزية الأساسية (مثل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File, Browser, Code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/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0E9CD3AB-55E0-EF47-BD4B-F6163983EA0B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4ECA6AD3-C291-6578-D5E3-38C9725D4AA6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50479100-A39C-C701-095F-BC36EDE2003E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E25EAFE7-E1DF-CE97-16B9-FD71AEB95C0E}"/>
              </a:ext>
            </a:extLst>
          </p:cNvPr>
          <p:cNvSpPr txBox="1"/>
          <p:nvPr/>
        </p:nvSpPr>
        <p:spPr>
          <a:xfrm>
            <a:off x="6872679" y="4454627"/>
            <a:ext cx="4477859" cy="55399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البلد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أي دولة عربية</a:t>
            </a:r>
            <a:endParaRPr lang="en-US" sz="1400" dirty="0">
              <a:latin typeface="Cairo" pitchFamily="2" charset="-78"/>
              <a:cs typeface="Cairo" pitchFamily="2" charset="-78"/>
            </a:endParaRPr>
          </a:p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3373" y="5135450"/>
            <a:ext cx="7237165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التعليم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طالب أو خريج (يفضل مجالات الحاسبات، الهندسة، التصميم) أو أي شخص لديه شغف بالتكنولوجيا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7B2817D7-1675-08C4-F85A-9489FE3C2A58}"/>
              </a:ext>
            </a:extLst>
          </p:cNvPr>
          <p:cNvSpPr txBox="1"/>
          <p:nvPr/>
        </p:nvSpPr>
        <p:spPr>
          <a:xfrm>
            <a:off x="7094760" y="5967883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يمتلك جهاز كمبيوتر شخصي (لابتوب أو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PC)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يمكنه العمل عليه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E25B8A80-2FDF-0CFD-757D-964EB99FD2A7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يعرف الفرق بين أنظمة التشغيل الرئيسية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Windows, macOS, Linux).</a:t>
            </a:r>
            <a:endParaRPr lang="ar-SA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1F1E1AAD-D0D8-886E-871C-694A74B0917A}"/>
              </a:ext>
            </a:extLst>
          </p:cNvPr>
          <p:cNvSpPr txBox="1"/>
          <p:nvPr/>
        </p:nvSpPr>
        <p:spPr>
          <a:xfrm>
            <a:off x="556833" y="3785964"/>
            <a:ext cx="530542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يستطيع تثبيت برنامج جديد على جهازه بنفسه.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32883FDE-20B1-DB40-C83D-79CDF82509C5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.  ينظم ملفاته في مجلدات بشكل منظم ويفهم هيكلة الفولدرات.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B870669E-4FC5-5883-81CF-4180E9BCA59F}"/>
              </a:ext>
            </a:extLst>
          </p:cNvPr>
          <p:cNvSpPr txBox="1"/>
          <p:nvPr/>
        </p:nvSpPr>
        <p:spPr>
          <a:xfrm>
            <a:off x="782999" y="5203800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يستخدم متصفحات الإنترنت (مثل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Chrome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أو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Firefox)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بشكل يومي ومتقدم.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C11D7B60-F4B1-96C9-F214-55DE77DB825C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. يهتم بمعرفة "كيف تعمل الأشياء" على الإنترنت والمواقع الإلكترونية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6B38C-046A-F2F5-C36D-89840318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B8CBCF-995F-178D-E5A9-A65BA02DA5B5}"/>
              </a:ext>
            </a:extLst>
          </p:cNvPr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B44420-6D16-D29E-766B-1BE660D3A671}"/>
              </a:ext>
            </a:extLst>
          </p:cNvPr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DC93D169-7356-9AE5-4AA9-AD2E1ED0A22D}"/>
              </a:ext>
            </a:extLst>
          </p:cNvPr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  <a:solidFill>
            <a:srgbClr val="EDF1FF"/>
          </a:solidFill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2912119-1C73-6D15-09EC-7E26913EE69E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D53D6C0-0E77-27F3-CF47-B7F7A301D426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grpFill/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C6A76EC-0D68-BD67-6D86-B7B712A4B4EF}"/>
              </a:ext>
            </a:extLst>
          </p:cNvPr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59A4289-2FC7-A405-054E-FCE279B492D9}"/>
              </a:ext>
            </a:extLst>
          </p:cNvPr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AF251C3-CE97-42DC-F456-ED9C79B3655E}"/>
              </a:ext>
            </a:extLst>
          </p:cNvPr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753557C-CDCF-F43C-2E80-CDC3DB5A5484}"/>
              </a:ext>
            </a:extLst>
          </p:cNvPr>
          <p:cNvSpPr txBox="1"/>
          <p:nvPr/>
        </p:nvSpPr>
        <p:spPr>
          <a:xfrm>
            <a:off x="4588625" y="2285326"/>
            <a:ext cx="6761913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هدف وظيفي أو شخصي واضح من تعلم البرمجة (الوظيفة، العمل الحر، مشروع شخصي)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08DB9D5-1B27-D6BC-09AC-EBC6AD5EEBA8}"/>
              </a:ext>
            </a:extLst>
          </p:cNvPr>
          <p:cNvSpPr txBox="1"/>
          <p:nvPr/>
        </p:nvSpPr>
        <p:spPr>
          <a:xfrm>
            <a:off x="4200698" y="3024015"/>
            <a:ext cx="719746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لتخصيص وقت منتظم ومحدد أسبوعيًا للتعلم والتطبيق العملي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A18E89-D24F-0C4B-F09B-91A67F93F749}"/>
              </a:ext>
            </a:extLst>
          </p:cNvPr>
          <p:cNvSpPr txBox="1"/>
          <p:nvPr/>
        </p:nvSpPr>
        <p:spPr>
          <a:xfrm>
            <a:off x="6471201" y="3609747"/>
            <a:ext cx="610018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يعرف أساسيات استخدام لوحة المفاتيح (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Keyboard shortcuts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مثل النسخ واللصق يعتبر إضافة)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D4C1843-BBF0-0E06-4180-26778651BB69}"/>
              </a:ext>
            </a:extLst>
          </p:cNvPr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F5CFAD-3758-9F01-6DA4-73FE0026612E}"/>
              </a:ext>
            </a:extLst>
          </p:cNvPr>
          <p:cNvSpPr txBox="1"/>
          <p:nvPr/>
        </p:nvSpPr>
        <p:spPr>
          <a:xfrm>
            <a:off x="758726" y="2285326"/>
            <a:ext cx="693885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يفضل التعلم العملي عن طريق المشاريع على الحفظ النظري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3789F66D-D230-6939-41FB-03B542F910C0}"/>
              </a:ext>
            </a:extLst>
          </p:cNvPr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3B281BCD-BE96-8B49-22D2-87DA834AF212}"/>
              </a:ext>
            </a:extLst>
          </p:cNvPr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E7B49375-FE98-8F63-BF74-105197419AE9}"/>
                </a:ext>
              </a:extLst>
            </p:cNvPr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89872FF1-40E2-B18D-9411-E4DBB7605A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6B0A9860-3E31-FBA0-F54D-D67D1AD79183}"/>
              </a:ext>
            </a:extLst>
          </p:cNvPr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355FAB16-612A-31E4-0D68-7E748A08D6F4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4A3AA1FE-9B6D-5B97-595D-19BA68FBA50F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472CBA09-9565-3314-574F-E1E644CC50FD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66228B8B-33B9-CFEE-AADC-C30C226FB167}"/>
              </a:ext>
            </a:extLst>
          </p:cNvPr>
          <p:cNvSpPr txBox="1"/>
          <p:nvPr/>
        </p:nvSpPr>
        <p:spPr>
          <a:xfrm>
            <a:off x="4538749" y="4454627"/>
            <a:ext cx="681178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يجيد البحث عن المعلومات وحل المشكلات البسيطة باستخدام الإنترنت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A9C74D6-8114-1B56-6FF9-B3083445A027}"/>
              </a:ext>
            </a:extLst>
          </p:cNvPr>
          <p:cNvSpPr txBox="1"/>
          <p:nvPr/>
        </p:nvSpPr>
        <p:spPr>
          <a:xfrm>
            <a:off x="6923075" y="5196073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فضول وشغف لتعلم تقنيات جديدة وغير خائف من التجربة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C71B6090-951D-078C-EB87-EC8E4A29E7B2}"/>
              </a:ext>
            </a:extLst>
          </p:cNvPr>
          <p:cNvSpPr txBox="1"/>
          <p:nvPr/>
        </p:nvSpPr>
        <p:spPr>
          <a:xfrm>
            <a:off x="6328755" y="5952973"/>
            <a:ext cx="8158341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يملك مستوى مقبول من الصبر والمثابرة لحل الأخطاء البرمجية (الأخطاء)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9F75E2FB-6523-24B8-5D4F-EBD4A4C64E23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يتعامل مع التكنولوجيا بشكل يومي ومريح معها.</a:t>
            </a: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73206EC8-960E-7651-48CF-6BE7BD6E1379}"/>
              </a:ext>
            </a:extLst>
          </p:cNvPr>
          <p:cNvSpPr txBox="1"/>
          <p:nvPr/>
        </p:nvSpPr>
        <p:spPr>
          <a:xfrm>
            <a:off x="-554182" y="3785964"/>
            <a:ext cx="641643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للالتزام بمشاريع عملية وتطبيق ما يتعلمه خارج نطاق الدروس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29638F6D-77A2-CCFF-09A1-54B03343BCA9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يتبع التعليمات والتوجيهات بدقة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1D67DC65-F910-69A4-144F-E9E4D144E5F6}"/>
              </a:ext>
            </a:extLst>
          </p:cNvPr>
          <p:cNvSpPr txBox="1"/>
          <p:nvPr/>
        </p:nvSpPr>
        <p:spPr>
          <a:xfrm>
            <a:off x="416623" y="5232914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يهتم بتطوير نفسه وبناء مهارات مستقبلية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8FA5DF3C-7BA5-FC2D-B5FB-8654A7B4F3F6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يستمتع بحل الألغاز والتحديات المنطقية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86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E6130-63CA-F8BE-1872-4BB45E24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54172A8-294D-C861-FA41-EF96DF8EFB7F}"/>
              </a:ext>
            </a:extLst>
          </p:cNvPr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2924F1-F686-B72F-309B-4CCC865DD979}"/>
              </a:ext>
            </a:extLst>
          </p:cNvPr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87CF102-19D4-DDCF-DE1B-20B76054293C}"/>
              </a:ext>
            </a:extLst>
          </p:cNvPr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5CA69C1-7858-19BC-8444-FB31D8FB4ABE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AB2B366-66CC-C6DE-E26E-9297FC123937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4D66EDC3-C42B-F81F-6D5B-57B0F6B0C92C}"/>
              </a:ext>
            </a:extLst>
          </p:cNvPr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EB4E0D3-4183-C07C-2F3D-1081C7B0C9A8}"/>
              </a:ext>
            </a:extLst>
          </p:cNvPr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EF0188C-A247-F498-D2E9-151F87E97D49}"/>
              </a:ext>
            </a:extLst>
          </p:cNvPr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F302469-939A-8A0D-4187-9DDB53AB2CB7}"/>
              </a:ext>
            </a:extLst>
          </p:cNvPr>
          <p:cNvSpPr txBox="1"/>
          <p:nvPr/>
        </p:nvSpPr>
        <p:spPr>
          <a:xfrm>
            <a:off x="4588625" y="2285326"/>
            <a:ext cx="6761913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مهارات إدارة وقت مقبولة أو مستعد لتطويرها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79484C0-5D00-67F9-3D8D-20A6939466CC}"/>
              </a:ext>
            </a:extLst>
          </p:cNvPr>
          <p:cNvSpPr txBox="1"/>
          <p:nvPr/>
        </p:nvSpPr>
        <p:spPr>
          <a:xfrm>
            <a:off x="4200698" y="3024015"/>
            <a:ext cx="719746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يستطيع العمل بشكل مستقل مع القدرة على طلب المساعدة عند الحاجة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1653F62-1917-C556-970E-1EF79E781C5C}"/>
              </a:ext>
            </a:extLst>
          </p:cNvPr>
          <p:cNvSpPr txBox="1"/>
          <p:nvPr/>
        </p:nvSpPr>
        <p:spPr>
          <a:xfrm>
            <a:off x="6471201" y="3609747"/>
            <a:ext cx="610018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ليس لديه توقعات غير واقعية (يفهم أن تعلم البرمجة يحتاج لوقت وجهد)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4D82872-3447-F2BE-5E63-6ACA0FAC570E}"/>
              </a:ext>
            </a:extLst>
          </p:cNvPr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A20130-A71C-91CC-D2BC-C626D4569372}"/>
              </a:ext>
            </a:extLst>
          </p:cNvPr>
          <p:cNvSpPr txBox="1"/>
          <p:nvPr/>
        </p:nvSpPr>
        <p:spPr>
          <a:xfrm>
            <a:off x="758726" y="2285326"/>
            <a:ext cx="693885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ممكن يكون داخل على منحة مجانية  - أو يقدر يدفع لاحقًا لو اجتاز المرحلة الأولى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F86D77B-9FC6-D493-2F72-9777125C4DC3}"/>
              </a:ext>
            </a:extLst>
          </p:cNvPr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25B39243-2251-53A1-CA22-1E5647A5E825}"/>
              </a:ext>
            </a:extLst>
          </p:cNvPr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F47AB7FA-B674-82BC-520C-65CE605BC104}"/>
                </a:ext>
              </a:extLst>
            </p:cNvPr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F5E8DDAF-4081-A669-CD97-04C9885097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0FA2DDCD-F3BE-FDC7-78ED-961138242DF7}"/>
              </a:ext>
            </a:extLst>
          </p:cNvPr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B6F819A4-4F43-DD3E-6B95-56C31381517A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2AC9B874-05D8-C1F2-0A19-CB2952350726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F2C7EFE2-C773-7E07-E90A-691730A64444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92518330-7C99-44CF-9C70-16780F646447}"/>
              </a:ext>
            </a:extLst>
          </p:cNvPr>
          <p:cNvSpPr txBox="1"/>
          <p:nvPr/>
        </p:nvSpPr>
        <p:spPr>
          <a:xfrm>
            <a:off x="4538749" y="4454627"/>
            <a:ext cx="681178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للاستثمار في تعليمه إذا رأى قيمة حقيقية (في حالة الدورة المدفوعة)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049F3DE-E3A1-73F8-3925-634F92EA0B8E}"/>
              </a:ext>
            </a:extLst>
          </p:cNvPr>
          <p:cNvSpPr txBox="1"/>
          <p:nvPr/>
        </p:nvSpPr>
        <p:spPr>
          <a:xfrm>
            <a:off x="7371962" y="5232914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يملك الدافع الذاتي للاستمرار حتى عند مواجهة صعوبات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DE81F666-84BB-3A4B-8A24-61C0E08CCE65}"/>
              </a:ext>
            </a:extLst>
          </p:cNvPr>
          <p:cNvSpPr txBox="1"/>
          <p:nvPr/>
        </p:nvSpPr>
        <p:spPr>
          <a:xfrm>
            <a:off x="6634172" y="5933514"/>
            <a:ext cx="8158341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يبحث عن مجتمع تعلمي يمكنه من طرح الأسئلة ومشاركة التحديات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57CC5F40-3FAD-816A-AC36-A9B745C3405A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مستوى اللغة الإنجليزية متوسط (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Intermediate)</a:t>
            </a:r>
            <a:endParaRPr lang="ar-SA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E967604D-7DB2-01FF-D060-0DC5AA4B701D}"/>
              </a:ext>
            </a:extLst>
          </p:cNvPr>
          <p:cNvSpPr txBox="1"/>
          <p:nvPr/>
        </p:nvSpPr>
        <p:spPr>
          <a:xfrm>
            <a:off x="-554182" y="3785964"/>
            <a:ext cx="641643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هل هو طالب/خريج/يشتغل حاليًا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BA1950B5-29DA-7EF2-68AF-770983054894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عنده استعداد يشتغل بعد الدورة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CD557F68-B3EF-8D96-4117-C1B788AF8A46}"/>
              </a:ext>
            </a:extLst>
          </p:cNvPr>
          <p:cNvSpPr txBox="1"/>
          <p:nvPr/>
        </p:nvSpPr>
        <p:spPr>
          <a:xfrm>
            <a:off x="416623" y="5232914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مهتم بتعلم الذكاء الاصطناعي في البرمجة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1222CE92-6549-0723-4D95-17255DB39775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عنده هدف واضح من الكورس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82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Cairo</vt:lpstr>
      <vt:lpstr>Calibri</vt:lpstr>
      <vt:lpstr>Office Theme</vt:lpstr>
      <vt:lpstr>تحضير البرسونا (Persona)  </vt:lpstr>
      <vt:lpstr>تحضير البرسونا (Persona) 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atef M. akl</dc:creator>
  <cp:lastModifiedBy>atef M. akl</cp:lastModifiedBy>
  <cp:revision>8</cp:revision>
  <dcterms:created xsi:type="dcterms:W3CDTF">2025-09-04T11:14:51Z</dcterms:created>
  <dcterms:modified xsi:type="dcterms:W3CDTF">2025-09-04T18:07:57Z</dcterms:modified>
</cp:coreProperties>
</file>