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Nunito"/>
      <p:regular r:id="rId29"/>
      <p:bold r:id="rId30"/>
      <p:italic r:id="rId31"/>
      <p:boldItalic r:id="rId32"/>
    </p:embeddedFont>
    <p:embeddedFont>
      <p:font typeface="Maven Pro"/>
      <p:regular r:id="rId33"/>
      <p:bold r:id="rId34"/>
    </p:embeddedFont>
    <p:embeddedFont>
      <p:font typeface="Comfortaa"/>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6.xml"/><Relationship Id="rId33" Type="http://schemas.openxmlformats.org/officeDocument/2006/relationships/font" Target="fonts/MavenPro-regular.fntdata"/><Relationship Id="rId10" Type="http://schemas.openxmlformats.org/officeDocument/2006/relationships/slide" Target="slides/slide5.xml"/><Relationship Id="rId32" Type="http://schemas.openxmlformats.org/officeDocument/2006/relationships/font" Target="fonts/Nunito-boldItalic.fntdata"/><Relationship Id="rId13" Type="http://schemas.openxmlformats.org/officeDocument/2006/relationships/slide" Target="slides/slide8.xml"/><Relationship Id="rId35" Type="http://schemas.openxmlformats.org/officeDocument/2006/relationships/font" Target="fonts/Comfortaa-regular.fntdata"/><Relationship Id="rId12" Type="http://schemas.openxmlformats.org/officeDocument/2006/relationships/slide" Target="slides/slide7.xml"/><Relationship Id="rId34" Type="http://schemas.openxmlformats.org/officeDocument/2006/relationships/font" Target="fonts/MavenPr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Comfortaa-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Kellye Title Slide: </a:t>
            </a:r>
            <a:r>
              <a:rPr lang="en"/>
              <a:t>Include the name of the project and group members.</a:t>
            </a:r>
            <a:endParaRPr/>
          </a:p>
          <a:p>
            <a:pPr indent="0" lvl="0" marL="0" rtl="0" algn="l">
              <a:spcBef>
                <a:spcPts val="12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53cb12941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53cb12941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Kellye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53cb12941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53cb12941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Setup: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53cae7238b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53cae7238b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53cb12941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53cb12941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53cb12941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53cb12941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a3c4c72e29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a3c4c72e29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rgbClr val="FFFFFF"/>
                </a:highlight>
              </a:rPr>
              <a:t>Artificial neural networks are forecasting methods that are based on simple mathematical models of the brain. They allow complex nonlinear relationships between the response variable and its predictors.</a:t>
            </a:r>
            <a:endParaRPr sz="1200">
              <a:solidFill>
                <a:srgbClr val="333333"/>
              </a:solidFill>
              <a:highlight>
                <a:srgbClr val="FFFFFF"/>
              </a:highlight>
            </a:endParaRPr>
          </a:p>
          <a:p>
            <a:pPr indent="0" lvl="0" marL="0" rtl="0" algn="l">
              <a:spcBef>
                <a:spcPts val="0"/>
              </a:spcBef>
              <a:spcAft>
                <a:spcPts val="0"/>
              </a:spcAft>
              <a:buNone/>
            </a:pPr>
            <a:r>
              <a:rPr lang="en" sz="1200">
                <a:solidFill>
                  <a:srgbClr val="333333"/>
                </a:solidFill>
                <a:highlight>
                  <a:srgbClr val="FFFFFF"/>
                </a:highlight>
              </a:rPr>
              <a:t>Could the KST be a hidden layer in a neural network that helps predict what will happen with stock prices? Could we train the neural network to apply KST.</a:t>
            </a:r>
            <a:endParaRPr sz="1200">
              <a:solidFill>
                <a:srgbClr val="333333"/>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a3b22188f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a3b22188f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a3c4c72e29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a3c4c72e29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53cb12941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53cb12941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53cae7238b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53cae7238b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53cb12941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3cb12941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Kellye</a:t>
            </a:r>
            <a:endParaRPr/>
          </a:p>
          <a:p>
            <a:pPr indent="0" lvl="0" marL="0" rtl="0" algn="l">
              <a:lnSpc>
                <a:spcPct val="115000"/>
              </a:lnSpc>
              <a:spcBef>
                <a:spcPts val="0"/>
              </a:spcBef>
              <a:spcAft>
                <a:spcPts val="0"/>
              </a:spcAft>
              <a:buNone/>
            </a:pPr>
            <a:r>
              <a:rPr lang="en"/>
              <a:t>Stock closing prices: 5 years back (October 6th 2015 to October 5th of 2020)</a:t>
            </a:r>
            <a:endParaRPr/>
          </a:p>
          <a:p>
            <a:pPr indent="0" lvl="0" marL="0" rtl="0" algn="l">
              <a:lnSpc>
                <a:spcPct val="115000"/>
              </a:lnSpc>
              <a:spcBef>
                <a:spcPts val="0"/>
              </a:spcBef>
              <a:spcAft>
                <a:spcPts val="0"/>
              </a:spcAft>
              <a:buNone/>
            </a:pPr>
            <a:r>
              <a:rPr lang="en"/>
              <a:t>We’ll build the signals that shape different trading strategies that will become the features of our models.</a:t>
            </a:r>
            <a:endParaRPr/>
          </a:p>
          <a:p>
            <a:pPr indent="0" lvl="0" marL="0" rtl="0" algn="l">
              <a:lnSpc>
                <a:spcPct val="115000"/>
              </a:lnSpc>
              <a:spcBef>
                <a:spcPts val="0"/>
              </a:spcBef>
              <a:spcAft>
                <a:spcPts val="0"/>
              </a:spcAft>
              <a:buNone/>
            </a:pPr>
            <a:r>
              <a:rPr lang="en"/>
              <a:t>Build the models </a:t>
            </a:r>
            <a:endParaRPr/>
          </a:p>
          <a:p>
            <a:pPr indent="0" lvl="0" marL="0" rtl="0" algn="l">
              <a:lnSpc>
                <a:spcPct val="115000"/>
              </a:lnSpc>
              <a:spcBef>
                <a:spcPts val="0"/>
              </a:spcBef>
              <a:spcAft>
                <a:spcPts val="0"/>
              </a:spcAft>
              <a:buNone/>
            </a:pPr>
            <a:r>
              <a:rPr lang="en"/>
              <a:t>Train the models</a:t>
            </a:r>
            <a:endParaRPr/>
          </a:p>
          <a:p>
            <a:pPr indent="0" lvl="0" marL="0" rtl="0" algn="l">
              <a:lnSpc>
                <a:spcPct val="115000"/>
              </a:lnSpc>
              <a:spcBef>
                <a:spcPts val="0"/>
              </a:spcBef>
              <a:spcAft>
                <a:spcPts val="0"/>
              </a:spcAft>
              <a:buClr>
                <a:schemeClr val="dk1"/>
              </a:buClr>
              <a:buSzPts val="1100"/>
              <a:buFont typeface="Arial"/>
              <a:buNone/>
            </a:pPr>
            <a:r>
              <a:rPr lang="en"/>
              <a:t>Run stocks through the model and get an output.</a:t>
            </a:r>
            <a:endParaRPr/>
          </a:p>
          <a:p>
            <a:pPr indent="0" lvl="0" marL="0" rtl="0" algn="l">
              <a:lnSpc>
                <a:spcPct val="115000"/>
              </a:lnSpc>
              <a:spcBef>
                <a:spcPts val="0"/>
              </a:spcBef>
              <a:spcAft>
                <a:spcPts val="0"/>
              </a:spcAft>
              <a:buClr>
                <a:schemeClr val="dk1"/>
              </a:buClr>
              <a:buSzPts val="1100"/>
              <a:buFont typeface="Arial"/>
              <a:buNone/>
            </a:pPr>
            <a:r>
              <a:rPr lang="en"/>
              <a:t>Determine what features or models work best?</a:t>
            </a:r>
            <a:endParaRPr/>
          </a:p>
          <a:p>
            <a:pPr indent="0" lvl="0" marL="0" rtl="0" algn="l">
              <a:lnSpc>
                <a:spcPct val="115000"/>
              </a:lnSpc>
              <a:spcBef>
                <a:spcPts val="0"/>
              </a:spcBef>
              <a:spcAft>
                <a:spcPts val="0"/>
              </a:spcAft>
              <a:buClr>
                <a:schemeClr val="dk1"/>
              </a:buClr>
              <a:buSzPts val="1100"/>
              <a:buFont typeface="Arial"/>
              <a:buNone/>
            </a:pPr>
            <a:r>
              <a:rPr lang="en"/>
              <a:t>We’ll end up with a graph on each model for how well that model worked for our portfolio of stocks.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53cae7238b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53cae7238b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53cae7238b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53cae7238b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53cae7238b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53cae7238b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53cae7238b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53cae7238b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similar to a lifecycle that Credit Suisse employ for their trading model evaluation and inclusion. Article: </a:t>
            </a:r>
            <a:r>
              <a:rPr lang="en"/>
              <a:t>https://www.fixglobal.com/home/the-evolution-of-algorithmic-trading/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a3c4c72e29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a3c4c72e29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53cb1294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53cb1294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Joaquim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9d3b5ccdb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9d3b5ccdb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53cae7238b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53cae7238b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53cb12941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53cb12941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Kellye - I did the crossover signal, the vol-trend signal and the KST. KST is a </a:t>
            </a:r>
            <a:r>
              <a:rPr lang="en">
                <a:solidFill>
                  <a:schemeClr val="dk1"/>
                </a:solidFill>
              </a:rPr>
              <a:t>c</a:t>
            </a:r>
            <a:r>
              <a:rPr lang="en">
                <a:solidFill>
                  <a:schemeClr val="dk1"/>
                </a:solidFill>
              </a:rPr>
              <a:t>omplex, smoothed price velocity indicator. KST indicator is useful to identify major stock market cycle junctures (typical cycle 24-months) because its formula is weighed to be more greatly influenced by the longer and more dominant time spans, in order to better reflect the primary swings of stock market cycle. The concept behind the oscillator is that price trends are determined by the interaction of many different time cycles and that important trend reversals take place when a number of price trends are simultaneously changing direction.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Know Sure Thing (KST) Indicator is a two-line indicator. A buy signal is generated when the Know Sure Thing (there’s a formula for producing the KST trend line which is blue) crosses above the zero line or makes a crossover above its KST signal line. If the KST crosses below the zero line or makes a crossover below the signal line a sell signal is generated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9d37f976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9d37f976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Philip</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9d37f9766a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9d37f9766a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Philip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5.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1.jpg"/><Relationship Id="rId4" Type="http://schemas.openxmlformats.org/officeDocument/2006/relationships/image" Target="../media/image23.jpg"/><Relationship Id="rId5" Type="http://schemas.openxmlformats.org/officeDocument/2006/relationships/image" Target="../media/image18.jpg"/><Relationship Id="rId6" Type="http://schemas.openxmlformats.org/officeDocument/2006/relationships/image" Target="../media/image2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2.png"/><Relationship Id="rId4" Type="http://schemas.openxmlformats.org/officeDocument/2006/relationships/image" Target="../media/image40.png"/><Relationship Id="rId5"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6.png"/><Relationship Id="rId4" Type="http://schemas.openxmlformats.org/officeDocument/2006/relationships/image" Target="../media/image39.png"/><Relationship Id="rId5"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4.png"/><Relationship Id="rId11" Type="http://schemas.openxmlformats.org/officeDocument/2006/relationships/image" Target="../media/image2.png"/><Relationship Id="rId10" Type="http://schemas.openxmlformats.org/officeDocument/2006/relationships/image" Target="../media/image3.png"/><Relationship Id="rId12" Type="http://schemas.openxmlformats.org/officeDocument/2006/relationships/image" Target="../media/image17.png"/><Relationship Id="rId9" Type="http://schemas.openxmlformats.org/officeDocument/2006/relationships/image" Target="../media/image8.png"/><Relationship Id="rId5" Type="http://schemas.openxmlformats.org/officeDocument/2006/relationships/image" Target="../media/image13.png"/><Relationship Id="rId6" Type="http://schemas.openxmlformats.org/officeDocument/2006/relationships/image" Target="../media/image1.png"/><Relationship Id="rId7" Type="http://schemas.openxmlformats.org/officeDocument/2006/relationships/image" Target="../media/image6.png"/><Relationship Id="rId8"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3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3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32.png"/><Relationship Id="rId4" Type="http://schemas.openxmlformats.org/officeDocument/2006/relationships/image" Target="../media/image9.png"/><Relationship Id="rId5" Type="http://schemas.openxmlformats.org/officeDocument/2006/relationships/image" Target="../media/image27.png"/><Relationship Id="rId6" Type="http://schemas.openxmlformats.org/officeDocument/2006/relationships/image" Target="../media/image10.png"/><Relationship Id="rId7"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6.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4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2.png"/><Relationship Id="rId6" Type="http://schemas.openxmlformats.org/officeDocument/2006/relationships/image" Target="../media/image4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33.png"/><Relationship Id="rId4" Type="http://schemas.openxmlformats.org/officeDocument/2006/relationships/image" Target="../media/image22.png"/><Relationship Id="rId5" Type="http://schemas.openxmlformats.org/officeDocument/2006/relationships/image" Target="../media/image24.png"/><Relationship Id="rId6"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46560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Team 5:</a:t>
            </a:r>
            <a:endParaRPr/>
          </a:p>
          <a:p>
            <a:pPr indent="0" lvl="0" marL="0" rtl="0" algn="l">
              <a:spcBef>
                <a:spcPts val="0"/>
              </a:spcBef>
              <a:spcAft>
                <a:spcPts val="0"/>
              </a:spcAft>
              <a:buNone/>
            </a:pPr>
            <a:r>
              <a:rPr lang="en"/>
              <a:t>Signal Model Max</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Atef Ajmal, Joaquim Curvo Neto, Philip Bonner, Kellye Rogers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2"/>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6" name="Shape 436"/>
        <p:cNvGrpSpPr/>
        <p:nvPr/>
      </p:nvGrpSpPr>
      <p:grpSpPr>
        <a:xfrm>
          <a:off x="0" y="0"/>
          <a:ext cx="0" cy="0"/>
          <a:chOff x="0" y="0"/>
          <a:chExt cx="0" cy="0"/>
        </a:xfrm>
      </p:grpSpPr>
      <p:sp>
        <p:nvSpPr>
          <p:cNvPr id="437" name="Google Shape;437;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Models</a:t>
            </a:r>
            <a:endParaRPr>
              <a:solidFill>
                <a:schemeClr val="lt2"/>
              </a:solidFill>
            </a:endParaRPr>
          </a:p>
        </p:txBody>
      </p:sp>
      <p:sp>
        <p:nvSpPr>
          <p:cNvPr id="438" name="Google Shape;438;p23"/>
          <p:cNvSpPr txBox="1"/>
          <p:nvPr>
            <p:ph idx="1" type="body"/>
          </p:nvPr>
        </p:nvSpPr>
        <p:spPr>
          <a:xfrm>
            <a:off x="733775" y="1771125"/>
            <a:ext cx="3619800" cy="29811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FFFFFF"/>
              </a:buClr>
              <a:buSzPts val="2200"/>
              <a:buChar char="●"/>
            </a:pPr>
            <a:r>
              <a:rPr lang="en" sz="2200">
                <a:solidFill>
                  <a:srgbClr val="FFFFFF"/>
                </a:solidFill>
              </a:rPr>
              <a:t>Random forest</a:t>
            </a:r>
            <a:endParaRPr sz="2200">
              <a:solidFill>
                <a:srgbClr val="FFFFFF"/>
              </a:solidFill>
            </a:endParaRPr>
          </a:p>
          <a:p>
            <a:pPr indent="-368300" lvl="0" marL="457200" rtl="0" algn="l">
              <a:spcBef>
                <a:spcPts val="0"/>
              </a:spcBef>
              <a:spcAft>
                <a:spcPts val="0"/>
              </a:spcAft>
              <a:buClr>
                <a:srgbClr val="FFFFFF"/>
              </a:buClr>
              <a:buSzPts val="2200"/>
              <a:buChar char="●"/>
            </a:pPr>
            <a:r>
              <a:rPr lang="en" sz="2200">
                <a:solidFill>
                  <a:srgbClr val="FFFFFF"/>
                </a:solidFill>
              </a:rPr>
              <a:t>Neural networks </a:t>
            </a:r>
            <a:endParaRPr sz="2200">
              <a:solidFill>
                <a:srgbClr val="FFFFFF"/>
              </a:solidFill>
            </a:endParaRPr>
          </a:p>
          <a:p>
            <a:pPr indent="-368300" lvl="0" marL="457200" rtl="0" algn="l">
              <a:spcBef>
                <a:spcPts val="0"/>
              </a:spcBef>
              <a:spcAft>
                <a:spcPts val="0"/>
              </a:spcAft>
              <a:buClr>
                <a:srgbClr val="FFFFFF"/>
              </a:buClr>
              <a:buSzPts val="2200"/>
              <a:buChar char="●"/>
            </a:pPr>
            <a:r>
              <a:rPr lang="en" sz="2200">
                <a:solidFill>
                  <a:srgbClr val="FFFFFF"/>
                </a:solidFill>
              </a:rPr>
              <a:t>Decision Tree </a:t>
            </a:r>
            <a:endParaRPr sz="2200">
              <a:solidFill>
                <a:srgbClr val="FFFFFF"/>
              </a:solidFill>
            </a:endParaRPr>
          </a:p>
          <a:p>
            <a:pPr indent="-368300" lvl="0" marL="457200" rtl="0" algn="l">
              <a:spcBef>
                <a:spcPts val="0"/>
              </a:spcBef>
              <a:spcAft>
                <a:spcPts val="0"/>
              </a:spcAft>
              <a:buClr>
                <a:srgbClr val="FFFFFF"/>
              </a:buClr>
              <a:buSzPts val="2200"/>
              <a:buChar char="●"/>
            </a:pPr>
            <a:r>
              <a:rPr lang="en" sz="2200">
                <a:solidFill>
                  <a:srgbClr val="FFFFFF"/>
                </a:solidFill>
              </a:rPr>
              <a:t>MLP Model</a:t>
            </a:r>
            <a:endParaRPr sz="2200">
              <a:solidFill>
                <a:srgbClr val="FFFFFF"/>
              </a:solidFill>
            </a:endParaRPr>
          </a:p>
          <a:p>
            <a:pPr indent="0" lvl="0" marL="0" rtl="0" algn="l">
              <a:spcBef>
                <a:spcPts val="1600"/>
              </a:spcBef>
              <a:spcAft>
                <a:spcPts val="1600"/>
              </a:spcAft>
              <a:buNone/>
            </a:pPr>
            <a:r>
              <a:t/>
            </a:r>
            <a:endParaRPr sz="2200">
              <a:solidFill>
                <a:srgbClr val="FFFFFF"/>
              </a:solidFill>
            </a:endParaRPr>
          </a:p>
        </p:txBody>
      </p:sp>
      <p:grpSp>
        <p:nvGrpSpPr>
          <p:cNvPr id="439" name="Google Shape;439;p23"/>
          <p:cNvGrpSpPr/>
          <p:nvPr/>
        </p:nvGrpSpPr>
        <p:grpSpPr>
          <a:xfrm>
            <a:off x="5142577" y="1391749"/>
            <a:ext cx="1104407" cy="962993"/>
            <a:chOff x="4850900" y="1011050"/>
            <a:chExt cx="564625" cy="494375"/>
          </a:xfrm>
        </p:grpSpPr>
        <p:cxnSp>
          <p:nvCxnSpPr>
            <p:cNvPr id="440" name="Google Shape;440;p23"/>
            <p:cNvCxnSpPr/>
            <p:nvPr/>
          </p:nvCxnSpPr>
          <p:spPr>
            <a:xfrm flipH="1" rot="10800000">
              <a:off x="5231900" y="1280725"/>
              <a:ext cx="72000" cy="224700"/>
            </a:xfrm>
            <a:prstGeom prst="straightConnector1">
              <a:avLst/>
            </a:prstGeom>
            <a:noFill/>
            <a:ln cap="flat" cmpd="sng" w="9525">
              <a:solidFill>
                <a:schemeClr val="dk2"/>
              </a:solidFill>
              <a:prstDash val="solid"/>
              <a:round/>
              <a:headEnd len="med" w="med" type="none"/>
              <a:tailEnd len="med" w="med" type="none"/>
            </a:ln>
          </p:spPr>
        </p:cxnSp>
        <p:cxnSp>
          <p:nvCxnSpPr>
            <p:cNvPr id="441" name="Google Shape;441;p23"/>
            <p:cNvCxnSpPr/>
            <p:nvPr/>
          </p:nvCxnSpPr>
          <p:spPr>
            <a:xfrm rot="10800000">
              <a:off x="5003300" y="1204525"/>
              <a:ext cx="72000" cy="224700"/>
            </a:xfrm>
            <a:prstGeom prst="straightConnector1">
              <a:avLst/>
            </a:prstGeom>
            <a:noFill/>
            <a:ln cap="flat" cmpd="sng" w="9525">
              <a:solidFill>
                <a:schemeClr val="dk2"/>
              </a:solidFill>
              <a:prstDash val="solid"/>
              <a:round/>
              <a:headEnd len="med" w="med" type="none"/>
              <a:tailEnd len="med" w="med" type="none"/>
            </a:ln>
          </p:spPr>
        </p:cxnSp>
        <p:cxnSp>
          <p:nvCxnSpPr>
            <p:cNvPr id="442" name="Google Shape;442;p23"/>
            <p:cNvCxnSpPr/>
            <p:nvPr/>
          </p:nvCxnSpPr>
          <p:spPr>
            <a:xfrm flipH="1" rot="10800000">
              <a:off x="4850900" y="1280725"/>
              <a:ext cx="72000" cy="224700"/>
            </a:xfrm>
            <a:prstGeom prst="straightConnector1">
              <a:avLst/>
            </a:prstGeom>
            <a:noFill/>
            <a:ln cap="flat" cmpd="sng" w="9525">
              <a:solidFill>
                <a:schemeClr val="dk2"/>
              </a:solidFill>
              <a:prstDash val="solid"/>
              <a:round/>
              <a:headEnd len="med" w="med" type="none"/>
              <a:tailEnd len="med" w="med" type="none"/>
            </a:ln>
          </p:spPr>
        </p:cxnSp>
        <p:sp>
          <p:nvSpPr>
            <p:cNvPr id="443" name="Google Shape;443;p23"/>
            <p:cNvSpPr/>
            <p:nvPr/>
          </p:nvSpPr>
          <p:spPr>
            <a:xfrm>
              <a:off x="5073800" y="1011050"/>
              <a:ext cx="137400" cy="137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4" name="Google Shape;444;p23"/>
            <p:cNvCxnSpPr>
              <a:endCxn id="443" idx="3"/>
            </p:cNvCxnSpPr>
            <p:nvPr/>
          </p:nvCxnSpPr>
          <p:spPr>
            <a:xfrm flipH="1" rot="10800000">
              <a:off x="4920522" y="1128328"/>
              <a:ext cx="173400" cy="126300"/>
            </a:xfrm>
            <a:prstGeom prst="straightConnector1">
              <a:avLst/>
            </a:prstGeom>
            <a:noFill/>
            <a:ln cap="flat" cmpd="sng" w="9525">
              <a:solidFill>
                <a:schemeClr val="dk2"/>
              </a:solidFill>
              <a:prstDash val="solid"/>
              <a:round/>
              <a:headEnd len="med" w="med" type="none"/>
              <a:tailEnd len="med" w="med" type="none"/>
            </a:ln>
          </p:spPr>
        </p:cxnSp>
        <p:cxnSp>
          <p:nvCxnSpPr>
            <p:cNvPr id="445" name="Google Shape;445;p23"/>
            <p:cNvCxnSpPr/>
            <p:nvPr/>
          </p:nvCxnSpPr>
          <p:spPr>
            <a:xfrm rot="10800000">
              <a:off x="5170122" y="1128328"/>
              <a:ext cx="173400" cy="126300"/>
            </a:xfrm>
            <a:prstGeom prst="straightConnector1">
              <a:avLst/>
            </a:prstGeom>
            <a:noFill/>
            <a:ln cap="flat" cmpd="sng" w="9525">
              <a:solidFill>
                <a:schemeClr val="dk2"/>
              </a:solidFill>
              <a:prstDash val="solid"/>
              <a:round/>
              <a:headEnd len="med" w="med" type="none"/>
              <a:tailEnd len="med" w="med" type="none"/>
            </a:ln>
          </p:spPr>
        </p:cxnSp>
        <p:sp>
          <p:nvSpPr>
            <p:cNvPr id="446" name="Google Shape;446;p23"/>
            <p:cNvSpPr/>
            <p:nvPr/>
          </p:nvSpPr>
          <p:spPr>
            <a:xfrm>
              <a:off x="5226200" y="1163450"/>
              <a:ext cx="137400" cy="137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4921400" y="1163450"/>
              <a:ext cx="137400" cy="137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8" name="Google Shape;448;p23"/>
            <p:cNvCxnSpPr/>
            <p:nvPr/>
          </p:nvCxnSpPr>
          <p:spPr>
            <a:xfrm rot="10800000">
              <a:off x="5343525" y="1280725"/>
              <a:ext cx="72000" cy="224700"/>
            </a:xfrm>
            <a:prstGeom prst="straightConnector1">
              <a:avLst/>
            </a:prstGeom>
            <a:noFill/>
            <a:ln cap="flat" cmpd="sng" w="9525">
              <a:solidFill>
                <a:schemeClr val="dk2"/>
              </a:solidFill>
              <a:prstDash val="solid"/>
              <a:round/>
              <a:headEnd len="med" w="med" type="none"/>
              <a:tailEnd len="med" w="med" type="none"/>
            </a:ln>
          </p:spPr>
        </p:cxnSp>
      </p:grpSp>
      <p:pic>
        <p:nvPicPr>
          <p:cNvPr id="449" name="Google Shape;449;p23"/>
          <p:cNvPicPr preferRelativeResize="0"/>
          <p:nvPr/>
        </p:nvPicPr>
        <p:blipFill>
          <a:blip r:embed="rId3">
            <a:alphaModFix/>
          </a:blip>
          <a:stretch>
            <a:fillRect/>
          </a:stretch>
        </p:blipFill>
        <p:spPr>
          <a:xfrm>
            <a:off x="6817467" y="2865188"/>
            <a:ext cx="1681175" cy="1694419"/>
          </a:xfrm>
          <a:prstGeom prst="rect">
            <a:avLst/>
          </a:prstGeom>
          <a:noFill/>
          <a:ln>
            <a:noFill/>
          </a:ln>
        </p:spPr>
      </p:pic>
      <p:pic>
        <p:nvPicPr>
          <p:cNvPr id="450" name="Google Shape;450;p23"/>
          <p:cNvPicPr preferRelativeResize="0"/>
          <p:nvPr/>
        </p:nvPicPr>
        <p:blipFill>
          <a:blip r:embed="rId4">
            <a:alphaModFix/>
          </a:blip>
          <a:stretch>
            <a:fillRect/>
          </a:stretch>
        </p:blipFill>
        <p:spPr>
          <a:xfrm>
            <a:off x="5193241" y="2683935"/>
            <a:ext cx="1144629" cy="1155481"/>
          </a:xfrm>
          <a:prstGeom prst="rect">
            <a:avLst/>
          </a:prstGeom>
          <a:noFill/>
          <a:ln>
            <a:noFill/>
          </a:ln>
        </p:spPr>
      </p:pic>
      <p:pic>
        <p:nvPicPr>
          <p:cNvPr id="451" name="Google Shape;451;p23"/>
          <p:cNvPicPr preferRelativeResize="0"/>
          <p:nvPr/>
        </p:nvPicPr>
        <p:blipFill>
          <a:blip r:embed="rId5">
            <a:alphaModFix/>
          </a:blip>
          <a:stretch>
            <a:fillRect/>
          </a:stretch>
        </p:blipFill>
        <p:spPr>
          <a:xfrm>
            <a:off x="6607641" y="1456502"/>
            <a:ext cx="1663288" cy="16727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55" name="Shape 455"/>
        <p:cNvGrpSpPr/>
        <p:nvPr/>
      </p:nvGrpSpPr>
      <p:grpSpPr>
        <a:xfrm>
          <a:off x="0" y="0"/>
          <a:ext cx="0" cy="0"/>
          <a:chOff x="0" y="0"/>
          <a:chExt cx="0" cy="0"/>
        </a:xfrm>
      </p:grpSpPr>
      <p:sp>
        <p:nvSpPr>
          <p:cNvPr id="456" name="Google Shape;456;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For each model we:</a:t>
            </a:r>
            <a:endParaRPr>
              <a:solidFill>
                <a:schemeClr val="lt2"/>
              </a:solidFill>
            </a:endParaRPr>
          </a:p>
        </p:txBody>
      </p:sp>
      <p:sp>
        <p:nvSpPr>
          <p:cNvPr id="457" name="Google Shape;457;p24"/>
          <p:cNvSpPr txBox="1"/>
          <p:nvPr>
            <p:ph idx="1" type="body"/>
          </p:nvPr>
        </p:nvSpPr>
        <p:spPr>
          <a:xfrm>
            <a:off x="1303800" y="1837650"/>
            <a:ext cx="7030500" cy="2541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AutoNum type="arabicPeriod"/>
            </a:pPr>
            <a:r>
              <a:rPr lang="en" sz="2000">
                <a:solidFill>
                  <a:srgbClr val="FFFFFF"/>
                </a:solidFill>
              </a:rPr>
              <a:t>S</a:t>
            </a:r>
            <a:r>
              <a:rPr lang="en" sz="2000">
                <a:solidFill>
                  <a:srgbClr val="FFFFFF"/>
                </a:solidFill>
              </a:rPr>
              <a:t>tudied the signals in different strategies</a:t>
            </a:r>
            <a:endParaRPr sz="2000">
              <a:solidFill>
                <a:srgbClr val="FFFFFF"/>
              </a:solidFill>
            </a:endParaRPr>
          </a:p>
          <a:p>
            <a:pPr indent="-355600" lvl="0" marL="457200" rtl="0" algn="l">
              <a:spcBef>
                <a:spcPts val="0"/>
              </a:spcBef>
              <a:spcAft>
                <a:spcPts val="0"/>
              </a:spcAft>
              <a:buClr>
                <a:srgbClr val="FFFFFF"/>
              </a:buClr>
              <a:buSzPts val="2000"/>
              <a:buAutoNum type="arabicPeriod"/>
            </a:pPr>
            <a:r>
              <a:rPr lang="en" sz="2000">
                <a:solidFill>
                  <a:srgbClr val="FFFFFF"/>
                </a:solidFill>
              </a:rPr>
              <a:t>Built the features, or found examples online</a:t>
            </a:r>
            <a:endParaRPr sz="2000">
              <a:solidFill>
                <a:srgbClr val="FFFFFF"/>
              </a:solidFill>
            </a:endParaRPr>
          </a:p>
          <a:p>
            <a:pPr indent="-355600" lvl="0" marL="457200" rtl="0" algn="l">
              <a:spcBef>
                <a:spcPts val="0"/>
              </a:spcBef>
              <a:spcAft>
                <a:spcPts val="0"/>
              </a:spcAft>
              <a:buClr>
                <a:srgbClr val="FFFFFF"/>
              </a:buClr>
              <a:buSzPts val="2000"/>
              <a:buAutoNum type="arabicPeriod"/>
            </a:pPr>
            <a:r>
              <a:rPr lang="en" sz="2000">
                <a:solidFill>
                  <a:srgbClr val="FFFFFF"/>
                </a:solidFill>
              </a:rPr>
              <a:t>Trained the model</a:t>
            </a:r>
            <a:endParaRPr sz="2000">
              <a:solidFill>
                <a:srgbClr val="FFFFFF"/>
              </a:solidFill>
            </a:endParaRPr>
          </a:p>
          <a:p>
            <a:pPr indent="-355600" lvl="0" marL="457200" rtl="0" algn="l">
              <a:spcBef>
                <a:spcPts val="0"/>
              </a:spcBef>
              <a:spcAft>
                <a:spcPts val="0"/>
              </a:spcAft>
              <a:buClr>
                <a:srgbClr val="FFFFFF"/>
              </a:buClr>
              <a:buSzPts val="2000"/>
              <a:buAutoNum type="arabicPeriod"/>
            </a:pPr>
            <a:r>
              <a:rPr lang="en" sz="2000">
                <a:solidFill>
                  <a:srgbClr val="FFFFFF"/>
                </a:solidFill>
              </a:rPr>
              <a:t>Tested the model</a:t>
            </a:r>
            <a:endParaRPr sz="2000">
              <a:solidFill>
                <a:srgbClr val="FFFFFF"/>
              </a:solidFill>
            </a:endParaRPr>
          </a:p>
          <a:p>
            <a:pPr indent="-355600" lvl="0" marL="457200" rtl="0" algn="l">
              <a:spcBef>
                <a:spcPts val="0"/>
              </a:spcBef>
              <a:spcAft>
                <a:spcPts val="0"/>
              </a:spcAft>
              <a:buClr>
                <a:srgbClr val="FFFFFF"/>
              </a:buClr>
              <a:buSzPts val="2000"/>
              <a:buAutoNum type="arabicPeriod"/>
            </a:pPr>
            <a:r>
              <a:rPr lang="en" sz="2000">
                <a:solidFill>
                  <a:srgbClr val="FFFFFF"/>
                </a:solidFill>
              </a:rPr>
              <a:t>And then we did the prediction and evaluation</a:t>
            </a:r>
            <a:endParaRPr sz="2000">
              <a:solidFill>
                <a:srgbClr val="FFFFFF"/>
              </a:solidFill>
            </a:endParaRPr>
          </a:p>
          <a:p>
            <a:pPr indent="-355600" lvl="0" marL="457200" rtl="0" algn="l">
              <a:spcBef>
                <a:spcPts val="0"/>
              </a:spcBef>
              <a:spcAft>
                <a:spcPts val="0"/>
              </a:spcAft>
              <a:buClr>
                <a:srgbClr val="FFFFFF"/>
              </a:buClr>
              <a:buSzPts val="2000"/>
              <a:buAutoNum type="arabicPeriod"/>
            </a:pPr>
            <a:r>
              <a:rPr lang="en" sz="2000">
                <a:solidFill>
                  <a:srgbClr val="FFFFFF"/>
                </a:solidFill>
              </a:rPr>
              <a:t>This will tell you if you had a positive return or a negative one</a:t>
            </a:r>
            <a:endParaRPr sz="20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25"/>
          <p:cNvSpPr txBox="1"/>
          <p:nvPr>
            <p:ph type="ctrTitle"/>
          </p:nvPr>
        </p:nvSpPr>
        <p:spPr>
          <a:xfrm>
            <a:off x="0" y="0"/>
            <a:ext cx="8064300" cy="127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200"/>
              <a:t>Random Forest Results</a:t>
            </a:r>
            <a:endParaRPr sz="4200"/>
          </a:p>
        </p:txBody>
      </p:sp>
      <p:sp>
        <p:nvSpPr>
          <p:cNvPr id="463" name="Google Shape;463;p25"/>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64" name="Google Shape;464;p25"/>
          <p:cNvPicPr preferRelativeResize="0"/>
          <p:nvPr/>
        </p:nvPicPr>
        <p:blipFill>
          <a:blip r:embed="rId3">
            <a:alphaModFix/>
          </a:blip>
          <a:stretch>
            <a:fillRect/>
          </a:stretch>
        </p:blipFill>
        <p:spPr>
          <a:xfrm>
            <a:off x="164450" y="1274100"/>
            <a:ext cx="4255499" cy="3017600"/>
          </a:xfrm>
          <a:prstGeom prst="rect">
            <a:avLst/>
          </a:prstGeom>
          <a:noFill/>
          <a:ln>
            <a:noFill/>
          </a:ln>
        </p:spPr>
      </p:pic>
      <p:pic>
        <p:nvPicPr>
          <p:cNvPr id="465" name="Google Shape;465;p25"/>
          <p:cNvPicPr preferRelativeResize="0"/>
          <p:nvPr/>
        </p:nvPicPr>
        <p:blipFill>
          <a:blip r:embed="rId4">
            <a:alphaModFix/>
          </a:blip>
          <a:stretch>
            <a:fillRect/>
          </a:stretch>
        </p:blipFill>
        <p:spPr>
          <a:xfrm>
            <a:off x="4643400" y="1274100"/>
            <a:ext cx="4255500" cy="3017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26"/>
          <p:cNvSpPr txBox="1"/>
          <p:nvPr>
            <p:ph idx="1" type="subTitle"/>
          </p:nvPr>
        </p:nvSpPr>
        <p:spPr>
          <a:xfrm>
            <a:off x="1255000" y="0"/>
            <a:ext cx="23577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Maven Pro"/>
                <a:ea typeface="Maven Pro"/>
                <a:cs typeface="Maven Pro"/>
                <a:sym typeface="Maven Pro"/>
              </a:rPr>
              <a:t>All 9</a:t>
            </a:r>
            <a:r>
              <a:rPr b="1" lang="en" sz="2200">
                <a:latin typeface="Maven Pro"/>
                <a:ea typeface="Maven Pro"/>
                <a:cs typeface="Maven Pro"/>
                <a:sym typeface="Maven Pro"/>
              </a:rPr>
              <a:t> Features</a:t>
            </a:r>
            <a:endParaRPr b="1" sz="2200">
              <a:latin typeface="Maven Pro"/>
              <a:ea typeface="Maven Pro"/>
              <a:cs typeface="Maven Pro"/>
              <a:sym typeface="Maven Pro"/>
            </a:endParaRPr>
          </a:p>
        </p:txBody>
      </p:sp>
      <p:sp>
        <p:nvSpPr>
          <p:cNvPr id="471" name="Google Shape;471;p26"/>
          <p:cNvSpPr txBox="1"/>
          <p:nvPr/>
        </p:nvSpPr>
        <p:spPr>
          <a:xfrm>
            <a:off x="5526325" y="0"/>
            <a:ext cx="2395800" cy="6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FFFFFF"/>
                </a:solidFill>
                <a:latin typeface="Maven Pro"/>
                <a:ea typeface="Maven Pro"/>
                <a:cs typeface="Maven Pro"/>
                <a:sym typeface="Maven Pro"/>
              </a:rPr>
              <a:t>Top 5 Features</a:t>
            </a:r>
            <a:endParaRPr b="1" sz="2200">
              <a:solidFill>
                <a:srgbClr val="FFFFFF"/>
              </a:solidFill>
              <a:latin typeface="Maven Pro"/>
              <a:ea typeface="Maven Pro"/>
              <a:cs typeface="Maven Pro"/>
              <a:sym typeface="Maven Pro"/>
            </a:endParaRPr>
          </a:p>
        </p:txBody>
      </p:sp>
      <p:pic>
        <p:nvPicPr>
          <p:cNvPr id="472" name="Google Shape;472;p26"/>
          <p:cNvPicPr preferRelativeResize="0"/>
          <p:nvPr/>
        </p:nvPicPr>
        <p:blipFill>
          <a:blip r:embed="rId3">
            <a:alphaModFix/>
          </a:blip>
          <a:stretch>
            <a:fillRect/>
          </a:stretch>
        </p:blipFill>
        <p:spPr>
          <a:xfrm>
            <a:off x="439900" y="513375"/>
            <a:ext cx="3759701" cy="1787401"/>
          </a:xfrm>
          <a:prstGeom prst="rect">
            <a:avLst/>
          </a:prstGeom>
          <a:noFill/>
          <a:ln>
            <a:noFill/>
          </a:ln>
        </p:spPr>
      </p:pic>
      <p:pic>
        <p:nvPicPr>
          <p:cNvPr id="473" name="Google Shape;473;p26"/>
          <p:cNvPicPr preferRelativeResize="0"/>
          <p:nvPr/>
        </p:nvPicPr>
        <p:blipFill>
          <a:blip r:embed="rId4">
            <a:alphaModFix/>
          </a:blip>
          <a:stretch>
            <a:fillRect/>
          </a:stretch>
        </p:blipFill>
        <p:spPr>
          <a:xfrm>
            <a:off x="4790675" y="513375"/>
            <a:ext cx="3759701" cy="1787401"/>
          </a:xfrm>
          <a:prstGeom prst="rect">
            <a:avLst/>
          </a:prstGeom>
          <a:noFill/>
          <a:ln>
            <a:noFill/>
          </a:ln>
        </p:spPr>
      </p:pic>
      <p:sp>
        <p:nvSpPr>
          <p:cNvPr id="474" name="Google Shape;474;p26"/>
          <p:cNvSpPr txBox="1"/>
          <p:nvPr/>
        </p:nvSpPr>
        <p:spPr>
          <a:xfrm>
            <a:off x="1045825" y="2480750"/>
            <a:ext cx="2357700" cy="6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FFFFFF"/>
                </a:solidFill>
                <a:latin typeface="Maven Pro"/>
                <a:ea typeface="Maven Pro"/>
                <a:cs typeface="Maven Pro"/>
                <a:sym typeface="Maven Pro"/>
              </a:rPr>
              <a:t>Top 3 Features</a:t>
            </a:r>
            <a:endParaRPr b="1" sz="2200">
              <a:solidFill>
                <a:srgbClr val="FFFFFF"/>
              </a:solidFill>
              <a:latin typeface="Maven Pro"/>
              <a:ea typeface="Maven Pro"/>
              <a:cs typeface="Maven Pro"/>
              <a:sym typeface="Maven Pro"/>
            </a:endParaRPr>
          </a:p>
        </p:txBody>
      </p:sp>
      <p:pic>
        <p:nvPicPr>
          <p:cNvPr id="475" name="Google Shape;475;p26"/>
          <p:cNvPicPr preferRelativeResize="0"/>
          <p:nvPr/>
        </p:nvPicPr>
        <p:blipFill>
          <a:blip r:embed="rId5">
            <a:alphaModFix/>
          </a:blip>
          <a:stretch>
            <a:fillRect/>
          </a:stretch>
        </p:blipFill>
        <p:spPr>
          <a:xfrm>
            <a:off x="439900" y="3004600"/>
            <a:ext cx="3759701" cy="1787401"/>
          </a:xfrm>
          <a:prstGeom prst="rect">
            <a:avLst/>
          </a:prstGeom>
          <a:noFill/>
          <a:ln>
            <a:noFill/>
          </a:ln>
        </p:spPr>
      </p:pic>
      <p:sp>
        <p:nvSpPr>
          <p:cNvPr id="476" name="Google Shape;476;p26"/>
          <p:cNvSpPr txBox="1"/>
          <p:nvPr/>
        </p:nvSpPr>
        <p:spPr>
          <a:xfrm>
            <a:off x="5526325" y="2480750"/>
            <a:ext cx="23958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FFFFFF"/>
                </a:solidFill>
                <a:latin typeface="Maven Pro"/>
                <a:ea typeface="Maven Pro"/>
                <a:cs typeface="Maven Pro"/>
                <a:sym typeface="Maven Pro"/>
              </a:rPr>
              <a:t>The Top Feature</a:t>
            </a:r>
            <a:endParaRPr b="1" sz="2200">
              <a:solidFill>
                <a:srgbClr val="FFFFFF"/>
              </a:solidFill>
              <a:latin typeface="Maven Pro"/>
              <a:ea typeface="Maven Pro"/>
              <a:cs typeface="Maven Pro"/>
              <a:sym typeface="Maven Pro"/>
            </a:endParaRPr>
          </a:p>
        </p:txBody>
      </p:sp>
      <p:pic>
        <p:nvPicPr>
          <p:cNvPr id="477" name="Google Shape;477;p26"/>
          <p:cNvPicPr preferRelativeResize="0"/>
          <p:nvPr/>
        </p:nvPicPr>
        <p:blipFill>
          <a:blip r:embed="rId6">
            <a:alphaModFix/>
          </a:blip>
          <a:stretch>
            <a:fillRect/>
          </a:stretch>
        </p:blipFill>
        <p:spPr>
          <a:xfrm>
            <a:off x="4844375" y="3004600"/>
            <a:ext cx="3759701" cy="17874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27"/>
          <p:cNvSpPr txBox="1"/>
          <p:nvPr>
            <p:ph type="ctrTitle"/>
          </p:nvPr>
        </p:nvSpPr>
        <p:spPr>
          <a:xfrm>
            <a:off x="0" y="0"/>
            <a:ext cx="4880700" cy="127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200"/>
              <a:t>Neural Networks Results</a:t>
            </a:r>
            <a:endParaRPr sz="4200"/>
          </a:p>
        </p:txBody>
      </p:sp>
      <p:pic>
        <p:nvPicPr>
          <p:cNvPr id="483" name="Google Shape;483;p27"/>
          <p:cNvPicPr preferRelativeResize="0"/>
          <p:nvPr/>
        </p:nvPicPr>
        <p:blipFill>
          <a:blip r:embed="rId3">
            <a:alphaModFix/>
          </a:blip>
          <a:stretch>
            <a:fillRect/>
          </a:stretch>
        </p:blipFill>
        <p:spPr>
          <a:xfrm>
            <a:off x="5867400" y="283500"/>
            <a:ext cx="2916936" cy="4550042"/>
          </a:xfrm>
          <a:prstGeom prst="rect">
            <a:avLst/>
          </a:prstGeom>
          <a:noFill/>
          <a:ln>
            <a:noFill/>
          </a:ln>
        </p:spPr>
      </p:pic>
      <p:pic>
        <p:nvPicPr>
          <p:cNvPr id="484" name="Google Shape;484;p27"/>
          <p:cNvPicPr preferRelativeResize="0"/>
          <p:nvPr/>
        </p:nvPicPr>
        <p:blipFill>
          <a:blip r:embed="rId4">
            <a:alphaModFix/>
          </a:blip>
          <a:stretch>
            <a:fillRect/>
          </a:stretch>
        </p:blipFill>
        <p:spPr>
          <a:xfrm flipH="1" rot="10800000">
            <a:off x="152400" y="1790880"/>
            <a:ext cx="5306357" cy="3266871"/>
          </a:xfrm>
          <a:prstGeom prst="rect">
            <a:avLst/>
          </a:prstGeom>
          <a:noFill/>
          <a:ln>
            <a:noFill/>
          </a:ln>
        </p:spPr>
      </p:pic>
      <p:pic>
        <p:nvPicPr>
          <p:cNvPr id="485" name="Google Shape;485;p27"/>
          <p:cNvPicPr preferRelativeResize="0"/>
          <p:nvPr/>
        </p:nvPicPr>
        <p:blipFill rotWithShape="1">
          <a:blip r:embed="rId5">
            <a:alphaModFix/>
          </a:blip>
          <a:srcRect b="30434" l="0" r="0" t="0"/>
          <a:stretch/>
        </p:blipFill>
        <p:spPr>
          <a:xfrm>
            <a:off x="892450" y="1606675"/>
            <a:ext cx="5321800" cy="556575"/>
          </a:xfrm>
          <a:prstGeom prst="rect">
            <a:avLst/>
          </a:prstGeom>
          <a:noFill/>
          <a:ln cap="flat" cmpd="sng" w="19050">
            <a:solidFill>
              <a:srgbClr val="000000"/>
            </a:solidFill>
            <a:prstDash val="solid"/>
            <a:round/>
            <a:headEnd len="sm" w="sm" type="none"/>
            <a:tailEnd len="sm" w="sm" type="none"/>
          </a:ln>
          <a:effectLst>
            <a:outerShdw blurRad="242888" rotWithShape="0" algn="bl" dir="5400000" dist="15240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28"/>
          <p:cNvSpPr txBox="1"/>
          <p:nvPr>
            <p:ph type="ctrTitle"/>
          </p:nvPr>
        </p:nvSpPr>
        <p:spPr>
          <a:xfrm>
            <a:off x="260275" y="228745"/>
            <a:ext cx="4255500" cy="114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Multi Layer Perceptron Results</a:t>
            </a:r>
            <a:endParaRPr/>
          </a:p>
        </p:txBody>
      </p:sp>
      <p:pic>
        <p:nvPicPr>
          <p:cNvPr id="491" name="Google Shape;491;p28"/>
          <p:cNvPicPr preferRelativeResize="0"/>
          <p:nvPr/>
        </p:nvPicPr>
        <p:blipFill>
          <a:blip r:embed="rId3">
            <a:alphaModFix/>
          </a:blip>
          <a:stretch>
            <a:fillRect/>
          </a:stretch>
        </p:blipFill>
        <p:spPr>
          <a:xfrm>
            <a:off x="1814025" y="1808845"/>
            <a:ext cx="5515947" cy="191345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29"/>
          <p:cNvSpPr txBox="1"/>
          <p:nvPr>
            <p:ph type="ctrTitle"/>
          </p:nvPr>
        </p:nvSpPr>
        <p:spPr>
          <a:xfrm>
            <a:off x="0" y="0"/>
            <a:ext cx="5181600" cy="127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200"/>
              <a:t>Decision Tree</a:t>
            </a:r>
            <a:endParaRPr sz="4200"/>
          </a:p>
        </p:txBody>
      </p:sp>
      <p:sp>
        <p:nvSpPr>
          <p:cNvPr id="497" name="Google Shape;497;p29"/>
          <p:cNvSpPr txBox="1"/>
          <p:nvPr/>
        </p:nvSpPr>
        <p:spPr>
          <a:xfrm>
            <a:off x="92775" y="967725"/>
            <a:ext cx="3592500" cy="6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Nunito"/>
                <a:ea typeface="Nunito"/>
                <a:cs typeface="Nunito"/>
                <a:sym typeface="Nunito"/>
              </a:rPr>
              <a:t>Best results were achieved with:</a:t>
            </a:r>
            <a:endParaRPr b="1">
              <a:solidFill>
                <a:srgbClr val="FFFFFF"/>
              </a:solidFill>
              <a:latin typeface="Nunito"/>
              <a:ea typeface="Nunito"/>
              <a:cs typeface="Nunito"/>
              <a:sym typeface="Nunito"/>
            </a:endParaRPr>
          </a:p>
          <a:p>
            <a:pPr indent="0" lvl="0" marL="0" rtl="0" algn="l">
              <a:spcBef>
                <a:spcPts val="0"/>
              </a:spcBef>
              <a:spcAft>
                <a:spcPts val="0"/>
              </a:spcAft>
              <a:buNone/>
            </a:pPr>
            <a:r>
              <a:rPr lang="en">
                <a:solidFill>
                  <a:srgbClr val="FFFFFF"/>
                </a:solidFill>
                <a:latin typeface="Nunito"/>
                <a:ea typeface="Nunito"/>
                <a:cs typeface="Nunito"/>
                <a:sym typeface="Nunito"/>
              </a:rPr>
              <a:t>criterion='gini', max_depth=3</a:t>
            </a:r>
            <a:endParaRPr>
              <a:solidFill>
                <a:srgbClr val="FFFFFF"/>
              </a:solidFill>
              <a:latin typeface="Nunito"/>
              <a:ea typeface="Nunito"/>
              <a:cs typeface="Nunito"/>
              <a:sym typeface="Nunito"/>
            </a:endParaRPr>
          </a:p>
        </p:txBody>
      </p:sp>
      <p:pic>
        <p:nvPicPr>
          <p:cNvPr id="498" name="Google Shape;498;p29"/>
          <p:cNvPicPr preferRelativeResize="0"/>
          <p:nvPr/>
        </p:nvPicPr>
        <p:blipFill>
          <a:blip r:embed="rId3">
            <a:alphaModFix/>
          </a:blip>
          <a:stretch>
            <a:fillRect/>
          </a:stretch>
        </p:blipFill>
        <p:spPr>
          <a:xfrm>
            <a:off x="161175" y="1643925"/>
            <a:ext cx="4747750" cy="1441800"/>
          </a:xfrm>
          <a:prstGeom prst="rect">
            <a:avLst/>
          </a:prstGeom>
          <a:noFill/>
          <a:ln>
            <a:noFill/>
          </a:ln>
        </p:spPr>
      </p:pic>
      <p:pic>
        <p:nvPicPr>
          <p:cNvPr id="499" name="Google Shape;499;p29"/>
          <p:cNvPicPr preferRelativeResize="0"/>
          <p:nvPr/>
        </p:nvPicPr>
        <p:blipFill>
          <a:blip r:embed="rId4">
            <a:alphaModFix/>
          </a:blip>
          <a:stretch>
            <a:fillRect/>
          </a:stretch>
        </p:blipFill>
        <p:spPr>
          <a:xfrm>
            <a:off x="161175" y="3238125"/>
            <a:ext cx="4095516" cy="1752975"/>
          </a:xfrm>
          <a:prstGeom prst="rect">
            <a:avLst/>
          </a:prstGeom>
          <a:noFill/>
          <a:ln>
            <a:noFill/>
          </a:ln>
        </p:spPr>
      </p:pic>
      <p:pic>
        <p:nvPicPr>
          <p:cNvPr id="500" name="Google Shape;500;p29"/>
          <p:cNvPicPr preferRelativeResize="0"/>
          <p:nvPr/>
        </p:nvPicPr>
        <p:blipFill>
          <a:blip r:embed="rId5">
            <a:alphaModFix/>
          </a:blip>
          <a:stretch>
            <a:fillRect/>
          </a:stretch>
        </p:blipFill>
        <p:spPr>
          <a:xfrm>
            <a:off x="5181600" y="2848125"/>
            <a:ext cx="3592499" cy="208154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30"/>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31"/>
          <p:cNvSpPr txBox="1"/>
          <p:nvPr>
            <p:ph type="title"/>
          </p:nvPr>
        </p:nvSpPr>
        <p:spPr>
          <a:xfrm>
            <a:off x="1388625" y="772725"/>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End.</a:t>
            </a:r>
            <a:endParaRPr/>
          </a:p>
        </p:txBody>
      </p:sp>
      <p:sp>
        <p:nvSpPr>
          <p:cNvPr id="511" name="Google Shape;511;p3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2" name="Shape 282"/>
        <p:cNvGrpSpPr/>
        <p:nvPr/>
      </p:nvGrpSpPr>
      <p:grpSpPr>
        <a:xfrm>
          <a:off x="0" y="0"/>
          <a:ext cx="0" cy="0"/>
          <a:chOff x="0" y="0"/>
          <a:chExt cx="0" cy="0"/>
        </a:xfrm>
      </p:grpSpPr>
      <p:pic>
        <p:nvPicPr>
          <p:cNvPr id="283" name="Google Shape;283;p14"/>
          <p:cNvPicPr preferRelativeResize="0"/>
          <p:nvPr/>
        </p:nvPicPr>
        <p:blipFill>
          <a:blip r:embed="rId3">
            <a:alphaModFix/>
          </a:blip>
          <a:stretch>
            <a:fillRect/>
          </a:stretch>
        </p:blipFill>
        <p:spPr>
          <a:xfrm>
            <a:off x="7644038" y="1868563"/>
            <a:ext cx="853172" cy="853172"/>
          </a:xfrm>
          <a:prstGeom prst="rect">
            <a:avLst/>
          </a:prstGeom>
          <a:noFill/>
          <a:ln>
            <a:noFill/>
          </a:ln>
        </p:spPr>
      </p:pic>
      <p:pic>
        <p:nvPicPr>
          <p:cNvPr id="284" name="Google Shape;284;p14"/>
          <p:cNvPicPr preferRelativeResize="0"/>
          <p:nvPr/>
        </p:nvPicPr>
        <p:blipFill>
          <a:blip r:embed="rId4">
            <a:alphaModFix/>
          </a:blip>
          <a:stretch>
            <a:fillRect/>
          </a:stretch>
        </p:blipFill>
        <p:spPr>
          <a:xfrm>
            <a:off x="319650" y="1959088"/>
            <a:ext cx="824515" cy="824515"/>
          </a:xfrm>
          <a:prstGeom prst="rect">
            <a:avLst/>
          </a:prstGeom>
          <a:noFill/>
          <a:ln>
            <a:noFill/>
          </a:ln>
        </p:spPr>
      </p:pic>
      <p:grpSp>
        <p:nvGrpSpPr>
          <p:cNvPr id="285" name="Google Shape;285;p14"/>
          <p:cNvGrpSpPr/>
          <p:nvPr/>
        </p:nvGrpSpPr>
        <p:grpSpPr>
          <a:xfrm>
            <a:off x="1505517" y="922800"/>
            <a:ext cx="1161275" cy="2897100"/>
            <a:chOff x="1581750" y="541800"/>
            <a:chExt cx="1198550" cy="2897100"/>
          </a:xfrm>
        </p:grpSpPr>
        <p:sp>
          <p:nvSpPr>
            <p:cNvPr id="286" name="Google Shape;286;p14"/>
            <p:cNvSpPr/>
            <p:nvPr/>
          </p:nvSpPr>
          <p:spPr>
            <a:xfrm>
              <a:off x="2083400" y="541800"/>
              <a:ext cx="696900" cy="534900"/>
            </a:xfrm>
            <a:prstGeom prst="rightArrow">
              <a:avLst>
                <a:gd fmla="val 50000" name="adj1"/>
                <a:gd fmla="val 50000" name="adj2"/>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p:nvPr/>
          </p:nvSpPr>
          <p:spPr>
            <a:xfrm>
              <a:off x="2083400" y="1303800"/>
              <a:ext cx="696900" cy="534900"/>
            </a:xfrm>
            <a:prstGeom prst="rightArrow">
              <a:avLst>
                <a:gd fmla="val 50000" name="adj1"/>
                <a:gd fmla="val 50000" name="adj2"/>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4"/>
            <p:cNvSpPr/>
            <p:nvPr/>
          </p:nvSpPr>
          <p:spPr>
            <a:xfrm>
              <a:off x="2083400" y="2142000"/>
              <a:ext cx="696900" cy="534900"/>
            </a:xfrm>
            <a:prstGeom prst="rightArrow">
              <a:avLst>
                <a:gd fmla="val 50000" name="adj1"/>
                <a:gd fmla="val 50000" name="adj2"/>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2083400" y="2904000"/>
              <a:ext cx="696900" cy="534900"/>
            </a:xfrm>
            <a:prstGeom prst="rightArrow">
              <a:avLst>
                <a:gd fmla="val 50000" name="adj1"/>
                <a:gd fmla="val 50000" name="adj2"/>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
            <p:cNvSpPr/>
            <p:nvPr/>
          </p:nvSpPr>
          <p:spPr>
            <a:xfrm>
              <a:off x="1860400" y="675575"/>
              <a:ext cx="292800" cy="2620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rot="5400000">
              <a:off x="1637400" y="1783775"/>
              <a:ext cx="292800" cy="4041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92" name="Google Shape;292;p14"/>
          <p:cNvPicPr preferRelativeResize="0"/>
          <p:nvPr/>
        </p:nvPicPr>
        <p:blipFill>
          <a:blip r:embed="rId5">
            <a:alphaModFix/>
          </a:blip>
          <a:stretch>
            <a:fillRect/>
          </a:stretch>
        </p:blipFill>
        <p:spPr>
          <a:xfrm>
            <a:off x="2865713" y="3350000"/>
            <a:ext cx="871123" cy="892799"/>
          </a:xfrm>
          <a:prstGeom prst="rect">
            <a:avLst/>
          </a:prstGeom>
          <a:noFill/>
          <a:ln>
            <a:noFill/>
          </a:ln>
        </p:spPr>
      </p:pic>
      <p:pic>
        <p:nvPicPr>
          <p:cNvPr id="293" name="Google Shape;293;p14"/>
          <p:cNvPicPr preferRelativeResize="0"/>
          <p:nvPr/>
        </p:nvPicPr>
        <p:blipFill>
          <a:blip r:embed="rId6">
            <a:alphaModFix/>
          </a:blip>
          <a:stretch>
            <a:fillRect/>
          </a:stretch>
        </p:blipFill>
        <p:spPr>
          <a:xfrm>
            <a:off x="2895015" y="2285075"/>
            <a:ext cx="871123" cy="892799"/>
          </a:xfrm>
          <a:prstGeom prst="rect">
            <a:avLst/>
          </a:prstGeom>
          <a:noFill/>
          <a:ln>
            <a:noFill/>
          </a:ln>
        </p:spPr>
      </p:pic>
      <p:pic>
        <p:nvPicPr>
          <p:cNvPr id="294" name="Google Shape;294;p14"/>
          <p:cNvPicPr preferRelativeResize="0"/>
          <p:nvPr/>
        </p:nvPicPr>
        <p:blipFill>
          <a:blip r:embed="rId7">
            <a:alphaModFix/>
          </a:blip>
          <a:stretch>
            <a:fillRect/>
          </a:stretch>
        </p:blipFill>
        <p:spPr>
          <a:xfrm>
            <a:off x="2895025" y="1242998"/>
            <a:ext cx="812489" cy="832705"/>
          </a:xfrm>
          <a:prstGeom prst="rect">
            <a:avLst/>
          </a:prstGeom>
          <a:noFill/>
          <a:ln>
            <a:noFill/>
          </a:ln>
        </p:spPr>
      </p:pic>
      <p:pic>
        <p:nvPicPr>
          <p:cNvPr id="295" name="Google Shape;295;p14"/>
          <p:cNvPicPr preferRelativeResize="0"/>
          <p:nvPr/>
        </p:nvPicPr>
        <p:blipFill>
          <a:blip r:embed="rId8">
            <a:alphaModFix/>
          </a:blip>
          <a:stretch>
            <a:fillRect/>
          </a:stretch>
        </p:blipFill>
        <p:spPr>
          <a:xfrm>
            <a:off x="2914349" y="699825"/>
            <a:ext cx="773858" cy="793115"/>
          </a:xfrm>
          <a:prstGeom prst="rect">
            <a:avLst/>
          </a:prstGeom>
          <a:noFill/>
          <a:ln>
            <a:noFill/>
          </a:ln>
        </p:spPr>
      </p:pic>
      <p:sp>
        <p:nvSpPr>
          <p:cNvPr id="296" name="Google Shape;296;p14"/>
          <p:cNvSpPr txBox="1"/>
          <p:nvPr/>
        </p:nvSpPr>
        <p:spPr>
          <a:xfrm rot="-2995290">
            <a:off x="2637786" y="594326"/>
            <a:ext cx="1080554" cy="26573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0791B"/>
                </a:solidFill>
                <a:latin typeface="Nunito"/>
                <a:ea typeface="Nunito"/>
                <a:cs typeface="Nunito"/>
                <a:sym typeface="Nunito"/>
              </a:rPr>
              <a:t>Volatility</a:t>
            </a:r>
            <a:endParaRPr b="1">
              <a:solidFill>
                <a:srgbClr val="C0791B"/>
              </a:solidFill>
              <a:latin typeface="Nunito"/>
              <a:ea typeface="Nunito"/>
              <a:cs typeface="Nunito"/>
              <a:sym typeface="Nunito"/>
            </a:endParaRPr>
          </a:p>
        </p:txBody>
      </p:sp>
      <p:sp>
        <p:nvSpPr>
          <p:cNvPr id="297" name="Google Shape;297;p14"/>
          <p:cNvSpPr txBox="1"/>
          <p:nvPr/>
        </p:nvSpPr>
        <p:spPr>
          <a:xfrm>
            <a:off x="2895013" y="1847438"/>
            <a:ext cx="1080600" cy="2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0791B"/>
                </a:solidFill>
                <a:latin typeface="Nunito"/>
                <a:ea typeface="Nunito"/>
                <a:cs typeface="Nunito"/>
                <a:sym typeface="Nunito"/>
              </a:rPr>
              <a:t>Trend</a:t>
            </a:r>
            <a:endParaRPr b="1">
              <a:solidFill>
                <a:srgbClr val="C0791B"/>
              </a:solidFill>
              <a:latin typeface="Nunito"/>
              <a:ea typeface="Nunito"/>
              <a:cs typeface="Nunito"/>
              <a:sym typeface="Nunito"/>
            </a:endParaRPr>
          </a:p>
        </p:txBody>
      </p:sp>
      <p:sp>
        <p:nvSpPr>
          <p:cNvPr id="298" name="Google Shape;298;p14"/>
          <p:cNvSpPr txBox="1"/>
          <p:nvPr/>
        </p:nvSpPr>
        <p:spPr>
          <a:xfrm rot="1709163">
            <a:off x="2919435" y="2487667"/>
            <a:ext cx="1080628" cy="26552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0791B"/>
                </a:solidFill>
                <a:latin typeface="Nunito"/>
                <a:ea typeface="Nunito"/>
                <a:cs typeface="Nunito"/>
                <a:sym typeface="Nunito"/>
              </a:rPr>
              <a:t>Volume</a:t>
            </a:r>
            <a:endParaRPr b="1">
              <a:solidFill>
                <a:srgbClr val="C0791B"/>
              </a:solidFill>
              <a:latin typeface="Nunito"/>
              <a:ea typeface="Nunito"/>
              <a:cs typeface="Nunito"/>
              <a:sym typeface="Nunito"/>
            </a:endParaRPr>
          </a:p>
        </p:txBody>
      </p:sp>
      <p:sp>
        <p:nvSpPr>
          <p:cNvPr id="299" name="Google Shape;299;p14"/>
          <p:cNvSpPr txBox="1"/>
          <p:nvPr/>
        </p:nvSpPr>
        <p:spPr>
          <a:xfrm>
            <a:off x="2778225" y="3173438"/>
            <a:ext cx="1198500" cy="2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0791B"/>
                </a:solidFill>
                <a:latin typeface="Nunito"/>
                <a:ea typeface="Nunito"/>
                <a:cs typeface="Nunito"/>
                <a:sym typeface="Nunito"/>
              </a:rPr>
              <a:t>Momentum</a:t>
            </a:r>
            <a:endParaRPr b="1">
              <a:solidFill>
                <a:srgbClr val="C0791B"/>
              </a:solidFill>
              <a:latin typeface="Nunito"/>
              <a:ea typeface="Nunito"/>
              <a:cs typeface="Nunito"/>
              <a:sym typeface="Nunito"/>
            </a:endParaRPr>
          </a:p>
        </p:txBody>
      </p:sp>
      <p:sp>
        <p:nvSpPr>
          <p:cNvPr id="300" name="Google Shape;300;p14"/>
          <p:cNvSpPr txBox="1"/>
          <p:nvPr/>
        </p:nvSpPr>
        <p:spPr>
          <a:xfrm>
            <a:off x="1479025" y="89375"/>
            <a:ext cx="1404000" cy="26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C0791B"/>
                </a:solidFill>
                <a:latin typeface="Comfortaa"/>
                <a:ea typeface="Comfortaa"/>
                <a:cs typeface="Comfortaa"/>
                <a:sym typeface="Comfortaa"/>
              </a:rPr>
              <a:t>SIGNALS</a:t>
            </a:r>
            <a:endParaRPr b="1" sz="1800">
              <a:solidFill>
                <a:srgbClr val="C0791B"/>
              </a:solidFill>
              <a:latin typeface="Comfortaa"/>
              <a:ea typeface="Comfortaa"/>
              <a:cs typeface="Comfortaa"/>
              <a:sym typeface="Comfortaa"/>
            </a:endParaRPr>
          </a:p>
        </p:txBody>
      </p:sp>
      <p:sp>
        <p:nvSpPr>
          <p:cNvPr id="301" name="Google Shape;301;p14"/>
          <p:cNvSpPr/>
          <p:nvPr/>
        </p:nvSpPr>
        <p:spPr>
          <a:xfrm>
            <a:off x="3773625" y="1124325"/>
            <a:ext cx="774000" cy="2440800"/>
          </a:xfrm>
          <a:prstGeom prst="rightBrace">
            <a:avLst>
              <a:gd fmla="val 50000" name="adj1"/>
              <a:gd fmla="val 48623"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grpSp>
        <p:nvGrpSpPr>
          <p:cNvPr id="302" name="Google Shape;302;p14"/>
          <p:cNvGrpSpPr/>
          <p:nvPr/>
        </p:nvGrpSpPr>
        <p:grpSpPr>
          <a:xfrm>
            <a:off x="4727588" y="858550"/>
            <a:ext cx="564625" cy="494375"/>
            <a:chOff x="4850900" y="1011050"/>
            <a:chExt cx="564625" cy="494375"/>
          </a:xfrm>
        </p:grpSpPr>
        <p:cxnSp>
          <p:nvCxnSpPr>
            <p:cNvPr id="303" name="Google Shape;303;p14"/>
            <p:cNvCxnSpPr/>
            <p:nvPr/>
          </p:nvCxnSpPr>
          <p:spPr>
            <a:xfrm flipH="1" rot="10800000">
              <a:off x="5231900" y="1280725"/>
              <a:ext cx="72000" cy="224700"/>
            </a:xfrm>
            <a:prstGeom prst="straightConnector1">
              <a:avLst/>
            </a:prstGeom>
            <a:noFill/>
            <a:ln cap="flat" cmpd="sng" w="9525">
              <a:solidFill>
                <a:schemeClr val="dk2"/>
              </a:solidFill>
              <a:prstDash val="solid"/>
              <a:round/>
              <a:headEnd len="med" w="med" type="none"/>
              <a:tailEnd len="med" w="med" type="none"/>
            </a:ln>
          </p:spPr>
        </p:cxnSp>
        <p:cxnSp>
          <p:nvCxnSpPr>
            <p:cNvPr id="304" name="Google Shape;304;p14"/>
            <p:cNvCxnSpPr/>
            <p:nvPr/>
          </p:nvCxnSpPr>
          <p:spPr>
            <a:xfrm rot="10800000">
              <a:off x="5003300" y="1204525"/>
              <a:ext cx="72000" cy="224700"/>
            </a:xfrm>
            <a:prstGeom prst="straightConnector1">
              <a:avLst/>
            </a:prstGeom>
            <a:noFill/>
            <a:ln cap="flat" cmpd="sng" w="9525">
              <a:solidFill>
                <a:schemeClr val="dk2"/>
              </a:solidFill>
              <a:prstDash val="solid"/>
              <a:round/>
              <a:headEnd len="med" w="med" type="none"/>
              <a:tailEnd len="med" w="med" type="none"/>
            </a:ln>
          </p:spPr>
        </p:cxnSp>
        <p:cxnSp>
          <p:nvCxnSpPr>
            <p:cNvPr id="305" name="Google Shape;305;p14"/>
            <p:cNvCxnSpPr/>
            <p:nvPr/>
          </p:nvCxnSpPr>
          <p:spPr>
            <a:xfrm flipH="1" rot="10800000">
              <a:off x="4850900" y="1280725"/>
              <a:ext cx="72000" cy="224700"/>
            </a:xfrm>
            <a:prstGeom prst="straightConnector1">
              <a:avLst/>
            </a:prstGeom>
            <a:noFill/>
            <a:ln cap="flat" cmpd="sng" w="9525">
              <a:solidFill>
                <a:schemeClr val="dk2"/>
              </a:solidFill>
              <a:prstDash val="solid"/>
              <a:round/>
              <a:headEnd len="med" w="med" type="none"/>
              <a:tailEnd len="med" w="med" type="none"/>
            </a:ln>
          </p:spPr>
        </p:cxnSp>
        <p:sp>
          <p:nvSpPr>
            <p:cNvPr id="306" name="Google Shape;306;p14"/>
            <p:cNvSpPr/>
            <p:nvPr/>
          </p:nvSpPr>
          <p:spPr>
            <a:xfrm>
              <a:off x="5073800" y="1011050"/>
              <a:ext cx="137400" cy="137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7" name="Google Shape;307;p14"/>
            <p:cNvCxnSpPr>
              <a:endCxn id="306" idx="3"/>
            </p:cNvCxnSpPr>
            <p:nvPr/>
          </p:nvCxnSpPr>
          <p:spPr>
            <a:xfrm flipH="1" rot="10800000">
              <a:off x="4920522" y="1128328"/>
              <a:ext cx="173400" cy="126300"/>
            </a:xfrm>
            <a:prstGeom prst="straightConnector1">
              <a:avLst/>
            </a:prstGeom>
            <a:noFill/>
            <a:ln cap="flat" cmpd="sng" w="9525">
              <a:solidFill>
                <a:schemeClr val="dk2"/>
              </a:solidFill>
              <a:prstDash val="solid"/>
              <a:round/>
              <a:headEnd len="med" w="med" type="none"/>
              <a:tailEnd len="med" w="med" type="none"/>
            </a:ln>
          </p:spPr>
        </p:cxnSp>
        <p:cxnSp>
          <p:nvCxnSpPr>
            <p:cNvPr id="308" name="Google Shape;308;p14"/>
            <p:cNvCxnSpPr/>
            <p:nvPr/>
          </p:nvCxnSpPr>
          <p:spPr>
            <a:xfrm rot="10800000">
              <a:off x="5170122" y="1128328"/>
              <a:ext cx="173400" cy="126300"/>
            </a:xfrm>
            <a:prstGeom prst="straightConnector1">
              <a:avLst/>
            </a:prstGeom>
            <a:noFill/>
            <a:ln cap="flat" cmpd="sng" w="9525">
              <a:solidFill>
                <a:schemeClr val="dk2"/>
              </a:solidFill>
              <a:prstDash val="solid"/>
              <a:round/>
              <a:headEnd len="med" w="med" type="none"/>
              <a:tailEnd len="med" w="med" type="none"/>
            </a:ln>
          </p:spPr>
        </p:cxnSp>
        <p:sp>
          <p:nvSpPr>
            <p:cNvPr id="309" name="Google Shape;309;p14"/>
            <p:cNvSpPr/>
            <p:nvPr/>
          </p:nvSpPr>
          <p:spPr>
            <a:xfrm>
              <a:off x="5226200" y="1163450"/>
              <a:ext cx="137400" cy="137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4"/>
            <p:cNvSpPr/>
            <p:nvPr/>
          </p:nvSpPr>
          <p:spPr>
            <a:xfrm>
              <a:off x="4921400" y="1163450"/>
              <a:ext cx="137400" cy="137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1" name="Google Shape;311;p14"/>
            <p:cNvCxnSpPr/>
            <p:nvPr/>
          </p:nvCxnSpPr>
          <p:spPr>
            <a:xfrm rot="10800000">
              <a:off x="5343525" y="1280725"/>
              <a:ext cx="72000" cy="224700"/>
            </a:xfrm>
            <a:prstGeom prst="straightConnector1">
              <a:avLst/>
            </a:prstGeom>
            <a:noFill/>
            <a:ln cap="flat" cmpd="sng" w="9525">
              <a:solidFill>
                <a:schemeClr val="dk2"/>
              </a:solidFill>
              <a:prstDash val="solid"/>
              <a:round/>
              <a:headEnd len="med" w="med" type="none"/>
              <a:tailEnd len="med" w="med" type="none"/>
            </a:ln>
          </p:spPr>
        </p:cxnSp>
      </p:grpSp>
      <p:pic>
        <p:nvPicPr>
          <p:cNvPr id="312" name="Google Shape;312;p14"/>
          <p:cNvPicPr preferRelativeResize="0"/>
          <p:nvPr/>
        </p:nvPicPr>
        <p:blipFill>
          <a:blip r:embed="rId9">
            <a:alphaModFix/>
          </a:blip>
          <a:stretch>
            <a:fillRect/>
          </a:stretch>
        </p:blipFill>
        <p:spPr>
          <a:xfrm>
            <a:off x="4580127" y="3437709"/>
            <a:ext cx="859536" cy="869768"/>
          </a:xfrm>
          <a:prstGeom prst="rect">
            <a:avLst/>
          </a:prstGeom>
          <a:noFill/>
          <a:ln>
            <a:noFill/>
          </a:ln>
        </p:spPr>
      </p:pic>
      <p:pic>
        <p:nvPicPr>
          <p:cNvPr id="313" name="Google Shape;313;p14"/>
          <p:cNvPicPr preferRelativeResize="0"/>
          <p:nvPr/>
        </p:nvPicPr>
        <p:blipFill>
          <a:blip r:embed="rId10">
            <a:alphaModFix/>
          </a:blip>
          <a:stretch>
            <a:fillRect/>
          </a:stretch>
        </p:blipFill>
        <p:spPr>
          <a:xfrm>
            <a:off x="4717290" y="2617374"/>
            <a:ext cx="585216" cy="593124"/>
          </a:xfrm>
          <a:prstGeom prst="rect">
            <a:avLst/>
          </a:prstGeom>
          <a:noFill/>
          <a:ln>
            <a:noFill/>
          </a:ln>
        </p:spPr>
      </p:pic>
      <p:pic>
        <p:nvPicPr>
          <p:cNvPr id="314" name="Google Shape;314;p14"/>
          <p:cNvPicPr preferRelativeResize="0"/>
          <p:nvPr/>
        </p:nvPicPr>
        <p:blipFill>
          <a:blip r:embed="rId11">
            <a:alphaModFix/>
          </a:blip>
          <a:stretch>
            <a:fillRect/>
          </a:stretch>
        </p:blipFill>
        <p:spPr>
          <a:xfrm>
            <a:off x="4584703" y="1531524"/>
            <a:ext cx="850392" cy="858648"/>
          </a:xfrm>
          <a:prstGeom prst="rect">
            <a:avLst/>
          </a:prstGeom>
          <a:noFill/>
          <a:ln>
            <a:noFill/>
          </a:ln>
        </p:spPr>
      </p:pic>
      <p:sp>
        <p:nvSpPr>
          <p:cNvPr id="315" name="Google Shape;315;p14"/>
          <p:cNvSpPr txBox="1"/>
          <p:nvPr/>
        </p:nvSpPr>
        <p:spPr>
          <a:xfrm rot="1411">
            <a:off x="4278950" y="509925"/>
            <a:ext cx="1461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0791B"/>
                </a:solidFill>
                <a:latin typeface="Nunito"/>
                <a:ea typeface="Nunito"/>
                <a:cs typeface="Nunito"/>
                <a:sym typeface="Nunito"/>
              </a:rPr>
              <a:t>Random Forest</a:t>
            </a:r>
            <a:endParaRPr b="1">
              <a:solidFill>
                <a:srgbClr val="C0791B"/>
              </a:solidFill>
              <a:latin typeface="Nunito"/>
              <a:ea typeface="Nunito"/>
              <a:cs typeface="Nunito"/>
              <a:sym typeface="Nunito"/>
            </a:endParaRPr>
          </a:p>
        </p:txBody>
      </p:sp>
      <p:sp>
        <p:nvSpPr>
          <p:cNvPr id="316" name="Google Shape;316;p14"/>
          <p:cNvSpPr txBox="1"/>
          <p:nvPr/>
        </p:nvSpPr>
        <p:spPr>
          <a:xfrm rot="1244">
            <a:off x="4278950" y="1353225"/>
            <a:ext cx="16578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0791B"/>
                </a:solidFill>
                <a:latin typeface="Nunito"/>
                <a:ea typeface="Nunito"/>
                <a:cs typeface="Nunito"/>
                <a:sym typeface="Nunito"/>
              </a:rPr>
              <a:t>Neural Network</a:t>
            </a:r>
            <a:endParaRPr b="1">
              <a:solidFill>
                <a:srgbClr val="C0791B"/>
              </a:solidFill>
              <a:latin typeface="Nunito"/>
              <a:ea typeface="Nunito"/>
              <a:cs typeface="Nunito"/>
              <a:sym typeface="Nunito"/>
            </a:endParaRPr>
          </a:p>
        </p:txBody>
      </p:sp>
      <p:sp>
        <p:nvSpPr>
          <p:cNvPr id="317" name="Google Shape;317;p14"/>
          <p:cNvSpPr txBox="1"/>
          <p:nvPr/>
        </p:nvSpPr>
        <p:spPr>
          <a:xfrm rot="1721">
            <a:off x="4480350" y="2314650"/>
            <a:ext cx="11985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0791B"/>
                </a:solidFill>
                <a:latin typeface="Nunito"/>
                <a:ea typeface="Nunito"/>
                <a:cs typeface="Nunito"/>
                <a:sym typeface="Nunito"/>
              </a:rPr>
              <a:t>Clustering</a:t>
            </a:r>
            <a:endParaRPr b="1">
              <a:solidFill>
                <a:srgbClr val="C0791B"/>
              </a:solidFill>
              <a:latin typeface="Nunito"/>
              <a:ea typeface="Nunito"/>
              <a:cs typeface="Nunito"/>
              <a:sym typeface="Nunito"/>
            </a:endParaRPr>
          </a:p>
        </p:txBody>
      </p:sp>
      <p:sp>
        <p:nvSpPr>
          <p:cNvPr id="318" name="Google Shape;318;p14"/>
          <p:cNvSpPr txBox="1"/>
          <p:nvPr/>
        </p:nvSpPr>
        <p:spPr>
          <a:xfrm rot="1721">
            <a:off x="4480350" y="3305250"/>
            <a:ext cx="1198500" cy="26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C0791B"/>
                </a:solidFill>
                <a:latin typeface="Nunito"/>
                <a:ea typeface="Nunito"/>
                <a:cs typeface="Nunito"/>
                <a:sym typeface="Nunito"/>
              </a:rPr>
              <a:t>MLP</a:t>
            </a:r>
            <a:endParaRPr b="1">
              <a:solidFill>
                <a:srgbClr val="C0791B"/>
              </a:solidFill>
              <a:latin typeface="Nunito"/>
              <a:ea typeface="Nunito"/>
              <a:cs typeface="Nunito"/>
              <a:sym typeface="Nunito"/>
            </a:endParaRPr>
          </a:p>
        </p:txBody>
      </p:sp>
      <p:sp>
        <p:nvSpPr>
          <p:cNvPr id="319" name="Google Shape;319;p14"/>
          <p:cNvSpPr txBox="1"/>
          <p:nvPr/>
        </p:nvSpPr>
        <p:spPr>
          <a:xfrm>
            <a:off x="2789525" y="79825"/>
            <a:ext cx="1657800" cy="26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C0791B"/>
                </a:solidFill>
                <a:latin typeface="Comfortaa"/>
                <a:ea typeface="Comfortaa"/>
                <a:cs typeface="Comfortaa"/>
                <a:sym typeface="Comfortaa"/>
              </a:rPr>
              <a:t>FEATURES</a:t>
            </a:r>
            <a:endParaRPr b="1" sz="1800">
              <a:solidFill>
                <a:srgbClr val="C0791B"/>
              </a:solidFill>
              <a:latin typeface="Comfortaa"/>
              <a:ea typeface="Comfortaa"/>
              <a:cs typeface="Comfortaa"/>
              <a:sym typeface="Comfortaa"/>
            </a:endParaRPr>
          </a:p>
        </p:txBody>
      </p:sp>
      <p:sp>
        <p:nvSpPr>
          <p:cNvPr id="320" name="Google Shape;320;p14"/>
          <p:cNvSpPr txBox="1"/>
          <p:nvPr/>
        </p:nvSpPr>
        <p:spPr>
          <a:xfrm>
            <a:off x="4180988" y="79825"/>
            <a:ext cx="1657800" cy="26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C0791B"/>
                </a:solidFill>
                <a:latin typeface="Comfortaa"/>
                <a:ea typeface="Comfortaa"/>
                <a:cs typeface="Comfortaa"/>
                <a:sym typeface="Comfortaa"/>
              </a:rPr>
              <a:t>MODELS</a:t>
            </a:r>
            <a:endParaRPr b="1" sz="1800">
              <a:solidFill>
                <a:srgbClr val="C0791B"/>
              </a:solidFill>
              <a:latin typeface="Comfortaa"/>
              <a:ea typeface="Comfortaa"/>
              <a:cs typeface="Comfortaa"/>
              <a:sym typeface="Comfortaa"/>
            </a:endParaRPr>
          </a:p>
        </p:txBody>
      </p:sp>
      <p:sp>
        <p:nvSpPr>
          <p:cNvPr id="321" name="Google Shape;321;p14"/>
          <p:cNvSpPr txBox="1"/>
          <p:nvPr/>
        </p:nvSpPr>
        <p:spPr>
          <a:xfrm rot="-5400000">
            <a:off x="4843050" y="1980300"/>
            <a:ext cx="4070700" cy="26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2"/>
                </a:solidFill>
                <a:latin typeface="Comfortaa"/>
                <a:ea typeface="Comfortaa"/>
                <a:cs typeface="Comfortaa"/>
                <a:sym typeface="Comfortaa"/>
              </a:rPr>
              <a:t>EVALUATION</a:t>
            </a:r>
            <a:endParaRPr sz="2000">
              <a:solidFill>
                <a:schemeClr val="lt2"/>
              </a:solidFill>
              <a:latin typeface="Comfortaa"/>
              <a:ea typeface="Comfortaa"/>
              <a:cs typeface="Comfortaa"/>
              <a:sym typeface="Comfortaa"/>
            </a:endParaRPr>
          </a:p>
        </p:txBody>
      </p:sp>
      <p:sp>
        <p:nvSpPr>
          <p:cNvPr id="322" name="Google Shape;322;p14"/>
          <p:cNvSpPr txBox="1"/>
          <p:nvPr/>
        </p:nvSpPr>
        <p:spPr>
          <a:xfrm>
            <a:off x="5718825" y="79825"/>
            <a:ext cx="957900" cy="26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C0791B"/>
                </a:solidFill>
                <a:latin typeface="Comfortaa"/>
                <a:ea typeface="Comfortaa"/>
                <a:cs typeface="Comfortaa"/>
                <a:sym typeface="Comfortaa"/>
              </a:rPr>
              <a:t>TRAIN</a:t>
            </a:r>
            <a:endParaRPr b="1" sz="1800">
              <a:solidFill>
                <a:srgbClr val="C0791B"/>
              </a:solidFill>
              <a:latin typeface="Comfortaa"/>
              <a:ea typeface="Comfortaa"/>
              <a:cs typeface="Comfortaa"/>
              <a:sym typeface="Comfortaa"/>
            </a:endParaRPr>
          </a:p>
        </p:txBody>
      </p:sp>
      <p:cxnSp>
        <p:nvCxnSpPr>
          <p:cNvPr id="323" name="Google Shape;323;p14"/>
          <p:cNvCxnSpPr/>
          <p:nvPr/>
        </p:nvCxnSpPr>
        <p:spPr>
          <a:xfrm flipH="1">
            <a:off x="5841500" y="904625"/>
            <a:ext cx="568500" cy="2843100"/>
          </a:xfrm>
          <a:prstGeom prst="straightConnector1">
            <a:avLst/>
          </a:prstGeom>
          <a:noFill/>
          <a:ln cap="flat" cmpd="sng" w="9525">
            <a:solidFill>
              <a:schemeClr val="dk2"/>
            </a:solidFill>
            <a:prstDash val="solid"/>
            <a:round/>
            <a:headEnd len="med" w="med" type="none"/>
            <a:tailEnd len="med" w="med" type="none"/>
          </a:ln>
        </p:spPr>
      </p:cxnSp>
      <p:grpSp>
        <p:nvGrpSpPr>
          <p:cNvPr id="324" name="Google Shape;324;p14"/>
          <p:cNvGrpSpPr/>
          <p:nvPr/>
        </p:nvGrpSpPr>
        <p:grpSpPr>
          <a:xfrm>
            <a:off x="6253750" y="1211625"/>
            <a:ext cx="90600" cy="129300"/>
            <a:chOff x="310150" y="297225"/>
            <a:chExt cx="90600" cy="129300"/>
          </a:xfrm>
        </p:grpSpPr>
        <p:cxnSp>
          <p:nvCxnSpPr>
            <p:cNvPr id="325" name="Google Shape;325;p14"/>
            <p:cNvCxnSpPr/>
            <p:nvPr/>
          </p:nvCxnSpPr>
          <p:spPr>
            <a:xfrm>
              <a:off x="310150" y="297225"/>
              <a:ext cx="90600" cy="129300"/>
            </a:xfrm>
            <a:prstGeom prst="straightConnector1">
              <a:avLst/>
            </a:prstGeom>
            <a:noFill/>
            <a:ln cap="flat" cmpd="sng" w="9525">
              <a:solidFill>
                <a:schemeClr val="dk2"/>
              </a:solidFill>
              <a:prstDash val="solid"/>
              <a:round/>
              <a:headEnd len="med" w="med" type="none"/>
              <a:tailEnd len="med" w="med" type="none"/>
            </a:ln>
          </p:spPr>
        </p:cxnSp>
        <p:cxnSp>
          <p:nvCxnSpPr>
            <p:cNvPr id="326" name="Google Shape;326;p14"/>
            <p:cNvCxnSpPr/>
            <p:nvPr/>
          </p:nvCxnSpPr>
          <p:spPr>
            <a:xfrm flipH="1">
              <a:off x="310150" y="297225"/>
              <a:ext cx="90600" cy="129300"/>
            </a:xfrm>
            <a:prstGeom prst="straightConnector1">
              <a:avLst/>
            </a:prstGeom>
            <a:noFill/>
            <a:ln cap="flat" cmpd="sng" w="9525">
              <a:solidFill>
                <a:schemeClr val="dk2"/>
              </a:solidFill>
              <a:prstDash val="solid"/>
              <a:round/>
              <a:headEnd len="med" w="med" type="none"/>
              <a:tailEnd len="med" w="med" type="none"/>
            </a:ln>
          </p:spPr>
        </p:cxnSp>
      </p:grpSp>
      <p:grpSp>
        <p:nvGrpSpPr>
          <p:cNvPr id="327" name="Google Shape;327;p14"/>
          <p:cNvGrpSpPr/>
          <p:nvPr/>
        </p:nvGrpSpPr>
        <p:grpSpPr>
          <a:xfrm>
            <a:off x="6329950" y="1135425"/>
            <a:ext cx="90600" cy="129300"/>
            <a:chOff x="310150" y="297225"/>
            <a:chExt cx="90600" cy="129300"/>
          </a:xfrm>
        </p:grpSpPr>
        <p:cxnSp>
          <p:nvCxnSpPr>
            <p:cNvPr id="328" name="Google Shape;328;p14"/>
            <p:cNvCxnSpPr/>
            <p:nvPr/>
          </p:nvCxnSpPr>
          <p:spPr>
            <a:xfrm>
              <a:off x="310150" y="297225"/>
              <a:ext cx="90600" cy="129300"/>
            </a:xfrm>
            <a:prstGeom prst="straightConnector1">
              <a:avLst/>
            </a:prstGeom>
            <a:noFill/>
            <a:ln cap="flat" cmpd="sng" w="9525">
              <a:solidFill>
                <a:schemeClr val="dk2"/>
              </a:solidFill>
              <a:prstDash val="solid"/>
              <a:round/>
              <a:headEnd len="med" w="med" type="none"/>
              <a:tailEnd len="med" w="med" type="none"/>
            </a:ln>
          </p:spPr>
        </p:cxnSp>
        <p:cxnSp>
          <p:nvCxnSpPr>
            <p:cNvPr id="329" name="Google Shape;329;p14"/>
            <p:cNvCxnSpPr/>
            <p:nvPr/>
          </p:nvCxnSpPr>
          <p:spPr>
            <a:xfrm flipH="1">
              <a:off x="310150" y="297225"/>
              <a:ext cx="90600" cy="129300"/>
            </a:xfrm>
            <a:prstGeom prst="straightConnector1">
              <a:avLst/>
            </a:prstGeom>
            <a:noFill/>
            <a:ln cap="flat" cmpd="sng" w="9525">
              <a:solidFill>
                <a:schemeClr val="dk2"/>
              </a:solidFill>
              <a:prstDash val="solid"/>
              <a:round/>
              <a:headEnd len="med" w="med" type="none"/>
              <a:tailEnd len="med" w="med" type="none"/>
            </a:ln>
          </p:spPr>
        </p:cxnSp>
      </p:grpSp>
      <p:grpSp>
        <p:nvGrpSpPr>
          <p:cNvPr id="330" name="Google Shape;330;p14"/>
          <p:cNvGrpSpPr/>
          <p:nvPr/>
        </p:nvGrpSpPr>
        <p:grpSpPr>
          <a:xfrm>
            <a:off x="6253750" y="1440225"/>
            <a:ext cx="90600" cy="129300"/>
            <a:chOff x="310150" y="297225"/>
            <a:chExt cx="90600" cy="129300"/>
          </a:xfrm>
        </p:grpSpPr>
        <p:cxnSp>
          <p:nvCxnSpPr>
            <p:cNvPr id="331" name="Google Shape;331;p14"/>
            <p:cNvCxnSpPr/>
            <p:nvPr/>
          </p:nvCxnSpPr>
          <p:spPr>
            <a:xfrm>
              <a:off x="310150" y="297225"/>
              <a:ext cx="90600" cy="129300"/>
            </a:xfrm>
            <a:prstGeom prst="straightConnector1">
              <a:avLst/>
            </a:prstGeom>
            <a:noFill/>
            <a:ln cap="flat" cmpd="sng" w="9525">
              <a:solidFill>
                <a:schemeClr val="dk2"/>
              </a:solidFill>
              <a:prstDash val="solid"/>
              <a:round/>
              <a:headEnd len="med" w="med" type="none"/>
              <a:tailEnd len="med" w="med" type="none"/>
            </a:ln>
          </p:spPr>
        </p:cxnSp>
        <p:cxnSp>
          <p:nvCxnSpPr>
            <p:cNvPr id="332" name="Google Shape;332;p14"/>
            <p:cNvCxnSpPr/>
            <p:nvPr/>
          </p:nvCxnSpPr>
          <p:spPr>
            <a:xfrm flipH="1">
              <a:off x="310150" y="297225"/>
              <a:ext cx="90600" cy="129300"/>
            </a:xfrm>
            <a:prstGeom prst="straightConnector1">
              <a:avLst/>
            </a:prstGeom>
            <a:noFill/>
            <a:ln cap="flat" cmpd="sng" w="9525">
              <a:solidFill>
                <a:schemeClr val="dk2"/>
              </a:solidFill>
              <a:prstDash val="solid"/>
              <a:round/>
              <a:headEnd len="med" w="med" type="none"/>
              <a:tailEnd len="med" w="med" type="none"/>
            </a:ln>
          </p:spPr>
        </p:cxnSp>
      </p:grpSp>
      <p:grpSp>
        <p:nvGrpSpPr>
          <p:cNvPr id="333" name="Google Shape;333;p14"/>
          <p:cNvGrpSpPr/>
          <p:nvPr/>
        </p:nvGrpSpPr>
        <p:grpSpPr>
          <a:xfrm>
            <a:off x="6253750" y="1668825"/>
            <a:ext cx="90600" cy="129300"/>
            <a:chOff x="310150" y="297225"/>
            <a:chExt cx="90600" cy="129300"/>
          </a:xfrm>
        </p:grpSpPr>
        <p:cxnSp>
          <p:nvCxnSpPr>
            <p:cNvPr id="334" name="Google Shape;334;p14"/>
            <p:cNvCxnSpPr/>
            <p:nvPr/>
          </p:nvCxnSpPr>
          <p:spPr>
            <a:xfrm>
              <a:off x="310150" y="297225"/>
              <a:ext cx="90600" cy="129300"/>
            </a:xfrm>
            <a:prstGeom prst="straightConnector1">
              <a:avLst/>
            </a:prstGeom>
            <a:noFill/>
            <a:ln cap="flat" cmpd="sng" w="9525">
              <a:solidFill>
                <a:schemeClr val="dk2"/>
              </a:solidFill>
              <a:prstDash val="solid"/>
              <a:round/>
              <a:headEnd len="med" w="med" type="none"/>
              <a:tailEnd len="med" w="med" type="none"/>
            </a:ln>
          </p:spPr>
        </p:cxnSp>
        <p:cxnSp>
          <p:nvCxnSpPr>
            <p:cNvPr id="335" name="Google Shape;335;p14"/>
            <p:cNvCxnSpPr/>
            <p:nvPr/>
          </p:nvCxnSpPr>
          <p:spPr>
            <a:xfrm flipH="1">
              <a:off x="310150" y="297225"/>
              <a:ext cx="90600" cy="129300"/>
            </a:xfrm>
            <a:prstGeom prst="straightConnector1">
              <a:avLst/>
            </a:prstGeom>
            <a:noFill/>
            <a:ln cap="flat" cmpd="sng" w="9525">
              <a:solidFill>
                <a:schemeClr val="dk2"/>
              </a:solidFill>
              <a:prstDash val="solid"/>
              <a:round/>
              <a:headEnd len="med" w="med" type="none"/>
              <a:tailEnd len="med" w="med" type="none"/>
            </a:ln>
          </p:spPr>
        </p:cxnSp>
      </p:grpSp>
      <p:grpSp>
        <p:nvGrpSpPr>
          <p:cNvPr id="336" name="Google Shape;336;p14"/>
          <p:cNvGrpSpPr/>
          <p:nvPr/>
        </p:nvGrpSpPr>
        <p:grpSpPr>
          <a:xfrm>
            <a:off x="6101350" y="1897425"/>
            <a:ext cx="90600" cy="129300"/>
            <a:chOff x="310150" y="297225"/>
            <a:chExt cx="90600" cy="129300"/>
          </a:xfrm>
        </p:grpSpPr>
        <p:cxnSp>
          <p:nvCxnSpPr>
            <p:cNvPr id="337" name="Google Shape;337;p14"/>
            <p:cNvCxnSpPr/>
            <p:nvPr/>
          </p:nvCxnSpPr>
          <p:spPr>
            <a:xfrm>
              <a:off x="310150" y="297225"/>
              <a:ext cx="90600" cy="129300"/>
            </a:xfrm>
            <a:prstGeom prst="straightConnector1">
              <a:avLst/>
            </a:prstGeom>
            <a:noFill/>
            <a:ln cap="flat" cmpd="sng" w="9525">
              <a:solidFill>
                <a:schemeClr val="dk2"/>
              </a:solidFill>
              <a:prstDash val="solid"/>
              <a:round/>
              <a:headEnd len="med" w="med" type="none"/>
              <a:tailEnd len="med" w="med" type="none"/>
            </a:ln>
          </p:spPr>
        </p:cxnSp>
        <p:cxnSp>
          <p:nvCxnSpPr>
            <p:cNvPr id="338" name="Google Shape;338;p14"/>
            <p:cNvCxnSpPr/>
            <p:nvPr/>
          </p:nvCxnSpPr>
          <p:spPr>
            <a:xfrm flipH="1">
              <a:off x="310150" y="297225"/>
              <a:ext cx="90600" cy="129300"/>
            </a:xfrm>
            <a:prstGeom prst="straightConnector1">
              <a:avLst/>
            </a:prstGeom>
            <a:noFill/>
            <a:ln cap="flat" cmpd="sng" w="9525">
              <a:solidFill>
                <a:schemeClr val="dk2"/>
              </a:solidFill>
              <a:prstDash val="solid"/>
              <a:round/>
              <a:headEnd len="med" w="med" type="none"/>
              <a:tailEnd len="med" w="med" type="none"/>
            </a:ln>
          </p:spPr>
        </p:cxnSp>
      </p:grpSp>
      <p:grpSp>
        <p:nvGrpSpPr>
          <p:cNvPr id="339" name="Google Shape;339;p14"/>
          <p:cNvGrpSpPr/>
          <p:nvPr/>
        </p:nvGrpSpPr>
        <p:grpSpPr>
          <a:xfrm>
            <a:off x="6177550" y="2202225"/>
            <a:ext cx="90600" cy="129300"/>
            <a:chOff x="310150" y="297225"/>
            <a:chExt cx="90600" cy="129300"/>
          </a:xfrm>
        </p:grpSpPr>
        <p:cxnSp>
          <p:nvCxnSpPr>
            <p:cNvPr id="340" name="Google Shape;340;p14"/>
            <p:cNvCxnSpPr/>
            <p:nvPr/>
          </p:nvCxnSpPr>
          <p:spPr>
            <a:xfrm>
              <a:off x="310150" y="297225"/>
              <a:ext cx="90600" cy="129300"/>
            </a:xfrm>
            <a:prstGeom prst="straightConnector1">
              <a:avLst/>
            </a:prstGeom>
            <a:noFill/>
            <a:ln cap="flat" cmpd="sng" w="9525">
              <a:solidFill>
                <a:schemeClr val="dk2"/>
              </a:solidFill>
              <a:prstDash val="solid"/>
              <a:round/>
              <a:headEnd len="med" w="med" type="none"/>
              <a:tailEnd len="med" w="med" type="none"/>
            </a:ln>
          </p:spPr>
        </p:cxnSp>
        <p:cxnSp>
          <p:nvCxnSpPr>
            <p:cNvPr id="341" name="Google Shape;341;p14"/>
            <p:cNvCxnSpPr/>
            <p:nvPr/>
          </p:nvCxnSpPr>
          <p:spPr>
            <a:xfrm flipH="1">
              <a:off x="310150" y="297225"/>
              <a:ext cx="90600" cy="129300"/>
            </a:xfrm>
            <a:prstGeom prst="straightConnector1">
              <a:avLst/>
            </a:prstGeom>
            <a:noFill/>
            <a:ln cap="flat" cmpd="sng" w="9525">
              <a:solidFill>
                <a:schemeClr val="dk2"/>
              </a:solidFill>
              <a:prstDash val="solid"/>
              <a:round/>
              <a:headEnd len="med" w="med" type="none"/>
              <a:tailEnd len="med" w="med" type="none"/>
            </a:ln>
          </p:spPr>
        </p:cxnSp>
      </p:grpSp>
      <p:grpSp>
        <p:nvGrpSpPr>
          <p:cNvPr id="342" name="Google Shape;342;p14"/>
          <p:cNvGrpSpPr/>
          <p:nvPr/>
        </p:nvGrpSpPr>
        <p:grpSpPr>
          <a:xfrm>
            <a:off x="5872750" y="3269025"/>
            <a:ext cx="90600" cy="129300"/>
            <a:chOff x="310150" y="297225"/>
            <a:chExt cx="90600" cy="129300"/>
          </a:xfrm>
        </p:grpSpPr>
        <p:cxnSp>
          <p:nvCxnSpPr>
            <p:cNvPr id="343" name="Google Shape;343;p14"/>
            <p:cNvCxnSpPr/>
            <p:nvPr/>
          </p:nvCxnSpPr>
          <p:spPr>
            <a:xfrm>
              <a:off x="310150" y="297225"/>
              <a:ext cx="90600" cy="129300"/>
            </a:xfrm>
            <a:prstGeom prst="straightConnector1">
              <a:avLst/>
            </a:prstGeom>
            <a:noFill/>
            <a:ln cap="flat" cmpd="sng" w="9525">
              <a:solidFill>
                <a:schemeClr val="dk2"/>
              </a:solidFill>
              <a:prstDash val="solid"/>
              <a:round/>
              <a:headEnd len="med" w="med" type="none"/>
              <a:tailEnd len="med" w="med" type="none"/>
            </a:ln>
          </p:spPr>
        </p:cxnSp>
        <p:cxnSp>
          <p:nvCxnSpPr>
            <p:cNvPr id="344" name="Google Shape;344;p14"/>
            <p:cNvCxnSpPr/>
            <p:nvPr/>
          </p:nvCxnSpPr>
          <p:spPr>
            <a:xfrm flipH="1">
              <a:off x="310150" y="297225"/>
              <a:ext cx="90600" cy="129300"/>
            </a:xfrm>
            <a:prstGeom prst="straightConnector1">
              <a:avLst/>
            </a:prstGeom>
            <a:noFill/>
            <a:ln cap="flat" cmpd="sng" w="9525">
              <a:solidFill>
                <a:schemeClr val="dk2"/>
              </a:solidFill>
              <a:prstDash val="solid"/>
              <a:round/>
              <a:headEnd len="med" w="med" type="none"/>
              <a:tailEnd len="med" w="med" type="none"/>
            </a:ln>
          </p:spPr>
        </p:cxnSp>
      </p:grpSp>
      <p:grpSp>
        <p:nvGrpSpPr>
          <p:cNvPr id="345" name="Google Shape;345;p14"/>
          <p:cNvGrpSpPr/>
          <p:nvPr/>
        </p:nvGrpSpPr>
        <p:grpSpPr>
          <a:xfrm>
            <a:off x="6329950" y="2735625"/>
            <a:ext cx="90600" cy="129300"/>
            <a:chOff x="310150" y="297225"/>
            <a:chExt cx="90600" cy="129300"/>
          </a:xfrm>
        </p:grpSpPr>
        <p:cxnSp>
          <p:nvCxnSpPr>
            <p:cNvPr id="346" name="Google Shape;346;p14"/>
            <p:cNvCxnSpPr/>
            <p:nvPr/>
          </p:nvCxnSpPr>
          <p:spPr>
            <a:xfrm>
              <a:off x="310150" y="297225"/>
              <a:ext cx="90600" cy="129300"/>
            </a:xfrm>
            <a:prstGeom prst="straightConnector1">
              <a:avLst/>
            </a:prstGeom>
            <a:noFill/>
            <a:ln cap="flat" cmpd="sng" w="9525">
              <a:solidFill>
                <a:schemeClr val="dk2"/>
              </a:solidFill>
              <a:prstDash val="solid"/>
              <a:round/>
              <a:headEnd len="med" w="med" type="none"/>
              <a:tailEnd len="med" w="med" type="none"/>
            </a:ln>
          </p:spPr>
        </p:cxnSp>
        <p:cxnSp>
          <p:nvCxnSpPr>
            <p:cNvPr id="347" name="Google Shape;347;p14"/>
            <p:cNvCxnSpPr/>
            <p:nvPr/>
          </p:nvCxnSpPr>
          <p:spPr>
            <a:xfrm flipH="1">
              <a:off x="310150" y="297225"/>
              <a:ext cx="90600" cy="129300"/>
            </a:xfrm>
            <a:prstGeom prst="straightConnector1">
              <a:avLst/>
            </a:prstGeom>
            <a:noFill/>
            <a:ln cap="flat" cmpd="sng" w="9525">
              <a:solidFill>
                <a:schemeClr val="dk2"/>
              </a:solidFill>
              <a:prstDash val="solid"/>
              <a:round/>
              <a:headEnd len="med" w="med" type="none"/>
              <a:tailEnd len="med" w="med" type="none"/>
            </a:ln>
          </p:spPr>
        </p:cxnSp>
      </p:grpSp>
      <p:grpSp>
        <p:nvGrpSpPr>
          <p:cNvPr id="348" name="Google Shape;348;p14"/>
          <p:cNvGrpSpPr/>
          <p:nvPr/>
        </p:nvGrpSpPr>
        <p:grpSpPr>
          <a:xfrm>
            <a:off x="6025150" y="1135425"/>
            <a:ext cx="90600" cy="129300"/>
            <a:chOff x="310150" y="297225"/>
            <a:chExt cx="90600" cy="129300"/>
          </a:xfrm>
        </p:grpSpPr>
        <p:cxnSp>
          <p:nvCxnSpPr>
            <p:cNvPr id="349" name="Google Shape;349;p14"/>
            <p:cNvCxnSpPr/>
            <p:nvPr/>
          </p:nvCxnSpPr>
          <p:spPr>
            <a:xfrm>
              <a:off x="310150" y="297225"/>
              <a:ext cx="90600" cy="129300"/>
            </a:xfrm>
            <a:prstGeom prst="straightConnector1">
              <a:avLst/>
            </a:prstGeom>
            <a:noFill/>
            <a:ln cap="flat" cmpd="sng" w="9525">
              <a:solidFill>
                <a:schemeClr val="dk2"/>
              </a:solidFill>
              <a:prstDash val="solid"/>
              <a:round/>
              <a:headEnd len="med" w="med" type="none"/>
              <a:tailEnd len="med" w="med" type="none"/>
            </a:ln>
          </p:spPr>
        </p:cxnSp>
        <p:cxnSp>
          <p:nvCxnSpPr>
            <p:cNvPr id="350" name="Google Shape;350;p14"/>
            <p:cNvCxnSpPr/>
            <p:nvPr/>
          </p:nvCxnSpPr>
          <p:spPr>
            <a:xfrm flipH="1">
              <a:off x="310150" y="297225"/>
              <a:ext cx="90600" cy="129300"/>
            </a:xfrm>
            <a:prstGeom prst="straightConnector1">
              <a:avLst/>
            </a:prstGeom>
            <a:noFill/>
            <a:ln cap="flat" cmpd="sng" w="9525">
              <a:solidFill>
                <a:schemeClr val="dk2"/>
              </a:solidFill>
              <a:prstDash val="solid"/>
              <a:round/>
              <a:headEnd len="med" w="med" type="none"/>
              <a:tailEnd len="med" w="med" type="none"/>
            </a:ln>
          </p:spPr>
        </p:cxnSp>
      </p:grpSp>
      <p:sp>
        <p:nvSpPr>
          <p:cNvPr id="351" name="Google Shape;351;p14"/>
          <p:cNvSpPr txBox="1"/>
          <p:nvPr/>
        </p:nvSpPr>
        <p:spPr>
          <a:xfrm>
            <a:off x="7146900" y="89375"/>
            <a:ext cx="1657800" cy="26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C0791B"/>
                </a:solidFill>
                <a:latin typeface="Comfortaa"/>
                <a:ea typeface="Comfortaa"/>
                <a:cs typeface="Comfortaa"/>
                <a:sym typeface="Comfortaa"/>
              </a:rPr>
              <a:t>PORTFOLIO</a:t>
            </a:r>
            <a:endParaRPr b="1" sz="1800">
              <a:solidFill>
                <a:srgbClr val="C0791B"/>
              </a:solidFill>
              <a:latin typeface="Comfortaa"/>
              <a:ea typeface="Comfortaa"/>
              <a:cs typeface="Comfortaa"/>
              <a:sym typeface="Comfortaa"/>
            </a:endParaRPr>
          </a:p>
          <a:p>
            <a:pPr indent="0" lvl="0" marL="0" rtl="0" algn="ctr">
              <a:spcBef>
                <a:spcPts val="0"/>
              </a:spcBef>
              <a:spcAft>
                <a:spcPts val="0"/>
              </a:spcAft>
              <a:buNone/>
            </a:pPr>
            <a:r>
              <a:rPr b="1" lang="en" sz="1800">
                <a:solidFill>
                  <a:srgbClr val="C0791B"/>
                </a:solidFill>
                <a:latin typeface="Comfortaa"/>
                <a:ea typeface="Comfortaa"/>
                <a:cs typeface="Comfortaa"/>
                <a:sym typeface="Comfortaa"/>
              </a:rPr>
              <a:t>BUILDER</a:t>
            </a:r>
            <a:endParaRPr b="1" sz="1800">
              <a:solidFill>
                <a:srgbClr val="C0791B"/>
              </a:solidFill>
              <a:latin typeface="Comfortaa"/>
              <a:ea typeface="Comfortaa"/>
              <a:cs typeface="Comfortaa"/>
              <a:sym typeface="Comfortaa"/>
            </a:endParaRPr>
          </a:p>
          <a:p>
            <a:pPr indent="0" lvl="0" marL="0" rtl="0" algn="ctr">
              <a:spcBef>
                <a:spcPts val="0"/>
              </a:spcBef>
              <a:spcAft>
                <a:spcPts val="0"/>
              </a:spcAft>
              <a:buNone/>
            </a:pPr>
            <a:r>
              <a:rPr b="1" lang="en" sz="1800">
                <a:solidFill>
                  <a:srgbClr val="C0791B"/>
                </a:solidFill>
                <a:latin typeface="Comfortaa"/>
                <a:ea typeface="Comfortaa"/>
                <a:cs typeface="Comfortaa"/>
                <a:sym typeface="Comfortaa"/>
              </a:rPr>
              <a:t>TO</a:t>
            </a:r>
            <a:endParaRPr b="1" sz="1800">
              <a:solidFill>
                <a:srgbClr val="C0791B"/>
              </a:solidFill>
              <a:latin typeface="Comfortaa"/>
              <a:ea typeface="Comfortaa"/>
              <a:cs typeface="Comfortaa"/>
              <a:sym typeface="Comfortaa"/>
            </a:endParaRPr>
          </a:p>
          <a:p>
            <a:pPr indent="0" lvl="0" marL="0" rtl="0" algn="ctr">
              <a:spcBef>
                <a:spcPts val="0"/>
              </a:spcBef>
              <a:spcAft>
                <a:spcPts val="0"/>
              </a:spcAft>
              <a:buNone/>
            </a:pPr>
            <a:r>
              <a:rPr b="1" lang="en" sz="1800">
                <a:solidFill>
                  <a:srgbClr val="C0791B"/>
                </a:solidFill>
                <a:latin typeface="Comfortaa"/>
                <a:ea typeface="Comfortaa"/>
                <a:cs typeface="Comfortaa"/>
                <a:sym typeface="Comfortaa"/>
              </a:rPr>
              <a:t>MAXIMIZE</a:t>
            </a:r>
            <a:endParaRPr b="1" sz="1800">
              <a:solidFill>
                <a:srgbClr val="C0791B"/>
              </a:solidFill>
              <a:latin typeface="Comfortaa"/>
              <a:ea typeface="Comfortaa"/>
              <a:cs typeface="Comfortaa"/>
              <a:sym typeface="Comfortaa"/>
            </a:endParaRPr>
          </a:p>
          <a:p>
            <a:pPr indent="0" lvl="0" marL="0" rtl="0" algn="ctr">
              <a:spcBef>
                <a:spcPts val="0"/>
              </a:spcBef>
              <a:spcAft>
                <a:spcPts val="0"/>
              </a:spcAft>
              <a:buNone/>
            </a:pPr>
            <a:r>
              <a:rPr b="1" lang="en" sz="1800">
                <a:solidFill>
                  <a:srgbClr val="C0791B"/>
                </a:solidFill>
                <a:latin typeface="Comfortaa"/>
                <a:ea typeface="Comfortaa"/>
                <a:cs typeface="Comfortaa"/>
                <a:sym typeface="Comfortaa"/>
              </a:rPr>
              <a:t>RETURN</a:t>
            </a:r>
            <a:endParaRPr b="1" sz="1800">
              <a:solidFill>
                <a:srgbClr val="C0791B"/>
              </a:solidFill>
              <a:latin typeface="Comfortaa"/>
              <a:ea typeface="Comfortaa"/>
              <a:cs typeface="Comfortaa"/>
              <a:sym typeface="Comfortaa"/>
            </a:endParaRPr>
          </a:p>
        </p:txBody>
      </p:sp>
      <p:pic>
        <p:nvPicPr>
          <p:cNvPr id="352" name="Google Shape;352;p14"/>
          <p:cNvPicPr preferRelativeResize="0"/>
          <p:nvPr/>
        </p:nvPicPr>
        <p:blipFill>
          <a:blip r:embed="rId12">
            <a:alphaModFix/>
          </a:blip>
          <a:stretch>
            <a:fillRect/>
          </a:stretch>
        </p:blipFill>
        <p:spPr>
          <a:xfrm>
            <a:off x="7716466" y="1978959"/>
            <a:ext cx="244758" cy="244758"/>
          </a:xfrm>
          <a:prstGeom prst="rect">
            <a:avLst/>
          </a:prstGeom>
          <a:noFill/>
          <a:ln>
            <a:noFill/>
          </a:ln>
          <a:effectLst>
            <a:outerShdw blurRad="28575" rotWithShape="0" algn="bl" dir="660000" dist="28575">
              <a:srgbClr val="00B1F6"/>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32"/>
          <p:cNvSpPr txBox="1"/>
          <p:nvPr/>
        </p:nvSpPr>
        <p:spPr>
          <a:xfrm>
            <a:off x="1222500" y="1127375"/>
            <a:ext cx="6699000" cy="8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Nunito"/>
                <a:ea typeface="Nunito"/>
                <a:cs typeface="Nunito"/>
                <a:sym typeface="Nunito"/>
              </a:rPr>
              <a:t>Slides below here are stock slides to pull from.</a:t>
            </a:r>
            <a:endParaRPr sz="2400">
              <a:latin typeface="Nunito"/>
              <a:ea typeface="Nunito"/>
              <a:cs typeface="Nunito"/>
              <a:sym typeface="Nunito"/>
            </a:endParaRPr>
          </a:p>
        </p:txBody>
      </p:sp>
      <p:sp>
        <p:nvSpPr>
          <p:cNvPr id="517" name="Google Shape;517;p32"/>
          <p:cNvSpPr/>
          <p:nvPr/>
        </p:nvSpPr>
        <p:spPr>
          <a:xfrm>
            <a:off x="1308975" y="2097550"/>
            <a:ext cx="2094300" cy="2017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2"/>
          <p:cNvSpPr/>
          <p:nvPr/>
        </p:nvSpPr>
        <p:spPr>
          <a:xfrm>
            <a:off x="3524850" y="2097550"/>
            <a:ext cx="2094300" cy="2017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2"/>
          <p:cNvSpPr/>
          <p:nvPr/>
        </p:nvSpPr>
        <p:spPr>
          <a:xfrm>
            <a:off x="5740725" y="2097550"/>
            <a:ext cx="2094300" cy="2017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0" name="Google Shape;520;p32"/>
          <p:cNvCxnSpPr/>
          <p:nvPr/>
        </p:nvCxnSpPr>
        <p:spPr>
          <a:xfrm>
            <a:off x="477400" y="785375"/>
            <a:ext cx="8054100" cy="0"/>
          </a:xfrm>
          <a:prstGeom prst="straightConnector1">
            <a:avLst/>
          </a:prstGeom>
          <a:noFill/>
          <a:ln cap="flat" cmpd="sng" w="19050">
            <a:solidFill>
              <a:schemeClr val="dk2"/>
            </a:solidFill>
            <a:prstDash val="dash"/>
            <a:round/>
            <a:headEnd len="med" w="med" type="none"/>
            <a:tailEnd len="med" w="med" type="none"/>
          </a:ln>
        </p:spPr>
      </p:cxnSp>
      <p:cxnSp>
        <p:nvCxnSpPr>
          <p:cNvPr id="521" name="Google Shape;521;p32"/>
          <p:cNvCxnSpPr/>
          <p:nvPr/>
        </p:nvCxnSpPr>
        <p:spPr>
          <a:xfrm>
            <a:off x="544950" y="4671575"/>
            <a:ext cx="8054100" cy="0"/>
          </a:xfrm>
          <a:prstGeom prst="straightConnector1">
            <a:avLst/>
          </a:prstGeom>
          <a:noFill/>
          <a:ln cap="flat" cmpd="sng" w="19050">
            <a:solidFill>
              <a:schemeClr val="dk2"/>
            </a:solidFill>
            <a:prstDash val="dash"/>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pic>
        <p:nvPicPr>
          <p:cNvPr id="526" name="Google Shape;526;p33"/>
          <p:cNvPicPr preferRelativeResize="0"/>
          <p:nvPr/>
        </p:nvPicPr>
        <p:blipFill>
          <a:blip r:embed="rId3">
            <a:alphaModFix/>
          </a:blip>
          <a:stretch>
            <a:fillRect/>
          </a:stretch>
        </p:blipFill>
        <p:spPr>
          <a:xfrm>
            <a:off x="152400" y="152400"/>
            <a:ext cx="5930539" cy="483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pic>
        <p:nvPicPr>
          <p:cNvPr id="531" name="Google Shape;531;p34"/>
          <p:cNvPicPr preferRelativeResize="0"/>
          <p:nvPr/>
        </p:nvPicPr>
        <p:blipFill>
          <a:blip r:embed="rId3">
            <a:alphaModFix/>
          </a:blip>
          <a:stretch>
            <a:fillRect/>
          </a:stretch>
        </p:blipFill>
        <p:spPr>
          <a:xfrm>
            <a:off x="152400" y="152400"/>
            <a:ext cx="4876800" cy="4410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pic>
        <p:nvPicPr>
          <p:cNvPr id="536" name="Google Shape;536;p35"/>
          <p:cNvPicPr preferRelativeResize="0"/>
          <p:nvPr/>
        </p:nvPicPr>
        <p:blipFill rotWithShape="1">
          <a:blip r:embed="rId3">
            <a:alphaModFix/>
          </a:blip>
          <a:srcRect b="6349" l="0" r="0" t="0"/>
          <a:stretch/>
        </p:blipFill>
        <p:spPr>
          <a:xfrm>
            <a:off x="457200" y="84375"/>
            <a:ext cx="8229601" cy="4658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56" name="Shape 356"/>
        <p:cNvGrpSpPr/>
        <p:nvPr/>
      </p:nvGrpSpPr>
      <p:grpSpPr>
        <a:xfrm>
          <a:off x="0" y="0"/>
          <a:ext cx="0" cy="0"/>
          <a:chOff x="0" y="0"/>
          <a:chExt cx="0" cy="0"/>
        </a:xfrm>
      </p:grpSpPr>
      <p:sp>
        <p:nvSpPr>
          <p:cNvPr id="357" name="Google Shape;357;p15"/>
          <p:cNvSpPr txBox="1"/>
          <p:nvPr>
            <p:ph idx="1" type="body"/>
          </p:nvPr>
        </p:nvSpPr>
        <p:spPr>
          <a:xfrm>
            <a:off x="434350" y="3017100"/>
            <a:ext cx="8090400" cy="1111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600">
                <a:solidFill>
                  <a:srgbClr val="FFFFFF"/>
                </a:solidFill>
              </a:rPr>
              <a:t>We used Twitter, but the idea is that once the signals and models are all in place, you could run any stock through our algorithm to match it with the right signals, features, and model that should govern the buy/sell/hold strategy for that stock, to create the greatest chance to maximize return.</a:t>
            </a:r>
            <a:endParaRPr b="1" sz="1600">
              <a:solidFill>
                <a:srgbClr val="FFFFFF"/>
              </a:solidFill>
            </a:endParaRPr>
          </a:p>
        </p:txBody>
      </p:sp>
      <p:sp>
        <p:nvSpPr>
          <p:cNvPr id="358" name="Google Shape;358;p15"/>
          <p:cNvSpPr txBox="1"/>
          <p:nvPr>
            <p:ph type="title"/>
          </p:nvPr>
        </p:nvSpPr>
        <p:spPr>
          <a:xfrm>
            <a:off x="137050" y="138350"/>
            <a:ext cx="3497700" cy="63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solidFill>
                  <a:srgbClr val="FFFFFF"/>
                </a:solidFill>
              </a:rPr>
              <a:t>The Data</a:t>
            </a:r>
            <a:endParaRPr sz="4300">
              <a:solidFill>
                <a:srgbClr val="FFFFFF"/>
              </a:solidFill>
            </a:endParaRPr>
          </a:p>
        </p:txBody>
      </p:sp>
      <p:pic>
        <p:nvPicPr>
          <p:cNvPr id="359" name="Google Shape;359;p15"/>
          <p:cNvPicPr preferRelativeResize="0"/>
          <p:nvPr/>
        </p:nvPicPr>
        <p:blipFill>
          <a:blip r:embed="rId3">
            <a:alphaModFix/>
          </a:blip>
          <a:stretch>
            <a:fillRect/>
          </a:stretch>
        </p:blipFill>
        <p:spPr>
          <a:xfrm>
            <a:off x="891550" y="533400"/>
            <a:ext cx="2407501" cy="2407501"/>
          </a:xfrm>
          <a:prstGeom prst="rect">
            <a:avLst/>
          </a:prstGeom>
          <a:noFill/>
          <a:ln>
            <a:noFill/>
          </a:ln>
          <a:effectLst>
            <a:outerShdw blurRad="128588" rotWithShape="0" algn="bl" dir="5400000" dist="57150">
              <a:srgbClr val="FFFF00">
                <a:alpha val="50000"/>
              </a:srgbClr>
            </a:outerShdw>
          </a:effectLst>
        </p:spPr>
      </p:pic>
      <p:pic>
        <p:nvPicPr>
          <p:cNvPr id="360" name="Google Shape;360;p15"/>
          <p:cNvPicPr preferRelativeResize="0"/>
          <p:nvPr/>
        </p:nvPicPr>
        <p:blipFill>
          <a:blip r:embed="rId4">
            <a:alphaModFix/>
          </a:blip>
          <a:stretch>
            <a:fillRect/>
          </a:stretch>
        </p:blipFill>
        <p:spPr>
          <a:xfrm>
            <a:off x="4629610" y="1826112"/>
            <a:ext cx="1449855" cy="850580"/>
          </a:xfrm>
          <a:prstGeom prst="rect">
            <a:avLst/>
          </a:prstGeom>
          <a:noFill/>
          <a:ln>
            <a:noFill/>
          </a:ln>
        </p:spPr>
      </p:pic>
      <p:pic>
        <p:nvPicPr>
          <p:cNvPr id="361" name="Google Shape;361;p15"/>
          <p:cNvPicPr preferRelativeResize="0"/>
          <p:nvPr/>
        </p:nvPicPr>
        <p:blipFill>
          <a:blip r:embed="rId5">
            <a:alphaModFix/>
          </a:blip>
          <a:stretch>
            <a:fillRect/>
          </a:stretch>
        </p:blipFill>
        <p:spPr>
          <a:xfrm>
            <a:off x="5922200" y="1906390"/>
            <a:ext cx="2011680" cy="463561"/>
          </a:xfrm>
          <a:prstGeom prst="rect">
            <a:avLst/>
          </a:prstGeom>
          <a:noFill/>
          <a:ln>
            <a:noFill/>
          </a:ln>
        </p:spPr>
      </p:pic>
      <p:pic>
        <p:nvPicPr>
          <p:cNvPr id="362" name="Google Shape;362;p15"/>
          <p:cNvPicPr preferRelativeResize="0"/>
          <p:nvPr/>
        </p:nvPicPr>
        <p:blipFill>
          <a:blip r:embed="rId6">
            <a:alphaModFix/>
          </a:blip>
          <a:stretch>
            <a:fillRect/>
          </a:stretch>
        </p:blipFill>
        <p:spPr>
          <a:xfrm>
            <a:off x="4953010" y="603225"/>
            <a:ext cx="1257300" cy="1229357"/>
          </a:xfrm>
          <a:prstGeom prst="rect">
            <a:avLst/>
          </a:prstGeom>
          <a:noFill/>
          <a:ln>
            <a:noFill/>
          </a:ln>
        </p:spPr>
      </p:pic>
      <p:pic>
        <p:nvPicPr>
          <p:cNvPr id="363" name="Google Shape;363;p15"/>
          <p:cNvPicPr preferRelativeResize="0"/>
          <p:nvPr/>
        </p:nvPicPr>
        <p:blipFill>
          <a:blip r:embed="rId7">
            <a:alphaModFix/>
          </a:blip>
          <a:stretch>
            <a:fillRect/>
          </a:stretch>
        </p:blipFill>
        <p:spPr>
          <a:xfrm>
            <a:off x="6047708" y="591663"/>
            <a:ext cx="1243585" cy="1200995"/>
          </a:xfrm>
          <a:prstGeom prst="rect">
            <a:avLst/>
          </a:prstGeom>
          <a:noFill/>
          <a:ln>
            <a:noFill/>
          </a:ln>
        </p:spPr>
      </p:pic>
      <p:sp>
        <p:nvSpPr>
          <p:cNvPr id="364" name="Google Shape;364;p15"/>
          <p:cNvSpPr txBox="1"/>
          <p:nvPr>
            <p:ph type="title"/>
          </p:nvPr>
        </p:nvSpPr>
        <p:spPr>
          <a:xfrm>
            <a:off x="535600" y="2446150"/>
            <a:ext cx="3413700" cy="63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FFFFFF"/>
                </a:solidFill>
              </a:rPr>
              <a:t>Algo Proof of Concept</a:t>
            </a:r>
            <a:endParaRPr sz="2400">
              <a:solidFill>
                <a:srgbClr val="FFFFFF"/>
              </a:solidFill>
            </a:endParaRPr>
          </a:p>
        </p:txBody>
      </p:sp>
      <p:sp>
        <p:nvSpPr>
          <p:cNvPr id="365" name="Google Shape;365;p15"/>
          <p:cNvSpPr txBox="1"/>
          <p:nvPr>
            <p:ph type="title"/>
          </p:nvPr>
        </p:nvSpPr>
        <p:spPr>
          <a:xfrm>
            <a:off x="5183800" y="2446150"/>
            <a:ext cx="3413700" cy="63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FFFFFF"/>
                </a:solidFill>
              </a:rPr>
              <a:t>Build a Portfolio</a:t>
            </a:r>
            <a:endParaRPr sz="24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9" name="Shape 369"/>
        <p:cNvGrpSpPr/>
        <p:nvPr/>
      </p:nvGrpSpPr>
      <p:grpSpPr>
        <a:xfrm>
          <a:off x="0" y="0"/>
          <a:ext cx="0" cy="0"/>
          <a:chOff x="0" y="0"/>
          <a:chExt cx="0" cy="0"/>
        </a:xfrm>
      </p:grpSpPr>
      <p:sp>
        <p:nvSpPr>
          <p:cNvPr id="370" name="Google Shape;370;p16"/>
          <p:cNvSpPr txBox="1"/>
          <p:nvPr>
            <p:ph type="title"/>
          </p:nvPr>
        </p:nvSpPr>
        <p:spPr>
          <a:xfrm>
            <a:off x="1388625" y="1268775"/>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Features for the Models</a:t>
            </a:r>
            <a:endParaRPr>
              <a:solidFill>
                <a:schemeClr val="dk1"/>
              </a:solidFill>
            </a:endParaRPr>
          </a:p>
        </p:txBody>
      </p:sp>
      <p:sp>
        <p:nvSpPr>
          <p:cNvPr id="371" name="Google Shape;371;p16"/>
          <p:cNvSpPr txBox="1"/>
          <p:nvPr/>
        </p:nvSpPr>
        <p:spPr>
          <a:xfrm>
            <a:off x="0" y="0"/>
            <a:ext cx="8510700" cy="7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Maven Pro"/>
                <a:ea typeface="Maven Pro"/>
                <a:cs typeface="Maven Pro"/>
                <a:sym typeface="Maven Pro"/>
              </a:rPr>
              <a:t>Signals used for the trading decision:</a:t>
            </a:r>
            <a:endParaRPr/>
          </a:p>
        </p:txBody>
      </p:sp>
      <p:sp>
        <p:nvSpPr>
          <p:cNvPr id="372" name="Google Shape;372;p16"/>
          <p:cNvSpPr txBox="1"/>
          <p:nvPr/>
        </p:nvSpPr>
        <p:spPr>
          <a:xfrm>
            <a:off x="722450" y="1268775"/>
            <a:ext cx="3430500" cy="18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lt2"/>
                </a:solidFill>
                <a:latin typeface="Maven Pro"/>
                <a:ea typeface="Maven Pro"/>
                <a:cs typeface="Maven Pro"/>
                <a:sym typeface="Maven Pro"/>
              </a:rPr>
              <a:t>Volatility: </a:t>
            </a:r>
            <a:endParaRPr b="1" i="1" sz="1800">
              <a:solidFill>
                <a:schemeClr val="lt2"/>
              </a:solidFill>
              <a:latin typeface="Maven Pro"/>
              <a:ea typeface="Maven Pro"/>
              <a:cs typeface="Maven Pro"/>
              <a:sym typeface="Maven Pro"/>
            </a:endParaRPr>
          </a:p>
          <a:p>
            <a:pPr indent="-342900" lvl="0" marL="457200" rtl="0" algn="l">
              <a:spcBef>
                <a:spcPts val="0"/>
              </a:spcBef>
              <a:spcAft>
                <a:spcPts val="0"/>
              </a:spcAft>
              <a:buClr>
                <a:srgbClr val="FFFFFF"/>
              </a:buClr>
              <a:buSzPts val="1800"/>
              <a:buFont typeface="Maven Pro"/>
              <a:buChar char="●"/>
            </a:pPr>
            <a:r>
              <a:rPr b="1" i="1" lang="en" sz="1800">
                <a:solidFill>
                  <a:srgbClr val="FFFFFF"/>
                </a:solidFill>
                <a:latin typeface="Maven Pro"/>
                <a:ea typeface="Maven Pro"/>
                <a:cs typeface="Maven Pro"/>
                <a:sym typeface="Maven Pro"/>
              </a:rPr>
              <a:t>Crossover </a:t>
            </a:r>
            <a:endParaRPr b="1" i="1" sz="1800">
              <a:solidFill>
                <a:srgbClr val="FFFFFF"/>
              </a:solidFill>
              <a:latin typeface="Maven Pro"/>
              <a:ea typeface="Maven Pro"/>
              <a:cs typeface="Maven Pro"/>
              <a:sym typeface="Maven Pro"/>
            </a:endParaRPr>
          </a:p>
          <a:p>
            <a:pPr indent="-342900" lvl="0" marL="457200" rtl="0" algn="l">
              <a:spcBef>
                <a:spcPts val="0"/>
              </a:spcBef>
              <a:spcAft>
                <a:spcPts val="0"/>
              </a:spcAft>
              <a:buClr>
                <a:srgbClr val="FFFFFF"/>
              </a:buClr>
              <a:buSzPts val="1800"/>
              <a:buFont typeface="Maven Pro"/>
              <a:buChar char="●"/>
            </a:pPr>
            <a:r>
              <a:rPr b="1" i="1" lang="en" sz="1800">
                <a:solidFill>
                  <a:srgbClr val="FFFFFF"/>
                </a:solidFill>
                <a:latin typeface="Maven Pro"/>
                <a:ea typeface="Maven Pro"/>
                <a:cs typeface="Maven Pro"/>
                <a:sym typeface="Maven Pro"/>
              </a:rPr>
              <a:t>Vol_trend </a:t>
            </a:r>
            <a:endParaRPr b="1" i="1" sz="1800">
              <a:solidFill>
                <a:srgbClr val="FFFFFF"/>
              </a:solidFill>
              <a:latin typeface="Maven Pro"/>
              <a:ea typeface="Maven Pro"/>
              <a:cs typeface="Maven Pro"/>
              <a:sym typeface="Maven Pro"/>
            </a:endParaRPr>
          </a:p>
          <a:p>
            <a:pPr indent="-342900" lvl="0" marL="457200" rtl="0" algn="l">
              <a:spcBef>
                <a:spcPts val="0"/>
              </a:spcBef>
              <a:spcAft>
                <a:spcPts val="0"/>
              </a:spcAft>
              <a:buClr>
                <a:srgbClr val="FFFFFF"/>
              </a:buClr>
              <a:buSzPts val="1800"/>
              <a:buFont typeface="Maven Pro"/>
              <a:buChar char="●"/>
            </a:pPr>
            <a:r>
              <a:rPr b="1" i="1" lang="en" sz="1800">
                <a:solidFill>
                  <a:srgbClr val="FFFFFF"/>
                </a:solidFill>
                <a:latin typeface="Maven Pro"/>
                <a:ea typeface="Maven Pro"/>
                <a:cs typeface="Maven Pro"/>
                <a:sym typeface="Maven Pro"/>
              </a:rPr>
              <a:t>Bollinger band</a:t>
            </a:r>
            <a:endParaRPr b="1" i="1" sz="1800">
              <a:solidFill>
                <a:srgbClr val="FFFFFF"/>
              </a:solidFill>
              <a:latin typeface="Maven Pro"/>
              <a:ea typeface="Maven Pro"/>
              <a:cs typeface="Maven Pro"/>
              <a:sym typeface="Maven Pro"/>
            </a:endParaRPr>
          </a:p>
        </p:txBody>
      </p:sp>
      <p:sp>
        <p:nvSpPr>
          <p:cNvPr id="373" name="Google Shape;373;p16"/>
          <p:cNvSpPr txBox="1"/>
          <p:nvPr/>
        </p:nvSpPr>
        <p:spPr>
          <a:xfrm>
            <a:off x="722450" y="3199550"/>
            <a:ext cx="3430500" cy="18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lt2"/>
                </a:solidFill>
                <a:latin typeface="Maven Pro"/>
                <a:ea typeface="Maven Pro"/>
                <a:cs typeface="Maven Pro"/>
                <a:sym typeface="Maven Pro"/>
              </a:rPr>
              <a:t>Volume</a:t>
            </a:r>
            <a:r>
              <a:rPr b="1" i="1" lang="en" sz="1800">
                <a:solidFill>
                  <a:schemeClr val="lt2"/>
                </a:solidFill>
                <a:latin typeface="Maven Pro"/>
                <a:ea typeface="Maven Pro"/>
                <a:cs typeface="Maven Pro"/>
                <a:sym typeface="Maven Pro"/>
              </a:rPr>
              <a:t>: </a:t>
            </a:r>
            <a:endParaRPr b="1" i="1" sz="1800">
              <a:solidFill>
                <a:schemeClr val="lt2"/>
              </a:solidFill>
              <a:latin typeface="Maven Pro"/>
              <a:ea typeface="Maven Pro"/>
              <a:cs typeface="Maven Pro"/>
              <a:sym typeface="Maven Pro"/>
            </a:endParaRPr>
          </a:p>
          <a:p>
            <a:pPr indent="-342900" lvl="0" marL="457200" rtl="0" algn="l">
              <a:spcBef>
                <a:spcPts val="0"/>
              </a:spcBef>
              <a:spcAft>
                <a:spcPts val="0"/>
              </a:spcAft>
              <a:buClr>
                <a:srgbClr val="FFFFFF"/>
              </a:buClr>
              <a:buSzPts val="1800"/>
              <a:buFont typeface="Maven Pro"/>
              <a:buChar char="●"/>
            </a:pPr>
            <a:r>
              <a:rPr b="1" i="1" lang="en" sz="1800">
                <a:solidFill>
                  <a:srgbClr val="FFFFFF"/>
                </a:solidFill>
                <a:latin typeface="Maven Pro"/>
                <a:ea typeface="Maven Pro"/>
                <a:cs typeface="Maven Pro"/>
                <a:sym typeface="Maven Pro"/>
              </a:rPr>
              <a:t>Negative Volume Index</a:t>
            </a:r>
            <a:endParaRPr b="1" i="1" sz="1800">
              <a:solidFill>
                <a:srgbClr val="FFFFFF"/>
              </a:solidFill>
              <a:latin typeface="Maven Pro"/>
              <a:ea typeface="Maven Pro"/>
              <a:cs typeface="Maven Pro"/>
              <a:sym typeface="Maven Pro"/>
            </a:endParaRPr>
          </a:p>
          <a:p>
            <a:pPr indent="-342900" lvl="0" marL="457200" rtl="0" algn="l">
              <a:spcBef>
                <a:spcPts val="0"/>
              </a:spcBef>
              <a:spcAft>
                <a:spcPts val="0"/>
              </a:spcAft>
              <a:buClr>
                <a:srgbClr val="FFFFFF"/>
              </a:buClr>
              <a:buSzPts val="1800"/>
              <a:buFont typeface="Maven Pro"/>
              <a:buChar char="●"/>
            </a:pPr>
            <a:r>
              <a:rPr b="1" i="1" lang="en" sz="1800">
                <a:solidFill>
                  <a:srgbClr val="FFFFFF"/>
                </a:solidFill>
                <a:latin typeface="Maven Pro"/>
                <a:ea typeface="Maven Pro"/>
                <a:cs typeface="Maven Pro"/>
                <a:sym typeface="Maven Pro"/>
              </a:rPr>
              <a:t>Money Flow index</a:t>
            </a:r>
            <a:endParaRPr b="1" i="1" sz="1800">
              <a:solidFill>
                <a:srgbClr val="FFFFFF"/>
              </a:solidFill>
              <a:latin typeface="Maven Pro"/>
              <a:ea typeface="Maven Pro"/>
              <a:cs typeface="Maven Pro"/>
              <a:sym typeface="Maven Pro"/>
            </a:endParaRPr>
          </a:p>
        </p:txBody>
      </p:sp>
      <p:sp>
        <p:nvSpPr>
          <p:cNvPr id="374" name="Google Shape;374;p16"/>
          <p:cNvSpPr txBox="1"/>
          <p:nvPr/>
        </p:nvSpPr>
        <p:spPr>
          <a:xfrm>
            <a:off x="5024100" y="1268775"/>
            <a:ext cx="3430500" cy="18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lt2"/>
                </a:solidFill>
                <a:latin typeface="Maven Pro"/>
                <a:ea typeface="Maven Pro"/>
                <a:cs typeface="Maven Pro"/>
                <a:sym typeface="Maven Pro"/>
              </a:rPr>
              <a:t>Trend</a:t>
            </a:r>
            <a:r>
              <a:rPr b="1" i="1" lang="en" sz="1800">
                <a:solidFill>
                  <a:schemeClr val="lt2"/>
                </a:solidFill>
                <a:latin typeface="Maven Pro"/>
                <a:ea typeface="Maven Pro"/>
                <a:cs typeface="Maven Pro"/>
                <a:sym typeface="Maven Pro"/>
              </a:rPr>
              <a:t>: </a:t>
            </a:r>
            <a:endParaRPr b="1" i="1" sz="1800">
              <a:solidFill>
                <a:srgbClr val="FFFFFF"/>
              </a:solidFill>
              <a:latin typeface="Maven Pro"/>
              <a:ea typeface="Maven Pro"/>
              <a:cs typeface="Maven Pro"/>
              <a:sym typeface="Maven Pro"/>
            </a:endParaRPr>
          </a:p>
          <a:p>
            <a:pPr indent="-342900" lvl="0" marL="457200" rtl="0" algn="l">
              <a:spcBef>
                <a:spcPts val="0"/>
              </a:spcBef>
              <a:spcAft>
                <a:spcPts val="0"/>
              </a:spcAft>
              <a:buClr>
                <a:srgbClr val="FFFFFF"/>
              </a:buClr>
              <a:buSzPts val="1800"/>
              <a:buFont typeface="Maven Pro"/>
              <a:buChar char="●"/>
            </a:pPr>
            <a:r>
              <a:rPr b="1" i="1" lang="en" sz="1800">
                <a:solidFill>
                  <a:srgbClr val="FFFFFF"/>
                </a:solidFill>
                <a:latin typeface="Maven Pro"/>
                <a:ea typeface="Maven Pro"/>
                <a:cs typeface="Maven Pro"/>
                <a:sym typeface="Maven Pro"/>
              </a:rPr>
              <a:t>Vortex indicator</a:t>
            </a:r>
            <a:endParaRPr b="1" i="1" sz="1800">
              <a:solidFill>
                <a:srgbClr val="FFFFFF"/>
              </a:solidFill>
              <a:latin typeface="Maven Pro"/>
              <a:ea typeface="Maven Pro"/>
              <a:cs typeface="Maven Pro"/>
              <a:sym typeface="Maven Pro"/>
            </a:endParaRPr>
          </a:p>
          <a:p>
            <a:pPr indent="-342900" lvl="0" marL="457200" rtl="0" algn="l">
              <a:spcBef>
                <a:spcPts val="0"/>
              </a:spcBef>
              <a:spcAft>
                <a:spcPts val="0"/>
              </a:spcAft>
              <a:buClr>
                <a:schemeClr val="lt1"/>
              </a:buClr>
              <a:buSzPts val="1800"/>
              <a:buFont typeface="Maven Pro"/>
              <a:buChar char="●"/>
            </a:pPr>
            <a:r>
              <a:rPr b="1" i="1" lang="en" sz="1800">
                <a:solidFill>
                  <a:schemeClr val="lt1"/>
                </a:solidFill>
                <a:latin typeface="Maven Pro"/>
                <a:ea typeface="Maven Pro"/>
                <a:cs typeface="Maven Pro"/>
                <a:sym typeface="Maven Pro"/>
              </a:rPr>
              <a:t>KST oscillator  </a:t>
            </a:r>
            <a:endParaRPr b="1" i="1" sz="18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b="1" i="1" sz="1800">
              <a:solidFill>
                <a:srgbClr val="FFFFFF"/>
              </a:solidFill>
              <a:latin typeface="Maven Pro"/>
              <a:ea typeface="Maven Pro"/>
              <a:cs typeface="Maven Pro"/>
              <a:sym typeface="Maven Pro"/>
            </a:endParaRPr>
          </a:p>
        </p:txBody>
      </p:sp>
      <p:sp>
        <p:nvSpPr>
          <p:cNvPr id="375" name="Google Shape;375;p16"/>
          <p:cNvSpPr txBox="1"/>
          <p:nvPr/>
        </p:nvSpPr>
        <p:spPr>
          <a:xfrm>
            <a:off x="4934800" y="3067800"/>
            <a:ext cx="4036800" cy="18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lt2"/>
                </a:solidFill>
                <a:latin typeface="Maven Pro"/>
                <a:ea typeface="Maven Pro"/>
                <a:cs typeface="Maven Pro"/>
                <a:sym typeface="Maven Pro"/>
              </a:rPr>
              <a:t>Momentum</a:t>
            </a:r>
            <a:r>
              <a:rPr b="1" i="1" lang="en" sz="1800">
                <a:solidFill>
                  <a:schemeClr val="lt2"/>
                </a:solidFill>
                <a:latin typeface="Maven Pro"/>
                <a:ea typeface="Maven Pro"/>
                <a:cs typeface="Maven Pro"/>
                <a:sym typeface="Maven Pro"/>
              </a:rPr>
              <a:t>: </a:t>
            </a:r>
            <a:endParaRPr b="1" i="1" sz="1800">
              <a:solidFill>
                <a:schemeClr val="lt2"/>
              </a:solidFill>
              <a:latin typeface="Maven Pro"/>
              <a:ea typeface="Maven Pro"/>
              <a:cs typeface="Maven Pro"/>
              <a:sym typeface="Maven Pro"/>
            </a:endParaRPr>
          </a:p>
          <a:p>
            <a:pPr indent="-342900" lvl="0" marL="457200" rtl="0" algn="l">
              <a:spcBef>
                <a:spcPts val="0"/>
              </a:spcBef>
              <a:spcAft>
                <a:spcPts val="0"/>
              </a:spcAft>
              <a:buClr>
                <a:srgbClr val="FFFFFF"/>
              </a:buClr>
              <a:buSzPts val="1800"/>
              <a:buFont typeface="Maven Pro"/>
              <a:buChar char="●"/>
            </a:pPr>
            <a:r>
              <a:rPr b="1" i="1" lang="en" sz="1800">
                <a:solidFill>
                  <a:srgbClr val="FFFFFF"/>
                </a:solidFill>
                <a:latin typeface="Maven Pro"/>
                <a:ea typeface="Maven Pro"/>
                <a:cs typeface="Maven Pro"/>
                <a:sym typeface="Maven Pro"/>
              </a:rPr>
              <a:t>MLP - Twitter</a:t>
            </a:r>
            <a:r>
              <a:rPr b="1" i="1" lang="en" sz="1800">
                <a:solidFill>
                  <a:srgbClr val="FFFFFF"/>
                </a:solidFill>
                <a:latin typeface="Maven Pro"/>
                <a:ea typeface="Maven Pro"/>
                <a:cs typeface="Maven Pro"/>
                <a:sym typeface="Maven Pro"/>
              </a:rPr>
              <a:t> </a:t>
            </a:r>
            <a:endParaRPr b="1" i="1" sz="1800">
              <a:solidFill>
                <a:srgbClr val="FFFFFF"/>
              </a:solidFill>
              <a:latin typeface="Maven Pro"/>
              <a:ea typeface="Maven Pro"/>
              <a:cs typeface="Maven Pro"/>
              <a:sym typeface="Maven Pro"/>
            </a:endParaRPr>
          </a:p>
          <a:p>
            <a:pPr indent="-342900" lvl="0" marL="457200" rtl="0" algn="l">
              <a:spcBef>
                <a:spcPts val="0"/>
              </a:spcBef>
              <a:spcAft>
                <a:spcPts val="0"/>
              </a:spcAft>
              <a:buClr>
                <a:srgbClr val="FFFFFF"/>
              </a:buClr>
              <a:buSzPts val="1800"/>
              <a:buFont typeface="Maven Pro"/>
              <a:buChar char="●"/>
            </a:pPr>
            <a:r>
              <a:rPr b="1" i="1" lang="en" sz="1800">
                <a:solidFill>
                  <a:srgbClr val="FFFFFF"/>
                </a:solidFill>
                <a:latin typeface="Maven Pro"/>
                <a:ea typeface="Maven Pro"/>
                <a:cs typeface="Maven Pro"/>
                <a:sym typeface="Maven Pro"/>
              </a:rPr>
              <a:t>Relative </a:t>
            </a:r>
            <a:r>
              <a:rPr b="1" i="1" lang="en" sz="1800">
                <a:solidFill>
                  <a:srgbClr val="FFFFFF"/>
                </a:solidFill>
                <a:latin typeface="Maven Pro"/>
                <a:ea typeface="Maven Pro"/>
                <a:cs typeface="Maven Pro"/>
                <a:sym typeface="Maven Pro"/>
              </a:rPr>
              <a:t>Strength</a:t>
            </a:r>
            <a:r>
              <a:rPr b="1" i="1" lang="en" sz="1800">
                <a:solidFill>
                  <a:srgbClr val="FFFFFF"/>
                </a:solidFill>
                <a:latin typeface="Maven Pro"/>
                <a:ea typeface="Maven Pro"/>
                <a:cs typeface="Maven Pro"/>
                <a:sym typeface="Maven Pro"/>
              </a:rPr>
              <a:t> Index (RSI)</a:t>
            </a:r>
            <a:endParaRPr b="1" i="1" sz="1800">
              <a:solidFill>
                <a:srgbClr val="FFFFFF"/>
              </a:solidFill>
              <a:latin typeface="Maven Pro"/>
              <a:ea typeface="Maven Pro"/>
              <a:cs typeface="Maven Pro"/>
              <a:sym typeface="Maven Pro"/>
            </a:endParaRPr>
          </a:p>
          <a:p>
            <a:pPr indent="-342900" lvl="0" marL="457200" rtl="0" algn="l">
              <a:spcBef>
                <a:spcPts val="0"/>
              </a:spcBef>
              <a:spcAft>
                <a:spcPts val="0"/>
              </a:spcAft>
              <a:buClr>
                <a:srgbClr val="FFFFFF"/>
              </a:buClr>
              <a:buSzPts val="1800"/>
              <a:buFont typeface="Maven Pro"/>
              <a:buChar char="●"/>
            </a:pPr>
            <a:r>
              <a:rPr b="1" i="1" lang="en" sz="1800">
                <a:solidFill>
                  <a:srgbClr val="FFFFFF"/>
                </a:solidFill>
                <a:latin typeface="Maven Pro"/>
                <a:ea typeface="Maven Pro"/>
                <a:cs typeface="Maven Pro"/>
                <a:sym typeface="Maven Pro"/>
              </a:rPr>
              <a:t>Stochastic Oscillator (SR) </a:t>
            </a:r>
            <a:endParaRPr b="1" i="1" sz="18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b="1" i="1" sz="1800">
              <a:solidFill>
                <a:srgbClr val="FFFFFF"/>
              </a:solidFill>
              <a:latin typeface="Maven Pro"/>
              <a:ea typeface="Maven Pro"/>
              <a:cs typeface="Maven Pro"/>
              <a:sym typeface="Maven Pro"/>
            </a:endParaRPr>
          </a:p>
        </p:txBody>
      </p:sp>
      <p:pic>
        <p:nvPicPr>
          <p:cNvPr id="376" name="Google Shape;376;p16"/>
          <p:cNvPicPr preferRelativeResize="0"/>
          <p:nvPr/>
        </p:nvPicPr>
        <p:blipFill>
          <a:blip r:embed="rId3">
            <a:alphaModFix/>
          </a:blip>
          <a:stretch>
            <a:fillRect/>
          </a:stretch>
        </p:blipFill>
        <p:spPr>
          <a:xfrm>
            <a:off x="103974" y="1646600"/>
            <a:ext cx="773858" cy="793115"/>
          </a:xfrm>
          <a:prstGeom prst="rect">
            <a:avLst/>
          </a:prstGeom>
          <a:noFill/>
          <a:ln>
            <a:noFill/>
          </a:ln>
        </p:spPr>
      </p:pic>
      <p:pic>
        <p:nvPicPr>
          <p:cNvPr id="377" name="Google Shape;377;p16"/>
          <p:cNvPicPr preferRelativeResize="0"/>
          <p:nvPr/>
        </p:nvPicPr>
        <p:blipFill>
          <a:blip r:embed="rId4">
            <a:alphaModFix/>
          </a:blip>
          <a:stretch>
            <a:fillRect/>
          </a:stretch>
        </p:blipFill>
        <p:spPr>
          <a:xfrm>
            <a:off x="4182275" y="1553448"/>
            <a:ext cx="812489" cy="832705"/>
          </a:xfrm>
          <a:prstGeom prst="rect">
            <a:avLst/>
          </a:prstGeom>
          <a:noFill/>
          <a:ln>
            <a:noFill/>
          </a:ln>
        </p:spPr>
      </p:pic>
      <p:pic>
        <p:nvPicPr>
          <p:cNvPr id="378" name="Google Shape;378;p16"/>
          <p:cNvPicPr preferRelativeResize="0"/>
          <p:nvPr/>
        </p:nvPicPr>
        <p:blipFill>
          <a:blip r:embed="rId5">
            <a:alphaModFix/>
          </a:blip>
          <a:stretch>
            <a:fillRect/>
          </a:stretch>
        </p:blipFill>
        <p:spPr>
          <a:xfrm>
            <a:off x="55340" y="3258350"/>
            <a:ext cx="871123" cy="892799"/>
          </a:xfrm>
          <a:prstGeom prst="rect">
            <a:avLst/>
          </a:prstGeom>
          <a:noFill/>
          <a:ln>
            <a:noFill/>
          </a:ln>
        </p:spPr>
      </p:pic>
      <p:pic>
        <p:nvPicPr>
          <p:cNvPr id="379" name="Google Shape;379;p16"/>
          <p:cNvPicPr preferRelativeResize="0"/>
          <p:nvPr/>
        </p:nvPicPr>
        <p:blipFill>
          <a:blip r:embed="rId6">
            <a:alphaModFix/>
          </a:blip>
          <a:stretch>
            <a:fillRect/>
          </a:stretch>
        </p:blipFill>
        <p:spPr>
          <a:xfrm>
            <a:off x="4182263" y="3315800"/>
            <a:ext cx="871123" cy="892799"/>
          </a:xfrm>
          <a:prstGeom prst="rect">
            <a:avLst/>
          </a:prstGeom>
          <a:noFill/>
          <a:ln>
            <a:noFill/>
          </a:ln>
        </p:spPr>
      </p:pic>
      <p:sp>
        <p:nvSpPr>
          <p:cNvPr id="380" name="Google Shape;380;p16"/>
          <p:cNvSpPr txBox="1"/>
          <p:nvPr/>
        </p:nvSpPr>
        <p:spPr>
          <a:xfrm>
            <a:off x="55350" y="635425"/>
            <a:ext cx="9088500" cy="78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Maven Pro"/>
                <a:ea typeface="Maven Pro"/>
                <a:cs typeface="Maven Pro"/>
                <a:sym typeface="Maven Pro"/>
              </a:rPr>
              <a:t>Stock</a:t>
            </a:r>
            <a:r>
              <a:rPr b="1" lang="en" sz="1800">
                <a:solidFill>
                  <a:schemeClr val="lt1"/>
                </a:solidFill>
                <a:latin typeface="Maven Pro"/>
                <a:ea typeface="Maven Pro"/>
                <a:cs typeface="Maven Pro"/>
                <a:sym typeface="Maven Pro"/>
              </a:rPr>
              <a:t>: Twitter (TWTR)</a:t>
            </a:r>
            <a:endParaRPr b="1" sz="1800">
              <a:solidFill>
                <a:schemeClr val="lt1"/>
              </a:solidFill>
              <a:latin typeface="Maven Pro"/>
              <a:ea typeface="Maven Pro"/>
              <a:cs typeface="Maven Pro"/>
              <a:sym typeface="Maven Pro"/>
            </a:endParaRPr>
          </a:p>
          <a:p>
            <a:pPr indent="0" lvl="0" marL="0" rtl="0" algn="ctr">
              <a:spcBef>
                <a:spcPts val="0"/>
              </a:spcBef>
              <a:spcAft>
                <a:spcPts val="0"/>
              </a:spcAft>
              <a:buNone/>
            </a:pPr>
            <a:r>
              <a:rPr b="1" lang="en" sz="1800">
                <a:solidFill>
                  <a:schemeClr val="lt1"/>
                </a:solidFill>
                <a:latin typeface="Maven Pro"/>
                <a:ea typeface="Maven Pro"/>
                <a:cs typeface="Maven Pro"/>
                <a:sym typeface="Maven Pro"/>
              </a:rPr>
              <a:t>Library: ta (Technical Analysis)</a:t>
            </a:r>
            <a:endParaRPr b="1" sz="1800">
              <a:solidFill>
                <a:schemeClr val="lt1"/>
              </a:solidFill>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17"/>
          <p:cNvSpPr txBox="1"/>
          <p:nvPr/>
        </p:nvSpPr>
        <p:spPr>
          <a:xfrm>
            <a:off x="0" y="0"/>
            <a:ext cx="8510700" cy="7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Maven Pro"/>
                <a:ea typeface="Maven Pro"/>
                <a:cs typeface="Maven Pro"/>
                <a:sym typeface="Maven Pro"/>
              </a:rPr>
              <a:t>What the data looks like:</a:t>
            </a:r>
            <a:endParaRPr/>
          </a:p>
        </p:txBody>
      </p:sp>
      <p:pic>
        <p:nvPicPr>
          <p:cNvPr id="386" name="Google Shape;386;p17"/>
          <p:cNvPicPr preferRelativeResize="0"/>
          <p:nvPr/>
        </p:nvPicPr>
        <p:blipFill>
          <a:blip r:embed="rId3">
            <a:alphaModFix/>
          </a:blip>
          <a:stretch>
            <a:fillRect/>
          </a:stretch>
        </p:blipFill>
        <p:spPr>
          <a:xfrm>
            <a:off x="282950" y="1205800"/>
            <a:ext cx="6205174" cy="1469900"/>
          </a:xfrm>
          <a:prstGeom prst="rect">
            <a:avLst/>
          </a:prstGeom>
          <a:noFill/>
          <a:ln>
            <a:noFill/>
          </a:ln>
        </p:spPr>
      </p:pic>
      <p:sp>
        <p:nvSpPr>
          <p:cNvPr id="387" name="Google Shape;387;p17"/>
          <p:cNvSpPr txBox="1"/>
          <p:nvPr/>
        </p:nvSpPr>
        <p:spPr>
          <a:xfrm>
            <a:off x="282950" y="787800"/>
            <a:ext cx="2362800" cy="3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Nunito"/>
                <a:ea typeface="Nunito"/>
                <a:cs typeface="Nunito"/>
                <a:sym typeface="Nunito"/>
              </a:rPr>
              <a:t>Features (X): </a:t>
            </a:r>
            <a:endParaRPr b="1">
              <a:solidFill>
                <a:srgbClr val="FFFFFF"/>
              </a:solidFill>
              <a:latin typeface="Nunito"/>
              <a:ea typeface="Nunito"/>
              <a:cs typeface="Nunito"/>
              <a:sym typeface="Nunito"/>
            </a:endParaRPr>
          </a:p>
        </p:txBody>
      </p:sp>
      <p:pic>
        <p:nvPicPr>
          <p:cNvPr id="388" name="Google Shape;388;p17"/>
          <p:cNvPicPr preferRelativeResize="0"/>
          <p:nvPr/>
        </p:nvPicPr>
        <p:blipFill>
          <a:blip r:embed="rId4">
            <a:alphaModFix/>
          </a:blip>
          <a:stretch>
            <a:fillRect/>
          </a:stretch>
        </p:blipFill>
        <p:spPr>
          <a:xfrm>
            <a:off x="3821700" y="2858500"/>
            <a:ext cx="2666425" cy="2017525"/>
          </a:xfrm>
          <a:prstGeom prst="rect">
            <a:avLst/>
          </a:prstGeom>
          <a:noFill/>
          <a:ln>
            <a:noFill/>
          </a:ln>
        </p:spPr>
      </p:pic>
      <p:sp>
        <p:nvSpPr>
          <p:cNvPr id="389" name="Google Shape;389;p17"/>
          <p:cNvSpPr txBox="1"/>
          <p:nvPr/>
        </p:nvSpPr>
        <p:spPr>
          <a:xfrm>
            <a:off x="1375300" y="2858500"/>
            <a:ext cx="2362800" cy="313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rgbClr val="FFFFFF"/>
                </a:solidFill>
                <a:latin typeface="Nunito"/>
                <a:ea typeface="Nunito"/>
                <a:cs typeface="Nunito"/>
                <a:sym typeface="Nunito"/>
              </a:rPr>
              <a:t>T</a:t>
            </a:r>
            <a:r>
              <a:rPr b="1" lang="en">
                <a:solidFill>
                  <a:srgbClr val="FFFFFF"/>
                </a:solidFill>
                <a:latin typeface="Nunito"/>
                <a:ea typeface="Nunito"/>
                <a:cs typeface="Nunito"/>
                <a:sym typeface="Nunito"/>
              </a:rPr>
              <a:t>arget (Y): </a:t>
            </a:r>
            <a:endParaRPr b="1">
              <a:solidFill>
                <a:srgbClr val="FFFFFF"/>
              </a:solidFill>
              <a:latin typeface="Nunito"/>
              <a:ea typeface="Nunito"/>
              <a:cs typeface="Nunito"/>
              <a:sym typeface="Nunito"/>
            </a:endParaRPr>
          </a:p>
        </p:txBody>
      </p:sp>
      <p:sp>
        <p:nvSpPr>
          <p:cNvPr id="390" name="Google Shape;390;p17"/>
          <p:cNvSpPr txBox="1"/>
          <p:nvPr/>
        </p:nvSpPr>
        <p:spPr>
          <a:xfrm>
            <a:off x="65600" y="3710663"/>
            <a:ext cx="2362800" cy="3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Nunito"/>
                <a:ea typeface="Nunito"/>
                <a:cs typeface="Nunito"/>
                <a:sym typeface="Nunito"/>
              </a:rPr>
              <a:t>Time window: 5 years</a:t>
            </a:r>
            <a:r>
              <a:rPr b="1" lang="en">
                <a:solidFill>
                  <a:srgbClr val="FFFFFF"/>
                </a:solidFill>
                <a:latin typeface="Nunito"/>
                <a:ea typeface="Nunito"/>
                <a:cs typeface="Nunito"/>
                <a:sym typeface="Nunito"/>
              </a:rPr>
              <a:t> </a:t>
            </a:r>
            <a:endParaRPr b="1">
              <a:solidFill>
                <a:srgbClr val="FFFFFF"/>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4" name="Shape 394"/>
        <p:cNvGrpSpPr/>
        <p:nvPr/>
      </p:nvGrpSpPr>
      <p:grpSpPr>
        <a:xfrm>
          <a:off x="0" y="0"/>
          <a:ext cx="0" cy="0"/>
          <a:chOff x="0" y="0"/>
          <a:chExt cx="0" cy="0"/>
        </a:xfrm>
      </p:grpSpPr>
      <p:pic>
        <p:nvPicPr>
          <p:cNvPr id="395" name="Google Shape;395;p18"/>
          <p:cNvPicPr preferRelativeResize="0"/>
          <p:nvPr/>
        </p:nvPicPr>
        <p:blipFill>
          <a:blip r:embed="rId3">
            <a:alphaModFix/>
          </a:blip>
          <a:stretch>
            <a:fillRect/>
          </a:stretch>
        </p:blipFill>
        <p:spPr>
          <a:xfrm>
            <a:off x="159075" y="926776"/>
            <a:ext cx="4572000" cy="1963178"/>
          </a:xfrm>
          <a:prstGeom prst="rect">
            <a:avLst/>
          </a:prstGeom>
          <a:noFill/>
          <a:ln>
            <a:noFill/>
          </a:ln>
        </p:spPr>
      </p:pic>
      <p:sp>
        <p:nvSpPr>
          <p:cNvPr id="396" name="Google Shape;396;p18"/>
          <p:cNvSpPr txBox="1"/>
          <p:nvPr/>
        </p:nvSpPr>
        <p:spPr>
          <a:xfrm>
            <a:off x="0" y="0"/>
            <a:ext cx="7808100" cy="7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Maven Pro"/>
                <a:ea typeface="Maven Pro"/>
                <a:cs typeface="Maven Pro"/>
                <a:sym typeface="Maven Pro"/>
              </a:rPr>
              <a:t>Details of the signals dataset</a:t>
            </a:r>
            <a:endParaRPr/>
          </a:p>
        </p:txBody>
      </p:sp>
      <p:pic>
        <p:nvPicPr>
          <p:cNvPr id="397" name="Google Shape;397;p18"/>
          <p:cNvPicPr preferRelativeResize="0"/>
          <p:nvPr/>
        </p:nvPicPr>
        <p:blipFill>
          <a:blip r:embed="rId4">
            <a:alphaModFix/>
          </a:blip>
          <a:stretch>
            <a:fillRect/>
          </a:stretch>
        </p:blipFill>
        <p:spPr>
          <a:xfrm>
            <a:off x="4222125" y="3028928"/>
            <a:ext cx="4509711" cy="1948747"/>
          </a:xfrm>
          <a:prstGeom prst="rect">
            <a:avLst/>
          </a:prstGeom>
          <a:noFill/>
          <a:ln>
            <a:noFill/>
          </a:ln>
        </p:spPr>
      </p:pic>
      <p:sp>
        <p:nvSpPr>
          <p:cNvPr id="398" name="Google Shape;398;p18"/>
          <p:cNvSpPr txBox="1"/>
          <p:nvPr/>
        </p:nvSpPr>
        <p:spPr>
          <a:xfrm>
            <a:off x="4911475" y="841725"/>
            <a:ext cx="3486300" cy="2392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800">
                <a:solidFill>
                  <a:schemeClr val="lt1"/>
                </a:solidFill>
                <a:latin typeface="Maven Pro"/>
                <a:ea typeface="Maven Pro"/>
                <a:cs typeface="Maven Pro"/>
                <a:sym typeface="Maven Pro"/>
              </a:rPr>
              <a:t>Features in red indicate a bearish approach to the stock in question. </a:t>
            </a:r>
            <a:endParaRPr b="1" sz="1800">
              <a:solidFill>
                <a:schemeClr val="lt1"/>
              </a:solidFill>
              <a:latin typeface="Maven Pro"/>
              <a:ea typeface="Maven Pro"/>
              <a:cs typeface="Maven Pro"/>
              <a:sym typeface="Maven Pro"/>
            </a:endParaRPr>
          </a:p>
          <a:p>
            <a:pPr indent="0" lvl="0" marL="0" rtl="0" algn="l">
              <a:spcBef>
                <a:spcPts val="0"/>
              </a:spcBef>
              <a:spcAft>
                <a:spcPts val="0"/>
              </a:spcAft>
              <a:buNone/>
            </a:pPr>
            <a:r>
              <a:rPr b="1" lang="en" sz="1800">
                <a:solidFill>
                  <a:schemeClr val="lt1"/>
                </a:solidFill>
                <a:latin typeface="Maven Pro"/>
                <a:ea typeface="Maven Pro"/>
                <a:cs typeface="Maven Pro"/>
                <a:sym typeface="Maven Pro"/>
              </a:rPr>
              <a:t>Features in green have a majority bullish position. </a:t>
            </a:r>
            <a:endParaRPr b="1" sz="1800">
              <a:solidFill>
                <a:schemeClr val="lt1"/>
              </a:solidFill>
              <a:latin typeface="Maven Pro"/>
              <a:ea typeface="Maven Pro"/>
              <a:cs typeface="Maven Pro"/>
              <a:sym typeface="Maven Pro"/>
            </a:endParaRPr>
          </a:p>
        </p:txBody>
      </p:sp>
      <p:sp>
        <p:nvSpPr>
          <p:cNvPr id="399" name="Google Shape;399;p18"/>
          <p:cNvSpPr txBox="1"/>
          <p:nvPr/>
        </p:nvSpPr>
        <p:spPr>
          <a:xfrm>
            <a:off x="701925" y="3028925"/>
            <a:ext cx="3486300" cy="2392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800">
                <a:solidFill>
                  <a:schemeClr val="lt1"/>
                </a:solidFill>
                <a:latin typeface="Maven Pro"/>
                <a:ea typeface="Maven Pro"/>
                <a:cs typeface="Maven Pro"/>
                <a:sym typeface="Maven Pro"/>
              </a:rPr>
              <a:t>Crossover is the feature that most matched the Actual Results of the stock. </a:t>
            </a:r>
            <a:endParaRPr b="1" sz="1800">
              <a:solidFill>
                <a:schemeClr val="lt1"/>
              </a:solidFill>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3" name="Shape 403"/>
        <p:cNvGrpSpPr/>
        <p:nvPr/>
      </p:nvGrpSpPr>
      <p:grpSpPr>
        <a:xfrm>
          <a:off x="0" y="0"/>
          <a:ext cx="0" cy="0"/>
          <a:chOff x="0" y="0"/>
          <a:chExt cx="0" cy="0"/>
        </a:xfrm>
      </p:grpSpPr>
      <p:sp>
        <p:nvSpPr>
          <p:cNvPr id="404" name="Google Shape;404;p19"/>
          <p:cNvSpPr txBox="1"/>
          <p:nvPr/>
        </p:nvSpPr>
        <p:spPr>
          <a:xfrm>
            <a:off x="0" y="0"/>
            <a:ext cx="7808100" cy="7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Maven Pro"/>
                <a:ea typeface="Maven Pro"/>
                <a:cs typeface="Maven Pro"/>
                <a:sym typeface="Maven Pro"/>
              </a:rPr>
              <a:t>Details of the signals dataset</a:t>
            </a:r>
            <a:endParaRPr/>
          </a:p>
        </p:txBody>
      </p:sp>
      <p:pic>
        <p:nvPicPr>
          <p:cNvPr id="405" name="Google Shape;405;p19"/>
          <p:cNvPicPr preferRelativeResize="0"/>
          <p:nvPr/>
        </p:nvPicPr>
        <p:blipFill>
          <a:blip r:embed="rId3">
            <a:alphaModFix/>
          </a:blip>
          <a:stretch>
            <a:fillRect/>
          </a:stretch>
        </p:blipFill>
        <p:spPr>
          <a:xfrm>
            <a:off x="546738" y="787800"/>
            <a:ext cx="8050520" cy="4050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0"/>
          <p:cNvSpPr txBox="1"/>
          <p:nvPr>
            <p:ph type="title"/>
          </p:nvPr>
        </p:nvSpPr>
        <p:spPr>
          <a:xfrm>
            <a:off x="107125" y="-1001550"/>
            <a:ext cx="58578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Natural Language Processing</a:t>
            </a:r>
            <a:endParaRPr/>
          </a:p>
        </p:txBody>
      </p:sp>
      <p:pic>
        <p:nvPicPr>
          <p:cNvPr id="411" name="Google Shape;411;p20"/>
          <p:cNvPicPr preferRelativeResize="0"/>
          <p:nvPr/>
        </p:nvPicPr>
        <p:blipFill rotWithShape="1">
          <a:blip r:embed="rId3">
            <a:alphaModFix/>
          </a:blip>
          <a:srcRect b="0" l="0" r="12395" t="0"/>
          <a:stretch/>
        </p:blipFill>
        <p:spPr>
          <a:xfrm>
            <a:off x="4255275" y="887900"/>
            <a:ext cx="4213475" cy="1121675"/>
          </a:xfrm>
          <a:prstGeom prst="rect">
            <a:avLst/>
          </a:prstGeom>
          <a:noFill/>
          <a:ln>
            <a:noFill/>
          </a:ln>
        </p:spPr>
      </p:pic>
      <p:pic>
        <p:nvPicPr>
          <p:cNvPr id="412" name="Google Shape;412;p20"/>
          <p:cNvPicPr preferRelativeResize="0"/>
          <p:nvPr/>
        </p:nvPicPr>
        <p:blipFill>
          <a:blip r:embed="rId4">
            <a:alphaModFix/>
          </a:blip>
          <a:stretch>
            <a:fillRect/>
          </a:stretch>
        </p:blipFill>
        <p:spPr>
          <a:xfrm>
            <a:off x="152400" y="2265950"/>
            <a:ext cx="2416600" cy="1658626"/>
          </a:xfrm>
          <a:prstGeom prst="rect">
            <a:avLst/>
          </a:prstGeom>
          <a:noFill/>
          <a:ln>
            <a:noFill/>
          </a:ln>
        </p:spPr>
      </p:pic>
      <p:pic>
        <p:nvPicPr>
          <p:cNvPr id="413" name="Google Shape;413;p20"/>
          <p:cNvPicPr preferRelativeResize="0"/>
          <p:nvPr/>
        </p:nvPicPr>
        <p:blipFill>
          <a:blip r:embed="rId5">
            <a:alphaModFix/>
          </a:blip>
          <a:stretch>
            <a:fillRect/>
          </a:stretch>
        </p:blipFill>
        <p:spPr>
          <a:xfrm>
            <a:off x="2756200" y="2405175"/>
            <a:ext cx="6359950" cy="2495325"/>
          </a:xfrm>
          <a:prstGeom prst="rect">
            <a:avLst/>
          </a:prstGeom>
          <a:noFill/>
          <a:ln>
            <a:noFill/>
          </a:ln>
        </p:spPr>
      </p:pic>
      <p:pic>
        <p:nvPicPr>
          <p:cNvPr id="414" name="Google Shape;414;p20"/>
          <p:cNvPicPr preferRelativeResize="0"/>
          <p:nvPr/>
        </p:nvPicPr>
        <p:blipFill>
          <a:blip r:embed="rId6">
            <a:alphaModFix/>
          </a:blip>
          <a:stretch>
            <a:fillRect/>
          </a:stretch>
        </p:blipFill>
        <p:spPr>
          <a:xfrm>
            <a:off x="2858050" y="2571750"/>
            <a:ext cx="6223302" cy="2359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1"/>
          <p:cNvSpPr txBox="1"/>
          <p:nvPr>
            <p:ph type="title"/>
          </p:nvPr>
        </p:nvSpPr>
        <p:spPr>
          <a:xfrm>
            <a:off x="0" y="-384800"/>
            <a:ext cx="4027200" cy="134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Twitter Data</a:t>
            </a:r>
            <a:endParaRPr/>
          </a:p>
        </p:txBody>
      </p:sp>
      <p:pic>
        <p:nvPicPr>
          <p:cNvPr id="420" name="Google Shape;420;p21"/>
          <p:cNvPicPr preferRelativeResize="0"/>
          <p:nvPr/>
        </p:nvPicPr>
        <p:blipFill>
          <a:blip r:embed="rId3">
            <a:alphaModFix/>
          </a:blip>
          <a:stretch>
            <a:fillRect/>
          </a:stretch>
        </p:blipFill>
        <p:spPr>
          <a:xfrm>
            <a:off x="584575" y="601450"/>
            <a:ext cx="7895349" cy="501800"/>
          </a:xfrm>
          <a:prstGeom prst="rect">
            <a:avLst/>
          </a:prstGeom>
          <a:noFill/>
          <a:ln>
            <a:noFill/>
          </a:ln>
        </p:spPr>
      </p:pic>
      <p:sp>
        <p:nvSpPr>
          <p:cNvPr id="421" name="Google Shape;421;p21"/>
          <p:cNvSpPr txBox="1"/>
          <p:nvPr/>
        </p:nvSpPr>
        <p:spPr>
          <a:xfrm>
            <a:off x="111400" y="632750"/>
            <a:ext cx="4107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1.</a:t>
            </a:r>
            <a:endParaRPr>
              <a:latin typeface="Nunito"/>
              <a:ea typeface="Nunito"/>
              <a:cs typeface="Nunito"/>
              <a:sym typeface="Nunito"/>
            </a:endParaRPr>
          </a:p>
        </p:txBody>
      </p:sp>
      <p:sp>
        <p:nvSpPr>
          <p:cNvPr id="422" name="Google Shape;422;p21"/>
          <p:cNvSpPr txBox="1"/>
          <p:nvPr/>
        </p:nvSpPr>
        <p:spPr>
          <a:xfrm>
            <a:off x="121900" y="1346400"/>
            <a:ext cx="389700" cy="4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2.</a:t>
            </a:r>
            <a:endParaRPr>
              <a:latin typeface="Nunito"/>
              <a:ea typeface="Nunito"/>
              <a:cs typeface="Nunito"/>
              <a:sym typeface="Nunito"/>
            </a:endParaRPr>
          </a:p>
        </p:txBody>
      </p:sp>
      <p:pic>
        <p:nvPicPr>
          <p:cNvPr id="423" name="Google Shape;423;p21"/>
          <p:cNvPicPr preferRelativeResize="0"/>
          <p:nvPr/>
        </p:nvPicPr>
        <p:blipFill>
          <a:blip r:embed="rId4">
            <a:alphaModFix/>
          </a:blip>
          <a:stretch>
            <a:fillRect/>
          </a:stretch>
        </p:blipFill>
        <p:spPr>
          <a:xfrm>
            <a:off x="577625" y="1224350"/>
            <a:ext cx="7713873" cy="647900"/>
          </a:xfrm>
          <a:prstGeom prst="rect">
            <a:avLst/>
          </a:prstGeom>
          <a:noFill/>
          <a:ln>
            <a:noFill/>
          </a:ln>
        </p:spPr>
      </p:pic>
      <p:sp>
        <p:nvSpPr>
          <p:cNvPr id="424" name="Google Shape;424;p21"/>
          <p:cNvSpPr txBox="1"/>
          <p:nvPr/>
        </p:nvSpPr>
        <p:spPr>
          <a:xfrm>
            <a:off x="121900" y="2143725"/>
            <a:ext cx="389700" cy="4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3.</a:t>
            </a:r>
            <a:endParaRPr>
              <a:latin typeface="Nunito"/>
              <a:ea typeface="Nunito"/>
              <a:cs typeface="Nunito"/>
              <a:sym typeface="Nunito"/>
            </a:endParaRPr>
          </a:p>
        </p:txBody>
      </p:sp>
      <p:pic>
        <p:nvPicPr>
          <p:cNvPr id="425" name="Google Shape;425;p21"/>
          <p:cNvPicPr preferRelativeResize="0"/>
          <p:nvPr/>
        </p:nvPicPr>
        <p:blipFill>
          <a:blip r:embed="rId5">
            <a:alphaModFix/>
          </a:blip>
          <a:stretch>
            <a:fillRect/>
          </a:stretch>
        </p:blipFill>
        <p:spPr>
          <a:xfrm>
            <a:off x="577625" y="2052875"/>
            <a:ext cx="8406899" cy="647900"/>
          </a:xfrm>
          <a:prstGeom prst="rect">
            <a:avLst/>
          </a:prstGeom>
          <a:noFill/>
          <a:ln>
            <a:noFill/>
          </a:ln>
        </p:spPr>
      </p:pic>
      <p:sp>
        <p:nvSpPr>
          <p:cNvPr id="426" name="Google Shape;426;p21"/>
          <p:cNvSpPr txBox="1"/>
          <p:nvPr/>
        </p:nvSpPr>
        <p:spPr>
          <a:xfrm>
            <a:off x="194875" y="3793250"/>
            <a:ext cx="389700" cy="4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4.</a:t>
            </a:r>
            <a:endParaRPr>
              <a:latin typeface="Nunito"/>
              <a:ea typeface="Nunito"/>
              <a:cs typeface="Nunito"/>
              <a:sym typeface="Nunito"/>
            </a:endParaRPr>
          </a:p>
        </p:txBody>
      </p:sp>
      <p:pic>
        <p:nvPicPr>
          <p:cNvPr id="427" name="Google Shape;427;p21"/>
          <p:cNvPicPr preferRelativeResize="0"/>
          <p:nvPr/>
        </p:nvPicPr>
        <p:blipFill>
          <a:blip r:embed="rId6">
            <a:alphaModFix/>
          </a:blip>
          <a:stretch>
            <a:fillRect/>
          </a:stretch>
        </p:blipFill>
        <p:spPr>
          <a:xfrm>
            <a:off x="577625" y="2951025"/>
            <a:ext cx="4719001" cy="21506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