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70" r:id="rId6"/>
    <p:sldId id="274" r:id="rId7"/>
    <p:sldId id="262" r:id="rId8"/>
    <p:sldId id="263" r:id="rId9"/>
    <p:sldId id="275" r:id="rId10"/>
    <p:sldId id="264" r:id="rId11"/>
    <p:sldId id="265" r:id="rId12"/>
    <p:sldId id="273" r:id="rId13"/>
    <p:sldId id="272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162D4-7552-45FE-9C4D-6997BF1B6B14}" v="1" dt="2019-07-28T21:08:38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ef Alvi" userId="fcbff67b5b76dbca" providerId="LiveId" clId="{B4AF8C3F-FCBF-457B-B1B7-7D54D6A861D5}"/>
    <pc:docChg chg="delSld modSld sldOrd">
      <pc:chgData name="Atef Alvi" userId="fcbff67b5b76dbca" providerId="LiveId" clId="{B4AF8C3F-FCBF-457B-B1B7-7D54D6A861D5}" dt="2019-07-28T21:08:41.532" v="5" actId="2696"/>
      <pc:docMkLst>
        <pc:docMk/>
      </pc:docMkLst>
      <pc:sldChg chg="del">
        <pc:chgData name="Atef Alvi" userId="fcbff67b5b76dbca" providerId="LiveId" clId="{B4AF8C3F-FCBF-457B-B1B7-7D54D6A861D5}" dt="2019-07-28T21:08:41.532" v="5" actId="2696"/>
        <pc:sldMkLst>
          <pc:docMk/>
          <pc:sldMk cId="1493758397" sldId="261"/>
        </pc:sldMkLst>
      </pc:sldChg>
      <pc:sldChg chg="modSp ord">
        <pc:chgData name="Atef Alvi" userId="fcbff67b5b76dbca" providerId="LiveId" clId="{B4AF8C3F-FCBF-457B-B1B7-7D54D6A861D5}" dt="2019-07-28T21:08:38.793" v="4"/>
        <pc:sldMkLst>
          <pc:docMk/>
          <pc:sldMk cId="294559527" sldId="275"/>
        </pc:sldMkLst>
        <pc:spChg chg="mod">
          <ac:chgData name="Atef Alvi" userId="fcbff67b5b76dbca" providerId="LiveId" clId="{B4AF8C3F-FCBF-457B-B1B7-7D54D6A861D5}" dt="2019-07-28T21:08:34.978" v="3" actId="20577"/>
          <ac:spMkLst>
            <pc:docMk/>
            <pc:sldMk cId="294559527" sldId="275"/>
            <ac:spMk id="2" creationId="{A23CB8D4-7936-4A18-A8E3-73367591F6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704A-5388-4659-A0DB-4F69CF6EC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E121A-685E-4E79-AE01-C8D62646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E2667-B018-4242-BF52-42D5F3D6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F313-431E-4E7E-9ABE-1A6C1380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1A78-E246-4780-AED3-C4D7D20B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17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957D-0A14-42C8-99DA-86B03E1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221D3-EFCA-4680-98EC-960D1B137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E81F-F9B7-4DB4-BBE4-60FC352C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5817-19AD-4D09-9190-C2D59A66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E127-A0CA-4BB4-8FD0-71D3E98D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5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6A4FA-5C74-484A-B3AA-0CCFE704C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46EF1-66B8-45BD-92DC-7940315A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DADE-C993-439E-838B-9115CC26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85B9-CA62-493A-B372-500E7924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5132-BF99-40CE-8287-AF2ECC6A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50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5E78-6327-4E8B-A95F-D37BF43F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439A-C5D3-4DC8-8532-96186E39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30F9-BD90-419A-AB1E-35E114A4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7FD6-8A79-4F53-9A77-764B5D98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E679-70CB-4CAD-B63B-EC7EF8DF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1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69B3-A21F-448A-97A5-92155169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BD56-CC03-4311-BBE1-691027C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013D-7A08-43FE-A1DF-DD3E4482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D704-8E77-4059-896F-C3A7E3FF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6553-C5A1-413E-9F1A-54CEEAAB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96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EF85-3D6A-4433-B041-BE8268BD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1E94-C062-4416-9F27-FFA8B75AC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437DA-5B49-474A-8E2A-41626E887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D5D85-5552-46A2-A54F-979C628F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58AC1-7EEC-40B6-B373-FDBFF740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6196D-164A-419E-910D-BA44B7F8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5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786C-F564-4624-BD1E-14F70328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2818-DC8C-4AC5-9A22-F2AC6356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50F43-C976-49C0-910E-C2A9BC75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55C81-BEAD-4995-8224-C662F0C43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25A29-D521-4797-8C53-5FBE9BF57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5DA61-B9A5-4DC4-8841-8794AD12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430A3-D00A-4B6C-AF25-61F7FE60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685B3-7705-4DA8-B175-5114C3AA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57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6C9-4EC3-4E32-9E09-F21D6D47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18614-F64C-4415-8A22-2189B279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B6474-D326-49B0-89B0-AF976F61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BFDE3-B794-41BD-B96F-36DFD6A2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0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50B53-78CE-4738-A7F9-1320CBC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E1C35-20EB-479C-8FC1-33F0A7D4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EF26-6421-4EAB-85FA-25133F25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67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7912-BBFC-41F6-A61C-DCEA8C19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93A7-DF91-4D60-9EC5-C0E4E863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C25BE-F343-49A2-901E-C41F2889F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DF52F-833D-43A7-A3C8-DEFB840E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C26E-72FA-4B15-B189-3E21FE6E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4537-B921-4F72-A05E-DE3F79D9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46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10EA-DAF3-46FE-B7BB-2A092623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DCED8-620E-4C47-BCA5-A88BA88FD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B9F4A-B9A0-4FFE-8332-AC2459BA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CCBB9-937E-4E69-981F-951D1CE5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931B4-A960-431F-9B59-F51CA8D2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1658C-C2F2-4A9A-A774-3F60BBEF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65845-E22D-439D-AF43-E8C777C6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D9AE7-1865-4F00-BCCC-C71493AC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EE8A-6471-4274-A2AA-12F3A5B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84F5-1496-48D1-A0DE-30F0585D0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E7FF-D9E3-4863-B1C9-78F17C8D8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53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how me the money">
            <a:extLst>
              <a:ext uri="{FF2B5EF4-FFF2-40B4-BE49-F238E27FC236}">
                <a16:creationId xmlns:a16="http://schemas.microsoft.com/office/drawing/2014/main" id="{F8BD4876-686B-4F2E-9CEB-B137B626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4754" y="468977"/>
            <a:ext cx="8327214" cy="353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2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523AB-A19B-4520-B51F-A0B3BA6F5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</a:rPr>
              <a:t>Variance of immigrant earnings</a:t>
            </a:r>
            <a:endParaRPr lang="en-CA" sz="4000" dirty="0">
              <a:solidFill>
                <a:srgbClr val="40404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1809E-E7A1-4793-AA80-7E97BAB0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400" dirty="0">
                <a:solidFill>
                  <a:srgbClr val="FFFFFF"/>
                </a:solidFill>
              </a:rPr>
              <a:t>Capstone Project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400" dirty="0">
                <a:solidFill>
                  <a:srgbClr val="FFFFFF"/>
                </a:solidFill>
              </a:rPr>
              <a:t>Syed Atef Alvi</a:t>
            </a:r>
          </a:p>
        </p:txBody>
      </p:sp>
    </p:spTree>
    <p:extLst>
      <p:ext uri="{BB962C8B-B14F-4D97-AF65-F5344CB8AC3E}">
        <p14:creationId xmlns:p14="http://schemas.microsoft.com/office/powerpoint/2010/main" val="294728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90" y="2318294"/>
            <a:ext cx="2256734" cy="222141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High Income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8625C-4D44-4993-9431-18270CB8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640935"/>
            <a:ext cx="7188199" cy="35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3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231383"/>
            <a:ext cx="2433319" cy="239523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Apriori High Income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64598-5310-4627-909B-366562B6B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7"/>
          <a:stretch/>
        </p:blipFill>
        <p:spPr>
          <a:xfrm>
            <a:off x="4027113" y="1370170"/>
            <a:ext cx="7593262" cy="41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7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231383"/>
            <a:ext cx="2433319" cy="239523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Binomial </a:t>
            </a:r>
            <a:r>
              <a:rPr lang="en-US" sz="2600" dirty="0">
                <a:solidFill>
                  <a:srgbClr val="FFFFFF"/>
                </a:solidFill>
              </a:rPr>
              <a:t>Low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Income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EBB5D-DDFC-4DB7-9379-BBACB067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43" y="754146"/>
            <a:ext cx="8818857" cy="53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8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231383"/>
            <a:ext cx="2433319" cy="239523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Binomial High Income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0EABC-A26D-4ABA-A2D2-5825A116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31" y="838368"/>
            <a:ext cx="8541185" cy="51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A54324-8995-4CDA-88F0-0C36A41F7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6"/>
          <a:stretch/>
        </p:blipFill>
        <p:spPr>
          <a:xfrm>
            <a:off x="-507491" y="286377"/>
            <a:ext cx="13206982" cy="657162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D9DBBB-09D9-426F-B6FD-45983727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84" y="341501"/>
            <a:ext cx="2047136" cy="201509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Boruta – Low Income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5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3C037F-4B98-430A-B3E0-12230D6B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5" t="3946" r="3280"/>
          <a:stretch/>
        </p:blipFill>
        <p:spPr>
          <a:xfrm>
            <a:off x="20" y="270588"/>
            <a:ext cx="12191980" cy="658741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D9DBBB-09D9-426F-B6FD-45983727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84" y="341501"/>
            <a:ext cx="2047136" cy="201509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Boruta – High Income</a:t>
            </a:r>
          </a:p>
        </p:txBody>
      </p:sp>
    </p:spTree>
    <p:extLst>
      <p:ext uri="{BB962C8B-B14F-4D97-AF65-F5344CB8AC3E}">
        <p14:creationId xmlns:p14="http://schemas.microsoft.com/office/powerpoint/2010/main" val="31731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2C746-1A6C-4FD0-A719-5C9EBD53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14" y="1058779"/>
            <a:ext cx="9235355" cy="45945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3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38D5C-135F-453D-AF8A-D9B3EB34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23" y="2220785"/>
            <a:ext cx="2454851" cy="241642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99302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732AC-4006-495F-97B3-E5048B3B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34" y="1240108"/>
            <a:ext cx="8799566" cy="43777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6DF9C-A17C-438A-8330-936AEEDD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CatValue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vs Year</a:t>
            </a:r>
          </a:p>
        </p:txBody>
      </p:sp>
    </p:spTree>
    <p:extLst>
      <p:ext uri="{BB962C8B-B14F-4D97-AF65-F5344CB8AC3E}">
        <p14:creationId xmlns:p14="http://schemas.microsoft.com/office/powerpoint/2010/main" val="36134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C0234-F293-49B0-9559-F5489992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754" y="1235189"/>
            <a:ext cx="8818686" cy="43876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6DF9C-A17C-438A-8330-936AEEDD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CatValue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vs Age Group</a:t>
            </a:r>
          </a:p>
        </p:txBody>
      </p:sp>
    </p:spTree>
    <p:extLst>
      <p:ext uri="{BB962C8B-B14F-4D97-AF65-F5344CB8AC3E}">
        <p14:creationId xmlns:p14="http://schemas.microsoft.com/office/powerpoint/2010/main" val="315817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6DF9C-A17C-438A-8330-936AEEDD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CatValue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vs Immigration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E938D-CF64-44BD-800E-805D0E6A2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89" y="1412626"/>
            <a:ext cx="8657311" cy="44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2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Apriori Low Income Rules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1F8089-FE7F-4F3B-9D29-DE2DEBEA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9360"/>
              </p:ext>
            </p:extLst>
          </p:nvPr>
        </p:nvGraphicFramePr>
        <p:xfrm>
          <a:off x="643467" y="2246120"/>
          <a:ext cx="10905070" cy="325241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223234">
                  <a:extLst>
                    <a:ext uri="{9D8B030D-6E8A-4147-A177-3AD203B41FA5}">
                      <a16:colId xmlns:a16="http://schemas.microsoft.com/office/drawing/2014/main" val="2614266101"/>
                    </a:ext>
                  </a:extLst>
                </a:gridCol>
                <a:gridCol w="2865825">
                  <a:extLst>
                    <a:ext uri="{9D8B030D-6E8A-4147-A177-3AD203B41FA5}">
                      <a16:colId xmlns:a16="http://schemas.microsoft.com/office/drawing/2014/main" val="3617011815"/>
                    </a:ext>
                  </a:extLst>
                </a:gridCol>
                <a:gridCol w="1820540">
                  <a:extLst>
                    <a:ext uri="{9D8B030D-6E8A-4147-A177-3AD203B41FA5}">
                      <a16:colId xmlns:a16="http://schemas.microsoft.com/office/drawing/2014/main" val="270380389"/>
                    </a:ext>
                  </a:extLst>
                </a:gridCol>
                <a:gridCol w="1962068">
                  <a:extLst>
                    <a:ext uri="{9D8B030D-6E8A-4147-A177-3AD203B41FA5}">
                      <a16:colId xmlns:a16="http://schemas.microsoft.com/office/drawing/2014/main" val="1316107225"/>
                    </a:ext>
                  </a:extLst>
                </a:gridCol>
                <a:gridCol w="1579958">
                  <a:extLst>
                    <a:ext uri="{9D8B030D-6E8A-4147-A177-3AD203B41FA5}">
                      <a16:colId xmlns:a16="http://schemas.microsoft.com/office/drawing/2014/main" val="3429808337"/>
                    </a:ext>
                  </a:extLst>
                </a:gridCol>
                <a:gridCol w="1453445">
                  <a:extLst>
                    <a:ext uri="{9D8B030D-6E8A-4147-A177-3AD203B41FA5}">
                      <a16:colId xmlns:a16="http://schemas.microsoft.com/office/drawing/2014/main" val="4240416313"/>
                    </a:ext>
                  </a:extLst>
                </a:gridCol>
              </a:tblGrid>
              <a:tr h="14965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Rule</a:t>
                      </a:r>
                      <a:endParaRPr lang="en-CA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LHS</a:t>
                      </a:r>
                      <a:endParaRPr lang="en-CA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Support</a:t>
                      </a:r>
                      <a:endParaRPr lang="en-CA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Confidence</a:t>
                      </a:r>
                      <a:endParaRPr lang="en-CA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Lift</a:t>
                      </a:r>
                      <a:endParaRPr lang="en-CA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Count</a:t>
                      </a:r>
                      <a:endParaRPr lang="en-CA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592721"/>
                  </a:ext>
                </a:extLst>
              </a:tr>
              <a:tr h="17558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CA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Sex=Females </a:t>
                      </a:r>
                      <a:endParaRPr lang="en-CA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Family.status</a:t>
                      </a: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=Dependents</a:t>
                      </a:r>
                      <a:endParaRPr lang="en-CA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Landing.age.group</a:t>
                      </a: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=Less than 20 years</a:t>
                      </a:r>
                      <a:endParaRPr lang="en-CA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0.01245406 </a:t>
                      </a: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0.622449 </a:t>
                      </a: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6.049117 </a:t>
                      </a: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61 </a:t>
                      </a: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8922" marR="179192" marT="119461" marB="119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18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07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90" y="2318294"/>
            <a:ext cx="2256734" cy="222141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Low Income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E2C17-EF43-4539-91AB-39B378FB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89" y="1567590"/>
            <a:ext cx="7876421" cy="39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5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231383"/>
            <a:ext cx="2433319" cy="239523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>
                <a:solidFill>
                  <a:srgbClr val="FFFFFF"/>
                </a:solidFill>
              </a:rPr>
              <a:t>Low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Income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37E1-73D5-4E31-9516-B88B48592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3"/>
          <a:stretch/>
        </p:blipFill>
        <p:spPr>
          <a:xfrm>
            <a:off x="3368843" y="977407"/>
            <a:ext cx="8402052" cy="49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High Income Rules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1F8089-FE7F-4F3B-9D29-DE2DEBEA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38678"/>
              </p:ext>
            </p:extLst>
          </p:nvPr>
        </p:nvGraphicFramePr>
        <p:xfrm>
          <a:off x="556532" y="1490761"/>
          <a:ext cx="11210925" cy="451090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839131">
                  <a:extLst>
                    <a:ext uri="{9D8B030D-6E8A-4147-A177-3AD203B41FA5}">
                      <a16:colId xmlns:a16="http://schemas.microsoft.com/office/drawing/2014/main" val="2614266101"/>
                    </a:ext>
                  </a:extLst>
                </a:gridCol>
                <a:gridCol w="3364614">
                  <a:extLst>
                    <a:ext uri="{9D8B030D-6E8A-4147-A177-3AD203B41FA5}">
                      <a16:colId xmlns:a16="http://schemas.microsoft.com/office/drawing/2014/main" val="3617011815"/>
                    </a:ext>
                  </a:extLst>
                </a:gridCol>
                <a:gridCol w="1871601">
                  <a:extLst>
                    <a:ext uri="{9D8B030D-6E8A-4147-A177-3AD203B41FA5}">
                      <a16:colId xmlns:a16="http://schemas.microsoft.com/office/drawing/2014/main" val="270380389"/>
                    </a:ext>
                  </a:extLst>
                </a:gridCol>
                <a:gridCol w="2017098">
                  <a:extLst>
                    <a:ext uri="{9D8B030D-6E8A-4147-A177-3AD203B41FA5}">
                      <a16:colId xmlns:a16="http://schemas.microsoft.com/office/drawing/2014/main" val="1316107225"/>
                    </a:ext>
                  </a:extLst>
                </a:gridCol>
                <a:gridCol w="1624271">
                  <a:extLst>
                    <a:ext uri="{9D8B030D-6E8A-4147-A177-3AD203B41FA5}">
                      <a16:colId xmlns:a16="http://schemas.microsoft.com/office/drawing/2014/main" val="3429808337"/>
                    </a:ext>
                  </a:extLst>
                </a:gridCol>
                <a:gridCol w="1494210">
                  <a:extLst>
                    <a:ext uri="{9D8B030D-6E8A-4147-A177-3AD203B41FA5}">
                      <a16:colId xmlns:a16="http://schemas.microsoft.com/office/drawing/2014/main" val="4240416313"/>
                    </a:ext>
                  </a:extLst>
                </a:gridCol>
              </a:tblGrid>
              <a:tr h="60173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</a:t>
                      </a:r>
                      <a:endParaRPr lang="en-CA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LHS</a:t>
                      </a:r>
                      <a:endParaRPr lang="en-CA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Confidence</a:t>
                      </a:r>
                      <a:endParaRPr lang="en-CA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Lift</a:t>
                      </a:r>
                      <a:endParaRPr lang="en-CA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CA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592721"/>
                  </a:ext>
                </a:extLst>
              </a:tr>
              <a:tr h="8331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Immigrant.admission.category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Canadian experience class, principal applicants                                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0.02613312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0.7356322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7.41384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154305"/>
                  </a:ext>
                </a:extLst>
              </a:tr>
              <a:tr h="8719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CA" sz="17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Immigrant.admission.category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Skilled workers, principal applicants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0.02062066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0.5401070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5.44330</a:t>
                      </a:r>
                      <a:endParaRPr lang="en-CA" sz="17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651926"/>
                  </a:ext>
                </a:extLst>
              </a:tr>
              <a:tr h="10284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Family.status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Principal applicants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Immigrant.admission.category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Canadian experience class, principal applicants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0.02613312</a:t>
                      </a:r>
                      <a:endParaRPr lang="en-CA" sz="17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0.7356322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7.41384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681342"/>
                  </a:ext>
                </a:extLst>
              </a:tr>
              <a:tr h="98658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Family.status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Principal applicants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Immigrant.admission.category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Skilled workers, principal applicants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0.02062066</a:t>
                      </a:r>
                      <a:endParaRPr lang="en-CA" sz="17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0.5401070</a:t>
                      </a:r>
                      <a:endParaRPr lang="en-CA" sz="17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5.44330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CA" sz="1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18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5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175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Variance of immigrant earnings</vt:lpstr>
      <vt:lpstr>Data distribution</vt:lpstr>
      <vt:lpstr>CatValue vs Year</vt:lpstr>
      <vt:lpstr>CatValue vs Age Group</vt:lpstr>
      <vt:lpstr>CatValue vs Immigration Category</vt:lpstr>
      <vt:lpstr>Apriori Low Income Rules</vt:lpstr>
      <vt:lpstr>Apriori Low Income Rules</vt:lpstr>
      <vt:lpstr>Apriori Low Income Rules</vt:lpstr>
      <vt:lpstr>Apriori High Income Rules</vt:lpstr>
      <vt:lpstr>Apriori High Income Rules</vt:lpstr>
      <vt:lpstr>Apriori High Income Rules</vt:lpstr>
      <vt:lpstr>Binomial Low Income Rules</vt:lpstr>
      <vt:lpstr>Binomial High Income Rules</vt:lpstr>
      <vt:lpstr>Boruta – Low Income</vt:lpstr>
      <vt:lpstr>Boruta – High Income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 of immigrant earnings</dc:title>
  <dc:creator>Atef Alvi</dc:creator>
  <cp:lastModifiedBy>Atef Alvi</cp:lastModifiedBy>
  <cp:revision>1</cp:revision>
  <dcterms:created xsi:type="dcterms:W3CDTF">2019-07-28T21:00:43Z</dcterms:created>
  <dcterms:modified xsi:type="dcterms:W3CDTF">2019-07-28T21:08:44Z</dcterms:modified>
</cp:coreProperties>
</file>