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94660"/>
  </p:normalViewPr>
  <p:slideViewPr>
    <p:cSldViewPr>
      <p:cViewPr varScale="1">
        <p:scale>
          <a:sx n="69" d="100"/>
          <a:sy n="69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Kth</a:t>
            </a:r>
            <a:r>
              <a:rPr lang="en-US" dirty="0" smtClean="0"/>
              <a:t> smallest element in 2 sorted list (task 6)(2Soultion)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352800"/>
            <a:ext cx="8610600" cy="28956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The First </a:t>
            </a:r>
            <a:r>
              <a:rPr lang="en-US" sz="4400" b="1" dirty="0" err="1" smtClean="0">
                <a:solidFill>
                  <a:schemeClr val="tx1"/>
                </a:solidFill>
              </a:rPr>
              <a:t>soultion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4400" b="1" dirty="0" smtClean="0">
                <a:solidFill>
                  <a:schemeClr val="tx1"/>
                </a:solidFill>
              </a:rPr>
              <a:t>Non Recursive algorithm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17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28600" y="304800"/>
            <a:ext cx="8686800" cy="6172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b="1" dirty="0"/>
              <a:t>else if(arr1[mid1]&lt;=arr2[mid2])</a:t>
            </a:r>
          </a:p>
          <a:p>
            <a:pPr marL="0" indent="0">
              <a:buNone/>
            </a:pPr>
            <a:r>
              <a:rPr lang="en-US" sz="1300" b="1" dirty="0"/>
              <a:t>        {</a:t>
            </a:r>
          </a:p>
          <a:p>
            <a:pPr marL="0" indent="0">
              <a:buNone/>
            </a:pPr>
            <a:endParaRPr lang="en-US" sz="1300" b="1" dirty="0"/>
          </a:p>
          <a:p>
            <a:pPr marL="0" indent="0">
              <a:buNone/>
            </a:pPr>
            <a:r>
              <a:rPr lang="en-US" sz="1300" b="1" dirty="0"/>
              <a:t>         if(min2+1==max2)</a:t>
            </a:r>
          </a:p>
          <a:p>
            <a:pPr marL="0" indent="0">
              <a:buNone/>
            </a:pPr>
            <a:r>
              <a:rPr lang="en-US" sz="1300" b="1" dirty="0"/>
              <a:t>          {</a:t>
            </a:r>
          </a:p>
          <a:p>
            <a:pPr marL="0" indent="0">
              <a:buNone/>
            </a:pPr>
            <a:r>
              <a:rPr lang="en-US" sz="1300" b="1" dirty="0"/>
              <a:t>              mid2=min2</a:t>
            </a:r>
            <a:r>
              <a:rPr lang="en-US" sz="1300" b="1" dirty="0" smtClean="0"/>
              <a:t>; </a:t>
            </a:r>
            <a:endParaRPr lang="en-US" sz="1300" b="1" dirty="0"/>
          </a:p>
          <a:p>
            <a:pPr marL="0" indent="0">
              <a:buNone/>
            </a:pPr>
            <a:r>
              <a:rPr lang="en-US" sz="1300" b="1" dirty="0"/>
              <a:t>              max2-</a:t>
            </a:r>
            <a:r>
              <a:rPr lang="en-US" sz="1300" b="1" dirty="0" smtClean="0"/>
              <a:t>-;       </a:t>
            </a:r>
            <a:endParaRPr lang="en-US" sz="1300" b="1" dirty="0"/>
          </a:p>
          <a:p>
            <a:pPr marL="0" indent="0">
              <a:buNone/>
            </a:pPr>
            <a:r>
              <a:rPr lang="en-US" sz="1300" b="1" dirty="0"/>
              <a:t>          }</a:t>
            </a:r>
          </a:p>
          <a:p>
            <a:pPr marL="0" indent="0">
              <a:buNone/>
            </a:pPr>
            <a:r>
              <a:rPr lang="en-US" sz="1300" b="1" dirty="0"/>
              <a:t>          else</a:t>
            </a:r>
          </a:p>
          <a:p>
            <a:pPr marL="0" indent="0">
              <a:buNone/>
            </a:pPr>
            <a:r>
              <a:rPr lang="en-US" sz="1300" b="1" dirty="0"/>
              <a:t>          {</a:t>
            </a:r>
          </a:p>
          <a:p>
            <a:pPr marL="0" indent="0">
              <a:buNone/>
            </a:pPr>
            <a:r>
              <a:rPr lang="en-US" sz="1300" b="1" dirty="0"/>
              <a:t>              if(min2==max2)</a:t>
            </a:r>
          </a:p>
          <a:p>
            <a:pPr marL="0" indent="0">
              <a:buNone/>
            </a:pPr>
            <a:r>
              <a:rPr lang="en-US" sz="1300" b="1" dirty="0"/>
              <a:t>              {</a:t>
            </a:r>
          </a:p>
          <a:p>
            <a:pPr marL="0" indent="0">
              <a:buNone/>
            </a:pPr>
            <a:endParaRPr lang="en-US" sz="1300" b="1" dirty="0"/>
          </a:p>
          <a:p>
            <a:pPr marL="0" indent="0">
              <a:buNone/>
            </a:pPr>
            <a:r>
              <a:rPr lang="en-US" sz="1300" b="1" dirty="0"/>
              <a:t>                  return arr1[k-1</a:t>
            </a:r>
            <a:r>
              <a:rPr lang="en-US" sz="1300" b="1" dirty="0" smtClean="0"/>
              <a:t>]; </a:t>
            </a:r>
            <a:endParaRPr lang="en-US" sz="1300" b="1" dirty="0"/>
          </a:p>
          <a:p>
            <a:pPr marL="0" indent="0">
              <a:buNone/>
            </a:pPr>
            <a:r>
              <a:rPr lang="en-US" sz="1300" b="1" dirty="0"/>
              <a:t>              }</a:t>
            </a:r>
          </a:p>
          <a:p>
            <a:pPr marL="0" indent="0">
              <a:buNone/>
            </a:pPr>
            <a:r>
              <a:rPr lang="en-US" sz="1300" b="1" dirty="0"/>
              <a:t>              else</a:t>
            </a:r>
          </a:p>
          <a:p>
            <a:pPr marL="0" indent="0">
              <a:buNone/>
            </a:pPr>
            <a:r>
              <a:rPr lang="en-US" sz="1300" b="1" dirty="0"/>
              <a:t>              {    ////normal</a:t>
            </a:r>
          </a:p>
          <a:p>
            <a:pPr marL="0" indent="0">
              <a:buNone/>
            </a:pPr>
            <a:r>
              <a:rPr lang="en-US" sz="1300" b="1" dirty="0"/>
              <a:t>                </a:t>
            </a:r>
            <a:r>
              <a:rPr lang="en-US" sz="1300" b="1" dirty="0" err="1"/>
              <a:t>binaryssearxh</a:t>
            </a:r>
            <a:r>
              <a:rPr lang="en-US" sz="1300" b="1" dirty="0"/>
              <a:t>(&amp;mid2,&amp;min2,&amp;max2</a:t>
            </a:r>
            <a:r>
              <a:rPr lang="en-US" sz="1300" b="1" dirty="0" smtClean="0"/>
              <a:t>); </a:t>
            </a:r>
            <a:endParaRPr lang="en-US" sz="1300" b="1" dirty="0"/>
          </a:p>
          <a:p>
            <a:pPr marL="0" indent="0">
              <a:buNone/>
            </a:pPr>
            <a:endParaRPr lang="en-US" sz="1300" b="1" dirty="0"/>
          </a:p>
          <a:p>
            <a:pPr marL="0" indent="0">
              <a:buNone/>
            </a:pPr>
            <a:r>
              <a:rPr lang="en-US" sz="1300" b="1" dirty="0"/>
              <a:t>              }</a:t>
            </a:r>
          </a:p>
          <a:p>
            <a:pPr marL="0" indent="0">
              <a:buNone/>
            </a:pPr>
            <a:r>
              <a:rPr lang="en-US" sz="1300" b="1" dirty="0"/>
              <a:t>          }</a:t>
            </a:r>
          </a:p>
          <a:p>
            <a:pPr marL="0" indent="0">
              <a:buNone/>
            </a:pPr>
            <a:endParaRPr lang="en-US" sz="1300" b="1" dirty="0"/>
          </a:p>
          <a:p>
            <a:pPr marL="0" indent="0">
              <a:buNone/>
            </a:pPr>
            <a:r>
              <a:rPr lang="en-US" sz="1300" b="1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051396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28600" y="304800"/>
            <a:ext cx="8686800" cy="6172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b="1" dirty="0"/>
              <a:t>else  //sum&lt;k</a:t>
            </a:r>
          </a:p>
          <a:p>
            <a:pPr marL="0" indent="0">
              <a:buNone/>
            </a:pPr>
            <a:r>
              <a:rPr lang="en-US" sz="1300" b="1" dirty="0"/>
              <a:t>    {</a:t>
            </a:r>
          </a:p>
          <a:p>
            <a:pPr marL="0" indent="0">
              <a:buNone/>
            </a:pPr>
            <a:endParaRPr lang="en-US" sz="1300" b="1" dirty="0"/>
          </a:p>
          <a:p>
            <a:pPr marL="0" indent="0">
              <a:buNone/>
            </a:pPr>
            <a:r>
              <a:rPr lang="en-US" sz="1300" b="1" dirty="0"/>
              <a:t>         if (arr1[mid1]&lt;arr2[mid2])//Right side</a:t>
            </a:r>
          </a:p>
          <a:p>
            <a:pPr marL="0" indent="0">
              <a:buNone/>
            </a:pPr>
            <a:r>
              <a:rPr lang="en-US" sz="1300" b="1" dirty="0"/>
              <a:t>        {</a:t>
            </a:r>
          </a:p>
          <a:p>
            <a:pPr marL="0" indent="0">
              <a:buNone/>
            </a:pPr>
            <a:r>
              <a:rPr lang="en-US" sz="1300" b="1" dirty="0"/>
              <a:t>                min1=mid1;</a:t>
            </a:r>
          </a:p>
          <a:p>
            <a:pPr marL="0" indent="0">
              <a:buNone/>
            </a:pPr>
            <a:r>
              <a:rPr lang="en-US" sz="1300" b="1" dirty="0"/>
              <a:t>               mid1=(min1+max1+1)/2;</a:t>
            </a:r>
          </a:p>
          <a:p>
            <a:pPr marL="0" indent="0">
              <a:buNone/>
            </a:pPr>
            <a:r>
              <a:rPr lang="en-US" sz="1300" b="1" dirty="0"/>
              <a:t>        }</a:t>
            </a:r>
          </a:p>
          <a:p>
            <a:pPr marL="0" indent="0">
              <a:buNone/>
            </a:pPr>
            <a:r>
              <a:rPr lang="en-US" sz="1300" b="1" dirty="0"/>
              <a:t>        else</a:t>
            </a:r>
          </a:p>
          <a:p>
            <a:pPr marL="0" indent="0">
              <a:buNone/>
            </a:pPr>
            <a:r>
              <a:rPr lang="en-US" sz="1300" b="1" dirty="0"/>
              <a:t>        {</a:t>
            </a:r>
          </a:p>
          <a:p>
            <a:pPr marL="0" indent="0">
              <a:buNone/>
            </a:pPr>
            <a:r>
              <a:rPr lang="en-US" sz="1300" b="1" dirty="0"/>
              <a:t>             min2=mid2;</a:t>
            </a:r>
          </a:p>
          <a:p>
            <a:pPr marL="0" indent="0">
              <a:buNone/>
            </a:pPr>
            <a:r>
              <a:rPr lang="en-US" sz="1300" b="1" dirty="0"/>
              <a:t>               mid2=(min2+max2+1)/2;</a:t>
            </a:r>
          </a:p>
          <a:p>
            <a:pPr marL="0" indent="0">
              <a:buNone/>
            </a:pPr>
            <a:r>
              <a:rPr lang="en-US" sz="1300" b="1" dirty="0"/>
              <a:t>        }</a:t>
            </a:r>
          </a:p>
          <a:p>
            <a:pPr marL="0" indent="0">
              <a:buNone/>
            </a:pPr>
            <a:endParaRPr lang="en-US" sz="1300" b="1" dirty="0"/>
          </a:p>
          <a:p>
            <a:pPr marL="0" indent="0">
              <a:buNone/>
            </a:pPr>
            <a:r>
              <a:rPr lang="en-US" sz="1300" b="1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4079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28600" y="304800"/>
            <a:ext cx="8686800" cy="6172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b="1" dirty="0"/>
              <a:t> sum = mid1 +mid2+2;</a:t>
            </a:r>
          </a:p>
          <a:p>
            <a:pPr marL="0" indent="0">
              <a:buNone/>
            </a:pPr>
            <a:r>
              <a:rPr lang="en-US" sz="1300" b="1" dirty="0"/>
              <a:t>    }</a:t>
            </a:r>
          </a:p>
          <a:p>
            <a:pPr marL="0" indent="0">
              <a:buNone/>
            </a:pPr>
            <a:endParaRPr lang="en-US" sz="1300" b="1" dirty="0"/>
          </a:p>
          <a:p>
            <a:pPr marL="0" indent="0">
              <a:buNone/>
            </a:pPr>
            <a:r>
              <a:rPr lang="en-US" sz="1300" b="1" dirty="0"/>
              <a:t>        return max(arr1[mid1],arr2[mid2]);</a:t>
            </a:r>
          </a:p>
          <a:p>
            <a:pPr marL="0" indent="0">
              <a:buNone/>
            </a:pPr>
            <a:r>
              <a:rPr lang="en-US" sz="13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430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3048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Complicity 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7764" y="22860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</a:t>
            </a:r>
            <a:r>
              <a:rPr lang="en-US" sz="3200" b="1" dirty="0" err="1" smtClean="0"/>
              <a:t>binaryssearxh</a:t>
            </a:r>
            <a:r>
              <a:rPr lang="en-US" sz="3200" b="1" dirty="0" smtClean="0"/>
              <a:t>(mid1,min1,max1); log n  </a:t>
            </a:r>
          </a:p>
          <a:p>
            <a:r>
              <a:rPr lang="en-US" sz="3200" b="1" dirty="0"/>
              <a:t> </a:t>
            </a:r>
            <a:r>
              <a:rPr lang="en-US" sz="3200" b="1" dirty="0" err="1" smtClean="0"/>
              <a:t>binaryssearxh</a:t>
            </a:r>
            <a:r>
              <a:rPr lang="en-US" sz="3200" b="1" dirty="0" smtClean="0"/>
              <a:t>(mid2,min2,max2);  log m</a:t>
            </a:r>
          </a:p>
          <a:p>
            <a:r>
              <a:rPr lang="en-US" sz="3200" b="1" dirty="0" smtClean="0"/>
              <a:t>The Total time Complicity = O(log n +log m )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3434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/>
              <a:t>THANK YOU 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60591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152400"/>
            <a:ext cx="8915400" cy="4800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index1				   index2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List1 				        list2 </a:t>
            </a:r>
          </a:p>
          <a:p>
            <a:pPr algn="l"/>
            <a:endParaRPr lang="en-US" b="1" dirty="0">
              <a:solidFill>
                <a:schemeClr val="tx1"/>
              </a:solidFill>
            </a:endParaRP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		list </a:t>
            </a:r>
            <a:endParaRPr lang="en-US" dirty="0"/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33400" y="4343400"/>
            <a:ext cx="7772400" cy="2286000"/>
          </a:xfrm>
        </p:spPr>
        <p:txBody>
          <a:bodyPr/>
          <a:lstStyle/>
          <a:p>
            <a:r>
              <a:rPr lang="en-US" dirty="0" err="1" smtClean="0"/>
              <a:t>Kth</a:t>
            </a:r>
            <a:r>
              <a:rPr lang="en-US" dirty="0" smtClean="0"/>
              <a:t> smallest element = list[k-1]</a:t>
            </a:r>
            <a:endParaRPr lang="en-US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28600" y="228600"/>
            <a:ext cx="8382000" cy="480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28600" y="228600"/>
            <a:ext cx="8686800" cy="480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17142"/>
              </p:ext>
            </p:extLst>
          </p:nvPr>
        </p:nvGraphicFramePr>
        <p:xfrm>
          <a:off x="1115292" y="914400"/>
          <a:ext cx="3276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276"/>
                <a:gridCol w="591276"/>
                <a:gridCol w="591276"/>
                <a:gridCol w="435972"/>
                <a:gridCol w="457200"/>
                <a:gridCol w="6095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949948"/>
              </p:ext>
            </p:extLst>
          </p:nvPr>
        </p:nvGraphicFramePr>
        <p:xfrm>
          <a:off x="5562600" y="838200"/>
          <a:ext cx="32211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032"/>
                <a:gridCol w="484230"/>
                <a:gridCol w="484230"/>
                <a:gridCol w="484230"/>
                <a:gridCol w="484230"/>
                <a:gridCol w="4842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Elbow Connector 22"/>
          <p:cNvCxnSpPr/>
          <p:nvPr/>
        </p:nvCxnSpPr>
        <p:spPr>
          <a:xfrm rot="16200000" flipH="1">
            <a:off x="1866900" y="495299"/>
            <a:ext cx="304800" cy="2286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H="1">
            <a:off x="6743700" y="495299"/>
            <a:ext cx="304800" cy="2286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984999"/>
              </p:ext>
            </p:extLst>
          </p:nvPr>
        </p:nvGraphicFramePr>
        <p:xfrm>
          <a:off x="2667000" y="26289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1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152400"/>
            <a:ext cx="8686800" cy="65532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for (counter1 = 0; counter1 &lt; size1 + size2 ;)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if (index1 &lt; size1 &amp;&amp; index2 &lt; size2)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if (list1[index1] &lt; list2[index2])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list[counter1] = list1[index1];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index1++;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}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else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list[counter1] = list2[index2];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index2++;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}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counter1++;</a:t>
            </a:r>
          </a:p>
          <a:p>
            <a:r>
              <a:rPr lang="en-US" b="1" dirty="0">
                <a:solidFill>
                  <a:schemeClr val="tx1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766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991600" cy="6858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else if (index1 == size1)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while( counter1 &lt; size1 + size2)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list[counter1] = list2[index2];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index2++;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counter1++;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}</a:t>
            </a:r>
          </a:p>
          <a:p>
            <a:r>
              <a:rPr lang="en-US" b="1" dirty="0">
                <a:solidFill>
                  <a:schemeClr val="tx1"/>
                </a:solidFill>
              </a:rPr>
              <a:t>    }</a:t>
            </a:r>
          </a:p>
          <a:p>
            <a:r>
              <a:rPr lang="en-US" b="1" dirty="0">
                <a:solidFill>
                  <a:schemeClr val="tx1"/>
                </a:solidFill>
              </a:rPr>
              <a:t>    else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while( counter1 &lt; size1 + size2)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list[counter1] = list1[index1];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index1++;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counter1++;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}</a:t>
            </a:r>
          </a:p>
          <a:p>
            <a:r>
              <a:rPr lang="en-US" b="1" dirty="0">
                <a:solidFill>
                  <a:schemeClr val="tx1"/>
                </a:solidFill>
              </a:rPr>
              <a:t>    }</a:t>
            </a:r>
          </a:p>
          <a:p>
            <a:r>
              <a:rPr lang="en-US" b="1" dirty="0">
                <a:solidFill>
                  <a:schemeClr val="tx1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89152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57200" y="304800"/>
            <a:ext cx="4953000" cy="1470025"/>
          </a:xfrm>
        </p:spPr>
        <p:txBody>
          <a:bodyPr/>
          <a:lstStyle/>
          <a:p>
            <a:r>
              <a:rPr lang="en-US" dirty="0" err="1" smtClean="0"/>
              <a:t>Compicity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400" y="533400"/>
            <a:ext cx="3810000" cy="99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Let n = siz1</a:t>
            </a:r>
          </a:p>
          <a:p>
            <a:r>
              <a:rPr lang="en-US" dirty="0" smtClean="0"/>
              <a:t>Let m= size 2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648200" y="4495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3054444"/>
                <a:ext cx="8153400" cy="851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4800" dirty="0" smtClean="0"/>
                  <a:t>Time Complicity </a:t>
                </a:r>
                <a14:m>
                  <m:oMath xmlns:m="http://schemas.openxmlformats.org/officeDocument/2006/math">
                    <m:r>
                      <a:rPr lang="pt-BR" sz="480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4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800" b="0" i="1" smtClean="0">
                            <a:latin typeface="Cambria Math"/>
                          </a:rPr>
                          <m:t>𝑖</m:t>
                        </m:r>
                        <m:r>
                          <m:rPr>
                            <m:brk m:alnAt="23"/>
                          </m:rPr>
                          <a:rPr lang="en-US" sz="4800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48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4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4800" b="0" i="1" smtClean="0">
                            <a:latin typeface="Cambria Math"/>
                          </a:rPr>
                          <m:t>+</m:t>
                        </m:r>
                        <m:r>
                          <a:rPr lang="en-US" sz="4800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US" sz="4800" b="0" i="1" smtClean="0">
                            <a:latin typeface="Cambria Math"/>
                          </a:rPr>
                          <m:t>1</m:t>
                        </m:r>
                      </m:e>
                    </m:nary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54444"/>
                <a:ext cx="8153400" cy="851387"/>
              </a:xfrm>
              <a:prstGeom prst="rect">
                <a:avLst/>
              </a:prstGeom>
              <a:blipFill rotWithShape="1">
                <a:blip r:embed="rId2"/>
                <a:stretch>
                  <a:fillRect l="-3363" t="-13571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7764" y="4800600"/>
                <a:ext cx="8153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200" dirty="0" smtClean="0"/>
                  <a:t>		</a:t>
                </a:r>
                <a14:m>
                  <m:oMath xmlns:m="http://schemas.openxmlformats.org/officeDocument/2006/math">
                    <m:r>
                      <a:rPr lang="pt-BR" sz="3200" i="1" smtClean="0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</a:rPr>
                      <m:t>𝑛</m:t>
                    </m:r>
                    <m:r>
                      <a:rPr lang="en-US" sz="3200" b="0" i="1" smtClean="0">
                        <a:latin typeface="Cambria Math"/>
                      </a:rPr>
                      <m:t>+</m:t>
                    </m:r>
                    <m:r>
                      <a:rPr lang="en-US" sz="3200" b="0" i="1" smtClean="0">
                        <a:latin typeface="Cambria Math"/>
                      </a:rPr>
                      <m:t>𝑚</m:t>
                    </m:r>
                    <m:r>
                      <a:rPr lang="en-US" sz="3200" b="0" i="1" smtClean="0">
                        <a:latin typeface="Cambria Math"/>
                      </a:rPr>
                      <m:t>−</m:t>
                    </m:r>
                    <m:r>
                      <a:rPr lang="en-US" sz="3200" b="0" i="1" smtClean="0">
                        <a:latin typeface="Cambria Math"/>
                      </a:rPr>
                      <m:t>1</m:t>
                    </m:r>
                    <m:r>
                      <a:rPr lang="en-US" sz="3200" b="0" i="1" smtClean="0">
                        <a:latin typeface="Cambria Math"/>
                      </a:rPr>
                      <m:t>+</m:t>
                    </m:r>
                    <m:r>
                      <a:rPr lang="en-US" sz="3200" b="0" i="1" smtClean="0">
                        <a:latin typeface="Cambria Math"/>
                      </a:rPr>
                      <m:t>1</m:t>
                    </m:r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</a:rPr>
                      <m:t>𝑠𝑒𝑡𝑎</m:t>
                    </m:r>
                    <m:r>
                      <a:rPr lang="en-US" sz="3200" b="0" i="1" smtClean="0">
                        <a:latin typeface="Cambria Math"/>
                      </a:rPr>
                      <m:t>(</m:t>
                    </m:r>
                    <m:r>
                      <a:rPr lang="en-US" sz="3200" b="0" i="1" smtClean="0">
                        <a:latin typeface="Cambria Math"/>
                      </a:rPr>
                      <m:t>𝑛</m:t>
                    </m:r>
                    <m:r>
                      <a:rPr lang="en-US" sz="3200" b="0" i="1" smtClean="0">
                        <a:latin typeface="Cambria Math"/>
                      </a:rPr>
                      <m:t>+</m:t>
                    </m:r>
                    <m:r>
                      <a:rPr lang="en-US" sz="3200" b="0" i="1" smtClean="0">
                        <a:latin typeface="Cambria Math"/>
                      </a:rPr>
                      <m:t>𝑚</m:t>
                    </m:r>
                    <m:r>
                      <a:rPr lang="en-US" sz="32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4" y="4800600"/>
                <a:ext cx="8153400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1868" t="-12632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2057400" y="5867400"/>
            <a:ext cx="228600" cy="76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27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/>
          <a:lstStyle/>
          <a:p>
            <a:r>
              <a:rPr lang="en-US" dirty="0"/>
              <a:t>Find </a:t>
            </a:r>
            <a:r>
              <a:rPr lang="en-US" dirty="0" err="1"/>
              <a:t>Kth</a:t>
            </a:r>
            <a:r>
              <a:rPr lang="en-US" dirty="0"/>
              <a:t> smallest element in 2 sorted list (task 6)(2Soultion)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second solution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Binary search algorithm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27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486400"/>
            <a:ext cx="87630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The </a:t>
            </a:r>
            <a:r>
              <a:rPr lang="en-US" sz="2800" b="1" dirty="0" err="1" smtClean="0">
                <a:solidFill>
                  <a:schemeClr val="tx1"/>
                </a:solidFill>
              </a:rPr>
              <a:t>Kth</a:t>
            </a:r>
            <a:r>
              <a:rPr lang="en-US" sz="2800" b="1" dirty="0" smtClean="0">
                <a:solidFill>
                  <a:schemeClr val="tx1"/>
                </a:solidFill>
              </a:rPr>
              <a:t> smallest element = max (arr1[mid1],arr2[mid2])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6200" y="152400"/>
            <a:ext cx="8915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chemeClr val="tx1"/>
                </a:solidFill>
              </a:rPr>
              <a:t>	    </a:t>
            </a:r>
            <a:r>
              <a:rPr lang="en-US" sz="2000" b="1" dirty="0" smtClean="0">
                <a:solidFill>
                  <a:schemeClr val="tx1"/>
                </a:solidFill>
              </a:rPr>
              <a:t>min1</a:t>
            </a:r>
            <a:r>
              <a:rPr lang="en-US" b="1" dirty="0" smtClean="0">
                <a:solidFill>
                  <a:schemeClr val="tx1"/>
                </a:solidFill>
              </a:rPr>
              <a:t>			</a:t>
            </a:r>
            <a:r>
              <a:rPr lang="en-US" sz="2000" b="1" dirty="0" smtClean="0">
                <a:solidFill>
                  <a:schemeClr val="tx1"/>
                </a:solidFill>
              </a:rPr>
              <a:t>max1		min                                       max2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List1 				          list2 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				</a:t>
            </a:r>
            <a:r>
              <a:rPr lang="en-US" sz="2000" b="1" dirty="0" smtClean="0">
                <a:solidFill>
                  <a:schemeClr val="tx1"/>
                </a:solidFill>
              </a:rPr>
              <a:t>mid1</a:t>
            </a:r>
            <a:r>
              <a:rPr lang="en-US" b="1" dirty="0" smtClean="0">
                <a:solidFill>
                  <a:schemeClr val="tx1"/>
                </a:solidFill>
              </a:rPr>
              <a:t>                                           </a:t>
            </a:r>
            <a:r>
              <a:rPr lang="en-US" sz="2000" b="1" dirty="0" smtClean="0">
                <a:solidFill>
                  <a:schemeClr val="tx1"/>
                </a:solidFill>
              </a:rPr>
              <a:t>mid2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(sum =mid1+mid2+2 ) when (sum =k) the loop will stop then :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after doing the binary search for the lists(</a:t>
            </a:r>
            <a:r>
              <a:rPr lang="en-US" b="1" dirty="0" err="1">
                <a:solidFill>
                  <a:schemeClr val="tx1"/>
                </a:solidFill>
              </a:rPr>
              <a:t>E</a:t>
            </a:r>
            <a:r>
              <a:rPr lang="en-US" b="1" dirty="0" err="1" smtClean="0">
                <a:solidFill>
                  <a:schemeClr val="tx1"/>
                </a:solidFill>
              </a:rPr>
              <a:t>x:k</a:t>
            </a:r>
            <a:r>
              <a:rPr lang="en-US" b="1" dirty="0" smtClean="0">
                <a:solidFill>
                  <a:schemeClr val="tx1"/>
                </a:solidFill>
              </a:rPr>
              <a:t>=3)</a:t>
            </a:r>
          </a:p>
          <a:p>
            <a:pPr algn="l"/>
            <a:r>
              <a:rPr lang="en-US" dirty="0" smtClean="0"/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min1       max1                                                           min2 max2</a:t>
            </a:r>
            <a:endParaRPr lang="en-US" sz="2000" dirty="0" smtClean="0"/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List1                                          List2                                 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             </a:t>
            </a:r>
            <a:r>
              <a:rPr lang="en-US" sz="2000" b="1" dirty="0" smtClean="0">
                <a:solidFill>
                  <a:schemeClr val="tx1"/>
                </a:solidFill>
              </a:rPr>
              <a:t>mid1</a:t>
            </a:r>
            <a:r>
              <a:rPr lang="en-US" b="1" dirty="0" smtClean="0">
                <a:solidFill>
                  <a:schemeClr val="tx1"/>
                </a:solidFill>
              </a:rPr>
              <a:t>                                       </a:t>
            </a:r>
            <a:r>
              <a:rPr lang="en-US" sz="2000" b="1" dirty="0" smtClean="0">
                <a:solidFill>
                  <a:schemeClr val="tx1"/>
                </a:solidFill>
              </a:rPr>
              <a:t>mid2     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The elements which not left it is the </a:t>
            </a:r>
            <a:r>
              <a:rPr lang="en-US" sz="2000" b="1" dirty="0">
                <a:solidFill>
                  <a:schemeClr val="tx1"/>
                </a:solidFill>
              </a:rPr>
              <a:t>elements that k= the </a:t>
            </a:r>
            <a:r>
              <a:rPr lang="en-US" sz="2000" b="1" dirty="0" err="1">
                <a:solidFill>
                  <a:schemeClr val="tx1"/>
                </a:solidFill>
              </a:rPr>
              <a:t>The</a:t>
            </a:r>
            <a:r>
              <a:rPr lang="en-US" sz="2000" b="1" dirty="0">
                <a:solidFill>
                  <a:schemeClr val="tx1"/>
                </a:solidFill>
              </a:rPr>
              <a:t> biggest among them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864815"/>
              </p:ext>
            </p:extLst>
          </p:nvPr>
        </p:nvGraphicFramePr>
        <p:xfrm>
          <a:off x="1371600" y="838200"/>
          <a:ext cx="30099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0"/>
                <a:gridCol w="601980"/>
                <a:gridCol w="601980"/>
                <a:gridCol w="601980"/>
                <a:gridCol w="601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192104"/>
              </p:ext>
            </p:extLst>
          </p:nvPr>
        </p:nvGraphicFramePr>
        <p:xfrm>
          <a:off x="5555673" y="838200"/>
          <a:ext cx="34359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185"/>
                <a:gridCol w="555597"/>
                <a:gridCol w="818774"/>
                <a:gridCol w="687185"/>
                <a:gridCol w="6871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Curved Connector 15"/>
          <p:cNvCxnSpPr/>
          <p:nvPr/>
        </p:nvCxnSpPr>
        <p:spPr>
          <a:xfrm rot="5400000">
            <a:off x="3886200" y="685799"/>
            <a:ext cx="152400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5638800" y="615949"/>
            <a:ext cx="228600" cy="1524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10600" y="615949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10600" y="1219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956050" y="1219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752600" y="615949"/>
            <a:ext cx="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309661"/>
              </p:ext>
            </p:extLst>
          </p:nvPr>
        </p:nvGraphicFramePr>
        <p:xfrm>
          <a:off x="1219200" y="3810000"/>
          <a:ext cx="1600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05070"/>
              </p:ext>
            </p:extLst>
          </p:nvPr>
        </p:nvGraphicFramePr>
        <p:xfrm>
          <a:off x="5867400" y="3733800"/>
          <a:ext cx="10743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3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 flipV="1">
            <a:off x="2209800" y="4191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209800" y="3581400"/>
            <a:ext cx="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447800" y="3581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705600" y="4267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867400" y="34290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7086600" y="342900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60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76200" y="152400"/>
            <a:ext cx="8686800" cy="65532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void </a:t>
            </a:r>
            <a:r>
              <a:rPr lang="en-US" sz="2000" b="1" dirty="0" err="1" smtClean="0">
                <a:solidFill>
                  <a:schemeClr val="tx1"/>
                </a:solidFill>
              </a:rPr>
              <a:t>binaryssearxh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</a:rPr>
              <a:t>mid,min,max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 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                if</a:t>
            </a:r>
            <a:r>
              <a:rPr lang="en-US" sz="2000" b="1" dirty="0" smtClean="0">
                <a:solidFill>
                  <a:schemeClr val="tx1"/>
                </a:solidFill>
              </a:rPr>
              <a:t>((mid)==(max</a:t>
            </a:r>
            <a:r>
              <a:rPr lang="en-US" sz="2000" b="1" dirty="0">
                <a:solidFill>
                  <a:schemeClr val="tx1"/>
                </a:solidFill>
              </a:rPr>
              <a:t>))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           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               </a:t>
            </a:r>
            <a:r>
              <a:rPr lang="en-US" sz="2000" b="1" dirty="0" smtClean="0">
                <a:solidFill>
                  <a:schemeClr val="tx1"/>
                </a:solidFill>
              </a:rPr>
              <a:t>mid=(min+max+1</a:t>
            </a:r>
            <a:r>
              <a:rPr lang="en-US" sz="2000" b="1" dirty="0">
                <a:solidFill>
                  <a:schemeClr val="tx1"/>
                </a:solidFill>
              </a:rPr>
              <a:t>)/2;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            }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            else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           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                </a:t>
            </a:r>
            <a:r>
              <a:rPr lang="en-US" sz="2000" b="1" dirty="0" smtClean="0">
                <a:solidFill>
                  <a:schemeClr val="tx1"/>
                </a:solidFill>
              </a:rPr>
              <a:t>max=mid;</a:t>
            </a:r>
            <a:endParaRPr lang="en-US" sz="2000" b="1" dirty="0">
              <a:solidFill>
                <a:schemeClr val="tx1"/>
              </a:solidFill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                </a:t>
            </a:r>
            <a:r>
              <a:rPr lang="en-US" sz="2000" b="1" dirty="0" smtClean="0">
                <a:solidFill>
                  <a:schemeClr val="tx1"/>
                </a:solidFill>
              </a:rPr>
              <a:t>mid=(min+max+1</a:t>
            </a:r>
            <a:r>
              <a:rPr lang="en-US" sz="2000" b="1" dirty="0">
                <a:solidFill>
                  <a:schemeClr val="tx1"/>
                </a:solidFill>
              </a:rPr>
              <a:t>)/2;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            </a:t>
            </a:r>
            <a:r>
              <a:rPr lang="en-US" sz="2000" b="1" dirty="0" smtClean="0">
                <a:solidFill>
                  <a:schemeClr val="tx1"/>
                </a:solidFill>
              </a:rPr>
              <a:t>}</a:t>
            </a:r>
            <a:endParaRPr lang="en-US" sz="2000" b="1" dirty="0">
              <a:solidFill>
                <a:schemeClr val="tx1"/>
              </a:solidFill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}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79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76200" y="152400"/>
            <a:ext cx="8686800" cy="6553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800" b="1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228600" y="304800"/>
            <a:ext cx="8686800" cy="6553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b="1" dirty="0"/>
              <a:t>while(sum!=k)</a:t>
            </a:r>
          </a:p>
          <a:p>
            <a:pPr marL="0" indent="0">
              <a:buNone/>
            </a:pPr>
            <a:r>
              <a:rPr lang="en-US" sz="1300" b="1" dirty="0"/>
              <a:t>    { </a:t>
            </a:r>
          </a:p>
          <a:p>
            <a:pPr marL="0" indent="0">
              <a:buNone/>
            </a:pPr>
            <a:r>
              <a:rPr lang="en-US" sz="1300" b="1" dirty="0" smtClean="0"/>
              <a:t>f(sum&gt;k</a:t>
            </a:r>
            <a:r>
              <a:rPr lang="en-US" sz="1300" b="1" dirty="0"/>
              <a:t>)</a:t>
            </a:r>
          </a:p>
          <a:p>
            <a:pPr marL="0" indent="0">
              <a:buNone/>
            </a:pPr>
            <a:r>
              <a:rPr lang="en-US" sz="1300" b="1" dirty="0"/>
              <a:t>    {</a:t>
            </a:r>
          </a:p>
          <a:p>
            <a:pPr marL="0" indent="0">
              <a:buNone/>
            </a:pPr>
            <a:r>
              <a:rPr lang="en-US" sz="1300" b="1" dirty="0"/>
              <a:t>        if (arr1[mid1]&gt;arr2[mid2])//left side</a:t>
            </a:r>
          </a:p>
          <a:p>
            <a:pPr marL="0" indent="0">
              <a:buNone/>
            </a:pPr>
            <a:r>
              <a:rPr lang="en-US" sz="1300" b="1" dirty="0"/>
              <a:t>        {</a:t>
            </a:r>
          </a:p>
          <a:p>
            <a:pPr marL="0" indent="0">
              <a:buNone/>
            </a:pPr>
            <a:endParaRPr lang="en-US" sz="1300" b="1" dirty="0"/>
          </a:p>
          <a:p>
            <a:pPr marL="0" indent="0">
              <a:buNone/>
            </a:pPr>
            <a:r>
              <a:rPr lang="en-US" sz="1300" b="1" dirty="0"/>
              <a:t>          if(min1+1==max1)</a:t>
            </a:r>
          </a:p>
          <a:p>
            <a:pPr marL="0" indent="0">
              <a:buNone/>
            </a:pPr>
            <a:r>
              <a:rPr lang="en-US" sz="1300" b="1" dirty="0"/>
              <a:t>          </a:t>
            </a:r>
            <a:r>
              <a:rPr lang="en-US" sz="1300" b="1" dirty="0" smtClean="0"/>
              <a:t>{                                               0                          min                                       1               mid max</a:t>
            </a:r>
            <a:endParaRPr lang="en-US" sz="1300" b="1" dirty="0"/>
          </a:p>
          <a:p>
            <a:pPr marL="0" indent="0">
              <a:buNone/>
            </a:pPr>
            <a:r>
              <a:rPr lang="en-US" sz="1300" b="1" dirty="0"/>
              <a:t>              mid1=min1</a:t>
            </a:r>
            <a:r>
              <a:rPr lang="en-US" sz="1300" b="1" dirty="0" smtClean="0"/>
              <a:t>;          </a:t>
            </a:r>
            <a:endParaRPr lang="en-US" sz="1300" b="1" dirty="0"/>
          </a:p>
          <a:p>
            <a:pPr marL="0" indent="0">
              <a:buNone/>
            </a:pPr>
            <a:r>
              <a:rPr lang="en-US" sz="1300" b="1" dirty="0"/>
              <a:t>              max1-</a:t>
            </a:r>
            <a:r>
              <a:rPr lang="en-US" sz="1300" b="1" dirty="0" smtClean="0"/>
              <a:t>-;            </a:t>
            </a:r>
            <a:endParaRPr lang="en-US" sz="1300" b="1" dirty="0"/>
          </a:p>
          <a:p>
            <a:pPr marL="0" indent="0">
              <a:buNone/>
            </a:pPr>
            <a:r>
              <a:rPr lang="en-US" sz="1300" b="1" dirty="0"/>
              <a:t>          }</a:t>
            </a:r>
          </a:p>
          <a:p>
            <a:pPr marL="0" indent="0">
              <a:buNone/>
            </a:pPr>
            <a:r>
              <a:rPr lang="en-US" sz="1300" b="1" dirty="0"/>
              <a:t>          else</a:t>
            </a:r>
          </a:p>
          <a:p>
            <a:pPr marL="0" indent="0">
              <a:buNone/>
            </a:pPr>
            <a:r>
              <a:rPr lang="en-US" sz="1300" b="1" dirty="0"/>
              <a:t>          {</a:t>
            </a:r>
          </a:p>
          <a:p>
            <a:pPr marL="0" indent="0">
              <a:buNone/>
            </a:pPr>
            <a:r>
              <a:rPr lang="en-US" sz="1300" b="1" dirty="0"/>
              <a:t>              if(min1==max1)</a:t>
            </a:r>
          </a:p>
          <a:p>
            <a:pPr marL="0" indent="0">
              <a:buNone/>
            </a:pPr>
            <a:r>
              <a:rPr lang="en-US" sz="1300" b="1" dirty="0"/>
              <a:t>              {</a:t>
            </a:r>
          </a:p>
          <a:p>
            <a:pPr marL="0" indent="0">
              <a:buNone/>
            </a:pPr>
            <a:endParaRPr lang="en-US" sz="1300" b="1" dirty="0"/>
          </a:p>
          <a:p>
            <a:pPr marL="0" indent="0">
              <a:buNone/>
            </a:pPr>
            <a:r>
              <a:rPr lang="en-US" sz="1300" b="1" dirty="0"/>
              <a:t>                  return arr2[k-1</a:t>
            </a:r>
            <a:r>
              <a:rPr lang="en-US" sz="1300" b="1" dirty="0" smtClean="0"/>
              <a:t>]; </a:t>
            </a:r>
            <a:endParaRPr lang="en-US" sz="1300" b="1" dirty="0"/>
          </a:p>
          <a:p>
            <a:pPr marL="0" indent="0">
              <a:buNone/>
            </a:pPr>
            <a:r>
              <a:rPr lang="en-US" sz="1300" b="1" dirty="0"/>
              <a:t>              }</a:t>
            </a:r>
          </a:p>
          <a:p>
            <a:pPr marL="0" indent="0">
              <a:buNone/>
            </a:pPr>
            <a:r>
              <a:rPr lang="en-US" sz="1300" b="1" dirty="0"/>
              <a:t>              else</a:t>
            </a:r>
          </a:p>
          <a:p>
            <a:pPr marL="0" indent="0">
              <a:buNone/>
            </a:pPr>
            <a:r>
              <a:rPr lang="en-US" sz="1300" b="1" dirty="0"/>
              <a:t>              {</a:t>
            </a:r>
          </a:p>
          <a:p>
            <a:pPr marL="0" indent="0">
              <a:buNone/>
            </a:pPr>
            <a:r>
              <a:rPr lang="en-US" sz="1300" b="1" dirty="0"/>
              <a:t>                  </a:t>
            </a:r>
            <a:r>
              <a:rPr lang="en-US" sz="1300" b="1" dirty="0" err="1"/>
              <a:t>binaryssearxh</a:t>
            </a:r>
            <a:r>
              <a:rPr lang="en-US" sz="1300" b="1" dirty="0"/>
              <a:t>(&amp;mid1,&amp;min1,&amp;max1</a:t>
            </a:r>
            <a:r>
              <a:rPr lang="en-US" sz="1300" b="1" dirty="0" smtClean="0"/>
              <a:t>);  </a:t>
            </a:r>
            <a:endParaRPr lang="en-US" sz="1300" b="1" dirty="0"/>
          </a:p>
          <a:p>
            <a:pPr marL="0" indent="0">
              <a:buNone/>
            </a:pPr>
            <a:r>
              <a:rPr lang="en-US" sz="1300" b="1" dirty="0"/>
              <a:t>              }</a:t>
            </a:r>
          </a:p>
          <a:p>
            <a:pPr marL="0" indent="0">
              <a:buNone/>
            </a:pPr>
            <a:r>
              <a:rPr lang="en-US" sz="1300" b="1" dirty="0"/>
              <a:t>          }</a:t>
            </a:r>
          </a:p>
          <a:p>
            <a:pPr marL="0" indent="0">
              <a:buNone/>
            </a:pPr>
            <a:endParaRPr lang="en-US" sz="1300" b="1" dirty="0"/>
          </a:p>
          <a:p>
            <a:pPr marL="0" indent="0">
              <a:buNone/>
            </a:pPr>
            <a:endParaRPr lang="en-US" sz="1300" b="1" dirty="0"/>
          </a:p>
          <a:p>
            <a:pPr marL="0" indent="0">
              <a:buNone/>
            </a:pPr>
            <a:r>
              <a:rPr lang="en-US" sz="1300" b="1" dirty="0"/>
              <a:t>        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154159"/>
              </p:ext>
            </p:extLst>
          </p:nvPr>
        </p:nvGraphicFramePr>
        <p:xfrm>
          <a:off x="2286000" y="2590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69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512</Words>
  <Application>Microsoft Office PowerPoint</Application>
  <PresentationFormat>On-screen Show (4:3)</PresentationFormat>
  <Paragraphs>180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Find Kth smallest element in 2 sorted list (task 6)(2Soultion)</vt:lpstr>
      <vt:lpstr>Kth smallest element = list[k-1]</vt:lpstr>
      <vt:lpstr>PowerPoint Presentation</vt:lpstr>
      <vt:lpstr>PowerPoint Presentation</vt:lpstr>
      <vt:lpstr>Compicity </vt:lpstr>
      <vt:lpstr>Find Kth smallest element in 2 sorted list (task 6)(2Soultion)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Atef</dc:creator>
  <cp:lastModifiedBy>Atef</cp:lastModifiedBy>
  <cp:revision>23</cp:revision>
  <dcterms:created xsi:type="dcterms:W3CDTF">2006-08-16T00:00:00Z</dcterms:created>
  <dcterms:modified xsi:type="dcterms:W3CDTF">2020-05-15T15:23:38Z</dcterms:modified>
</cp:coreProperties>
</file>