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A1583A-D63E-4E4B-AB1F-D801AC7EF7D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81C23-63E4-44D4-A3F2-0C82074741D3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B6F93-63E0-4A16-B102-AF5302DE8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22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B6F93-63E0-4A16-B102-AF5302DE8E3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253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Machine language is </a:t>
            </a:r>
            <a:r>
              <a:rPr lang="en-GB" dirty="0" err="1"/>
              <a:t>bainry</a:t>
            </a:r>
            <a:r>
              <a:rPr lang="en-GB" dirty="0"/>
              <a:t> code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B6F93-63E0-4A16-B102-AF5302DE8E3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35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B6F93-63E0-4A16-B102-AF5302DE8E3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7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6174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181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40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43899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4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402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260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28197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9143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3762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428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637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488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687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20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746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5931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34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ransition spd="slow">
    <p:push dir="u"/>
  </p:transition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7E9CDEEB-9CB3-1194-CD82-96C69C09D4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2287" b="77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348455-9A7F-87E4-9003-2FA0294E7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2736390"/>
          </a:xfrm>
        </p:spPr>
        <p:txBody>
          <a:bodyPr anchor="b">
            <a:normAutofit/>
          </a:bodyPr>
          <a:lstStyle/>
          <a:p>
            <a:pPr algn="l"/>
            <a:r>
              <a:rPr lang="en-GB" sz="8000">
                <a:solidFill>
                  <a:schemeClr val="tx2"/>
                </a:solidFill>
              </a:rPr>
              <a:t>ATEF MORTADA </a:t>
            </a:r>
            <a:br>
              <a:rPr lang="en-GB" sz="8000">
                <a:solidFill>
                  <a:schemeClr val="tx2"/>
                </a:solidFill>
              </a:rPr>
            </a:br>
            <a:r>
              <a:rPr lang="en-GB" sz="8000">
                <a:solidFill>
                  <a:schemeClr val="tx2"/>
                </a:solidFill>
              </a:rPr>
              <a:t>Task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E3934-07BF-F227-8C8F-AA7D7C8BD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4067745"/>
            <a:ext cx="10530318" cy="1949813"/>
          </a:xfrm>
        </p:spPr>
        <p:txBody>
          <a:bodyPr anchor="t">
            <a:normAutofit/>
          </a:bodyPr>
          <a:lstStyle/>
          <a:p>
            <a:pPr algn="l"/>
            <a:r>
              <a:rPr lang="en-GB" sz="2200">
                <a:solidFill>
                  <a:schemeClr val="tx2"/>
                </a:solidFill>
              </a:rPr>
              <a:t>Introduction to programming </a:t>
            </a:r>
          </a:p>
        </p:txBody>
      </p:sp>
    </p:spTree>
    <p:extLst>
      <p:ext uri="{BB962C8B-B14F-4D97-AF65-F5344CB8AC3E}">
        <p14:creationId xmlns:p14="http://schemas.microsoft.com/office/powerpoint/2010/main" val="662788095"/>
      </p:ext>
    </p:extLst>
  </p:cSld>
  <p:clrMapOvr>
    <a:masterClrMapping/>
  </p:clrMapOvr>
  <p:transition spd="slow" advTm="494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olorful math learning objects">
            <a:extLst>
              <a:ext uri="{FF2B5EF4-FFF2-40B4-BE49-F238E27FC236}">
                <a16:creationId xmlns:a16="http://schemas.microsoft.com/office/drawing/2014/main" id="{D78BAE3A-EC22-BA64-B5CE-909CD44C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70" r="13320" b="2"/>
          <a:stretch/>
        </p:blipFill>
        <p:spPr>
          <a:xfrm>
            <a:off x="20" y="1666568"/>
            <a:ext cx="6106195" cy="51914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08DBF-1329-B1FA-E838-AF087E8F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52766"/>
            <a:ext cx="10591999" cy="1023584"/>
          </a:xfrm>
        </p:spPr>
        <p:txBody>
          <a:bodyPr>
            <a:normAutofit/>
          </a:bodyPr>
          <a:lstStyle/>
          <a:p>
            <a:r>
              <a:rPr lang="en-GB" sz="4000" b="0" i="0">
                <a:effectLst/>
                <a:latin typeface="Roboto" panose="02000000000000000000" pitchFamily="2" charset="0"/>
              </a:rPr>
              <a:t>Python’s advantages: 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A1415-87D7-21CD-1995-C9C66033D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8" y="2249766"/>
            <a:ext cx="4550391" cy="4070303"/>
          </a:xfrm>
        </p:spPr>
        <p:txBody>
          <a:bodyPr anchor="ctr">
            <a:normAutofit fontScale="85000" lnSpcReduction="20000"/>
          </a:bodyPr>
          <a:lstStyle/>
          <a:p>
            <a:r>
              <a:rPr lang="en-GB" sz="2000"/>
              <a:t>Simple language : it’s close to English so it’s easy </a:t>
            </a:r>
          </a:p>
          <a:p>
            <a:r>
              <a:rPr lang="en-GB" sz="2000"/>
              <a:t>Dynamic typing : define the types of variable automatic  </a:t>
            </a:r>
          </a:p>
          <a:p>
            <a:r>
              <a:rPr lang="en-GB" sz="2000"/>
              <a:t>Cross platform : available for all platform as windows, mac, …ect </a:t>
            </a:r>
          </a:p>
          <a:p>
            <a:r>
              <a:rPr lang="en-GB" sz="2000"/>
              <a:t>Libraries: python have a lot of libraries that are useful in various of tech field  </a:t>
            </a:r>
          </a:p>
          <a:p>
            <a:r>
              <a:rPr lang="en-GB" sz="2000"/>
              <a:t>Multi-uses : python available in many field </a:t>
            </a:r>
          </a:p>
          <a:p>
            <a:r>
              <a:rPr lang="en-GB" sz="2000"/>
              <a:t>Ai and data analysis : python </a:t>
            </a:r>
            <a:r>
              <a:rPr lang="en-US" sz="2000"/>
              <a:t>is very high  efficiency in </a:t>
            </a:r>
            <a:r>
              <a:rPr lang="en-GB" sz="2000"/>
              <a:t>Ai and data analysis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0689965"/>
      </p:ext>
    </p:extLst>
  </p:cSld>
  <p:clrMapOvr>
    <a:masterClrMapping/>
  </p:clrMapOvr>
  <p:transition spd="slow" advTm="4889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B1E5-93C0-2D85-E376-54E31744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 fontScale="90000"/>
          </a:bodyPr>
          <a:lstStyle/>
          <a:p>
            <a:r>
              <a:rPr lang="en-GB" sz="3700" b="0" i="0">
                <a:effectLst/>
                <a:latin typeface="Roboto" panose="02000000000000000000" pitchFamily="2" charset="0"/>
              </a:rPr>
              <a:t>Python and other programming languages: </a:t>
            </a:r>
            <a:endParaRPr lang="en-GB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2C4A-431E-35BC-73DE-0032EB47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1900" b="0" i="0">
                <a:effectLst/>
                <a:latin typeface="Roboto" panose="02000000000000000000" pitchFamily="2" charset="0"/>
              </a:rPr>
              <a:t>Usability : python is more usability than any language </a:t>
            </a:r>
          </a:p>
          <a:p>
            <a:endParaRPr lang="en-GB" sz="1900" b="0" i="0">
              <a:effectLst/>
              <a:latin typeface="Roboto" panose="02000000000000000000" pitchFamily="2" charset="0"/>
            </a:endParaRPr>
          </a:p>
          <a:p>
            <a:r>
              <a:rPr lang="en-GB" sz="1900" b="0" i="0">
                <a:effectLst/>
                <a:latin typeface="Roboto" panose="02000000000000000000" pitchFamily="2" charset="0"/>
              </a:rPr>
              <a:t>Libraries</a:t>
            </a:r>
            <a:r>
              <a:rPr lang="en-GB" sz="1900">
                <a:latin typeface="Roboto" panose="02000000000000000000" pitchFamily="2" charset="0"/>
              </a:rPr>
              <a:t> : python have a lot of </a:t>
            </a:r>
            <a:r>
              <a:rPr lang="en-GB" sz="1900" b="0" i="0">
                <a:effectLst/>
                <a:latin typeface="Roboto" panose="02000000000000000000" pitchFamily="2" charset="0"/>
              </a:rPr>
              <a:t>libraries</a:t>
            </a:r>
            <a:r>
              <a:rPr lang="en-GB" sz="1900">
                <a:latin typeface="Roboto" panose="02000000000000000000" pitchFamily="2" charset="0"/>
              </a:rPr>
              <a:t> more than any language and this is the most strong point in python</a:t>
            </a:r>
          </a:p>
          <a:p>
            <a:endParaRPr lang="en-GB" sz="1900">
              <a:latin typeface="Roboto" panose="02000000000000000000" pitchFamily="2" charset="0"/>
            </a:endParaRPr>
          </a:p>
          <a:p>
            <a:r>
              <a:rPr lang="en-GB" sz="1900" b="0" i="0">
                <a:effectLst/>
                <a:latin typeface="Roboto" panose="02000000000000000000" pitchFamily="2" charset="0"/>
              </a:rPr>
              <a:t>Efficiency : because python is cross platform ,s</a:t>
            </a:r>
            <a:r>
              <a:rPr lang="en-GB" sz="1900">
                <a:latin typeface="Roboto" panose="02000000000000000000" pitchFamily="2" charset="0"/>
              </a:rPr>
              <a:t>o Is more </a:t>
            </a:r>
            <a:r>
              <a:rPr lang="en-GB" sz="1900" b="0" i="0">
                <a:effectLst/>
                <a:latin typeface="Roboto" panose="02000000000000000000" pitchFamily="2" charset="0"/>
              </a:rPr>
              <a:t>efficiency than other language </a:t>
            </a:r>
            <a:r>
              <a:rPr lang="en-GB" sz="1900">
                <a:latin typeface="Roboto" panose="02000000000000000000" pitchFamily="2" charset="0"/>
              </a:rPr>
              <a:t> </a:t>
            </a:r>
            <a:endParaRPr lang="en-GB" sz="19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3FEECB-0BBE-38EF-79E2-1D8028C405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211" r="1573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2092773"/>
      </p:ext>
    </p:extLst>
  </p:cSld>
  <p:clrMapOvr>
    <a:masterClrMapping/>
  </p:clrMapOvr>
  <p:transition spd="slow" advTm="2617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arth as a particle with gold and blue">
            <a:extLst>
              <a:ext uri="{FF2B5EF4-FFF2-40B4-BE49-F238E27FC236}">
                <a16:creationId xmlns:a16="http://schemas.microsoft.com/office/drawing/2014/main" id="{BF5E8A43-3C3A-A20A-F184-3869081276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654" r="18205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C4A31E-BE0E-12BB-0606-42A856EE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GB" sz="3400" b="1" i="0">
                <a:effectLst/>
                <a:latin typeface="Roboto" panose="02000000000000000000" pitchFamily="2" charset="0"/>
              </a:rPr>
              <a:t>Python and AI in Engineering: </a:t>
            </a:r>
            <a:endParaRPr lang="en-GB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4D32-B2F2-78FF-8D4B-A2C19BFB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 fontScale="85000" lnSpcReduction="10000"/>
          </a:bodyPr>
          <a:lstStyle/>
          <a:p>
            <a:r>
              <a:rPr lang="en-GB" sz="1700" b="0" i="0">
                <a:effectLst/>
                <a:latin typeface="Roboto" panose="02000000000000000000" pitchFamily="2" charset="0"/>
              </a:rPr>
              <a:t>Real-world examples</a:t>
            </a:r>
            <a:r>
              <a:rPr lang="ar-EG" sz="1700" b="0" i="0">
                <a:effectLst/>
                <a:latin typeface="Roboto" panose="02000000000000000000" pitchFamily="2" charset="0"/>
              </a:rPr>
              <a:t>  </a:t>
            </a:r>
            <a:r>
              <a:rPr lang="en-GB" sz="1700" b="0" i="0">
                <a:effectLst/>
                <a:latin typeface="Roboto" panose="02000000000000000000" pitchFamily="2" charset="0"/>
              </a:rPr>
              <a:t>: </a:t>
            </a:r>
          </a:p>
          <a:p>
            <a:pPr marL="0" indent="0">
              <a:buNone/>
            </a:pPr>
            <a:r>
              <a:rPr lang="en-GB" sz="1700">
                <a:latin typeface="Roboto" panose="02000000000000000000" pitchFamily="2" charset="0"/>
              </a:rPr>
              <a:t>1- opensees -&gt; </a:t>
            </a:r>
            <a:r>
              <a:rPr lang="en-GB" sz="1700"/>
              <a:t>simulate</a:t>
            </a:r>
            <a:r>
              <a:rPr lang="en-GB" sz="1700" b="0" i="0">
                <a:effectLst/>
                <a:latin typeface="Verdana" panose="020B0604030504040204" pitchFamily="34" charset="0"/>
              </a:rPr>
              <a:t> </a:t>
            </a:r>
            <a:r>
              <a:rPr lang="en-GB" sz="1700"/>
              <a:t>the</a:t>
            </a:r>
            <a:r>
              <a:rPr lang="en-GB" sz="1700" b="0" i="0">
                <a:effectLst/>
                <a:latin typeface="Verdana" panose="020B0604030504040204" pitchFamily="34" charset="0"/>
              </a:rPr>
              <a:t> </a:t>
            </a:r>
            <a:r>
              <a:rPr lang="en-GB" sz="1700"/>
              <a:t>performance of structural and geotechnical systems subjected to earthquakes</a:t>
            </a:r>
          </a:p>
          <a:p>
            <a:pPr marL="0" indent="0">
              <a:buNone/>
            </a:pPr>
            <a:endParaRPr lang="en-GB" sz="170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sz="1700">
                <a:latin typeface="Verdana" panose="020B0604030504040204" pitchFamily="34" charset="0"/>
              </a:rPr>
              <a:t>2- ArcGIS : -&gt; </a:t>
            </a:r>
            <a:r>
              <a:rPr lang="en-GB" sz="1700"/>
              <a:t>Analyzes geographical data to assist in decision-making</a:t>
            </a:r>
          </a:p>
          <a:p>
            <a:pPr marL="0" indent="0">
              <a:buNone/>
            </a:pPr>
            <a:endParaRPr lang="en-GB" sz="1700"/>
          </a:p>
          <a:p>
            <a:pPr marL="0" indent="0">
              <a:buNone/>
            </a:pPr>
            <a:r>
              <a:rPr lang="en-GB" sz="1700"/>
              <a:t>3- GridLab- D </a:t>
            </a:r>
            <a:r>
              <a:rPr lang="ar-EG" sz="1700"/>
              <a:t>: </a:t>
            </a:r>
            <a:r>
              <a:rPr lang="en-GB" sz="1700"/>
              <a:t> Simulates load distribution in electrical networks to detect potential faults and ensure network stability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896774"/>
      </p:ext>
    </p:extLst>
  </p:cSld>
  <p:clrMapOvr>
    <a:masterClrMapping/>
  </p:clrMapOvr>
  <p:transition spd="slow" advTm="5534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xes and roller conveyor">
            <a:extLst>
              <a:ext uri="{FF2B5EF4-FFF2-40B4-BE49-F238E27FC236}">
                <a16:creationId xmlns:a16="http://schemas.microsoft.com/office/drawing/2014/main" id="{A5EF8841-79FB-6AB3-A818-701B9C38C08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t="5454" b="19568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F25F4F-1488-9FD7-7957-0E3F42A9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>
                <a:effectLst/>
                <a:latin typeface="Roboto" panose="02000000000000000000" pitchFamily="2" charset="0"/>
              </a:rPr>
              <a:t>Python and AI in Engineering: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1144-35DA-C31F-8410-31B5CACFF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>
                <a:effectLst/>
                <a:latin typeface="Roboto" panose="02000000000000000000" pitchFamily="2" charset="0"/>
              </a:rPr>
              <a:t>examples demonstrating their impact</a:t>
            </a:r>
            <a:r>
              <a:rPr lang="ar-EG" b="0" i="0">
                <a:effectLst/>
                <a:latin typeface="Roboto" panose="02000000000000000000" pitchFamily="2" charset="0"/>
              </a:rPr>
              <a:t>:</a:t>
            </a:r>
            <a:r>
              <a:rPr lang="en-GB" b="0" i="0">
                <a:effectLst/>
                <a:latin typeface="Roboto" panose="02000000000000000000" pitchFamily="2" charset="0"/>
              </a:rPr>
              <a:t> </a:t>
            </a:r>
          </a:p>
          <a:p>
            <a:endParaRPr lang="en-GB" b="0" i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GB"/>
              <a:t> 1-</a:t>
            </a:r>
            <a:r>
              <a:rPr lang="en-GB" b="1"/>
              <a:t> </a:t>
            </a:r>
            <a:r>
              <a:rPr lang="en-GB"/>
              <a:t>Predictive</a:t>
            </a:r>
            <a:r>
              <a:rPr lang="en-GB" b="1"/>
              <a:t> </a:t>
            </a:r>
            <a:r>
              <a:rPr lang="en-GB"/>
              <a:t>Maintenance</a:t>
            </a:r>
            <a:r>
              <a:rPr lang="en-GB" b="1"/>
              <a:t> </a:t>
            </a:r>
            <a:r>
              <a:rPr lang="en-GB"/>
              <a:t>in</a:t>
            </a:r>
            <a:r>
              <a:rPr lang="en-GB" b="1"/>
              <a:t> </a:t>
            </a:r>
            <a:r>
              <a:rPr lang="en-GB"/>
              <a:t>Manufacturing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2- </a:t>
            </a:r>
            <a:r>
              <a:rPr lang="en-GB">
                <a:latin typeface="Roboto" panose="02000000000000000000" pitchFamily="2" charset="0"/>
              </a:rPr>
              <a:t> Earthquake</a:t>
            </a:r>
            <a:r>
              <a:rPr lang="en-GB" b="1"/>
              <a:t> </a:t>
            </a:r>
            <a:r>
              <a:rPr lang="en-GB">
                <a:latin typeface="Roboto" panose="02000000000000000000" pitchFamily="2" charset="0"/>
              </a:rPr>
              <a:t>Prediction</a:t>
            </a:r>
          </a:p>
          <a:p>
            <a:pPr marL="0" indent="0">
              <a:buNone/>
            </a:pPr>
            <a:endParaRPr lang="en-GB"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GB"/>
              <a:t>3- Autonomous driving</a:t>
            </a:r>
            <a:endParaRPr lang="en-GB"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GB"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GB"/>
          </a:p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137879"/>
      </p:ext>
    </p:extLst>
  </p:cSld>
  <p:clrMapOvr>
    <a:masterClrMapping/>
  </p:clrMapOvr>
  <p:transition spd="slow" advTm="4041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DDE9-61F9-B057-B1FE-1E857EB9F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en-GB" sz="3300" b="0" i="0">
                <a:solidFill>
                  <a:schemeClr val="tx2"/>
                </a:solidFill>
                <a:effectLst/>
                <a:latin typeface="Roboto" panose="020F0502020204030204" pitchFamily="2" charset="0"/>
              </a:rPr>
              <a:t> </a:t>
            </a:r>
            <a:r>
              <a:rPr lang="en-GB" sz="3300" b="1" i="0">
                <a:solidFill>
                  <a:schemeClr val="tx2"/>
                </a:solidFill>
                <a:effectLst/>
                <a:latin typeface="Roboto" panose="020F0502020204030204" pitchFamily="2" charset="0"/>
              </a:rPr>
              <a:t>History of Programming and Computation</a:t>
            </a:r>
            <a:br>
              <a:rPr lang="en-GB" sz="3300" b="1" i="0">
                <a:solidFill>
                  <a:schemeClr val="tx2"/>
                </a:solidFill>
                <a:effectLst/>
                <a:latin typeface="Roboto" panose="020F0502020204030204" pitchFamily="2" charset="0"/>
              </a:rPr>
            </a:br>
            <a:endParaRPr lang="en-GB" sz="33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D5D9-A3E3-5122-6E50-B02D64DF4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GB" sz="1800">
                <a:solidFill>
                  <a:schemeClr val="tx2"/>
                </a:solidFill>
                <a:latin typeface="Aptos" panose="020B0004020202020204" pitchFamily="34" charset="0"/>
              </a:rPr>
              <a:t>In the past programmer was codsing in machine language …. This way was so difficult and slow </a:t>
            </a:r>
          </a:p>
          <a:p>
            <a:r>
              <a:rPr lang="en-GB" sz="1800">
                <a:solidFill>
                  <a:schemeClr val="tx2"/>
                </a:solidFill>
                <a:latin typeface="Aptos" panose="020B0004020202020204" pitchFamily="34" charset="0"/>
              </a:rPr>
              <a:t>Then, programmer was coding in low level language … this way was some easy than machine code but still difficult </a:t>
            </a:r>
          </a:p>
          <a:p>
            <a:r>
              <a:rPr lang="en-GB" sz="1800">
                <a:solidFill>
                  <a:schemeClr val="tx2"/>
                </a:solidFill>
                <a:latin typeface="Aptos" panose="020B0004020202020204" pitchFamily="34" charset="0"/>
              </a:rPr>
              <a:t>After that , the high level language was used in coding … those language is so easy than previous ways </a:t>
            </a:r>
          </a:p>
          <a:p>
            <a:endParaRPr lang="en-GB" sz="1800">
              <a:solidFill>
                <a:schemeClr val="tx2"/>
              </a:solidFill>
            </a:endParaRPr>
          </a:p>
        </p:txBody>
      </p:sp>
      <p:pic>
        <p:nvPicPr>
          <p:cNvPr id="22" name="Graphic 21" descr="Programmer">
            <a:extLst>
              <a:ext uri="{FF2B5EF4-FFF2-40B4-BE49-F238E27FC236}">
                <a16:creationId xmlns:a16="http://schemas.microsoft.com/office/drawing/2014/main" id="{1CE7CD11-7A66-4190-7FC4-BB4D5D9DD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3204551"/>
      </p:ext>
    </p:extLst>
  </p:cSld>
  <p:clrMapOvr>
    <a:masterClrMapping/>
  </p:clrMapOvr>
  <p:transition spd="slow" advTm="51656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3C5EFE19-F5CE-7374-0C79-A7D522803B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861" r="-1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28BFED-788C-0667-0D4B-35FBE799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GB" sz="3400"/>
              <a:t>Low level language :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BBF9-B421-B150-6FC5-3B7E45C3F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 fontScale="85000" lnSpcReduction="10000"/>
          </a:bodyPr>
          <a:lstStyle/>
          <a:p>
            <a:r>
              <a:rPr lang="en-GB" sz="1900"/>
              <a:t>This type is near to machine language than human language </a:t>
            </a:r>
          </a:p>
          <a:p>
            <a:r>
              <a:rPr lang="en-GB" sz="1900"/>
              <a:t>It give the developer more access to hard ware component so it use usually in embedded system (when manipulate with micro controller)</a:t>
            </a:r>
          </a:p>
          <a:p>
            <a:r>
              <a:rPr lang="en-GB" sz="1900"/>
              <a:t>It is some difficult more than high level language </a:t>
            </a:r>
          </a:p>
          <a:p>
            <a:r>
              <a:rPr lang="en-GB" sz="1900"/>
              <a:t>As example : Assembly language , in this language we work with registers and location of storage directly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7639244"/>
      </p:ext>
    </p:extLst>
  </p:cSld>
  <p:clrMapOvr>
    <a:masterClrMapping/>
  </p:clrMapOvr>
  <p:transition spd="slow" advTm="3355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4B99-0ED7-86D3-22EA-2FB4D14F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GB" sz="5200"/>
              <a:t>High level language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0701F-3554-C015-ADA0-5F58D4B4D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 fontScale="92500" lnSpcReduction="20000"/>
          </a:bodyPr>
          <a:lstStyle/>
          <a:p>
            <a:r>
              <a:rPr lang="en-GB" sz="2000"/>
              <a:t>It near to human language more than machine language  </a:t>
            </a:r>
          </a:p>
          <a:p>
            <a:r>
              <a:rPr lang="en-GB" sz="2000"/>
              <a:t> this language is more easy than low level language </a:t>
            </a:r>
          </a:p>
          <a:p>
            <a:r>
              <a:rPr lang="en-GB" sz="2000"/>
              <a:t>This language is more common between developer and it use in most of field these day as Ai , web development ,…ect </a:t>
            </a:r>
          </a:p>
          <a:p>
            <a:r>
              <a:rPr lang="en-GB" sz="2000"/>
              <a:t>As example : c++ , python , c (use in embedded too) ….ect </a:t>
            </a:r>
          </a:p>
          <a:p>
            <a:pPr marL="0" indent="0">
              <a:buNone/>
            </a:pPr>
            <a:endParaRPr lang="en-GB" sz="2000"/>
          </a:p>
          <a:p>
            <a:endParaRPr lang="en-GB" sz="2000"/>
          </a:p>
        </p:txBody>
      </p:sp>
      <p:pic>
        <p:nvPicPr>
          <p:cNvPr id="5" name="Picture 4" descr="Yellow python">
            <a:extLst>
              <a:ext uri="{FF2B5EF4-FFF2-40B4-BE49-F238E27FC236}">
                <a16:creationId xmlns:a16="http://schemas.microsoft.com/office/drawing/2014/main" id="{5B568E69-6B6B-2F70-1761-EEB06B8418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030" r="32764" b="-2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0335449"/>
      </p:ext>
    </p:extLst>
  </p:cSld>
  <p:clrMapOvr>
    <a:masterClrMapping/>
  </p:clrMapOvr>
  <p:transition spd="slow" advTm="3606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DF19-3E33-EBA9-6618-25AEFACD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GB" b="1">
                <a:latin typeface="Roboto" panose="02000000000000000000" pitchFamily="2" charset="0"/>
              </a:rPr>
              <a:t>Meanig</a:t>
            </a:r>
            <a:r>
              <a:rPr lang="en-GB"/>
              <a:t> </a:t>
            </a:r>
            <a:r>
              <a:rPr lang="en-GB" b="1">
                <a:latin typeface="Roboto" panose="02000000000000000000" pitchFamily="2" charset="0"/>
              </a:rPr>
              <a:t>of</a:t>
            </a:r>
            <a:r>
              <a:rPr lang="en-GB"/>
              <a:t> </a:t>
            </a:r>
            <a:r>
              <a:rPr lang="en-GB" b="1">
                <a:latin typeface="Roboto" panose="02000000000000000000" pitchFamily="2" charset="0"/>
              </a:rPr>
              <a:t>algorithms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1BBCD-0069-D917-1C1A-3CD69C46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>
            <a:normAutofit/>
          </a:bodyPr>
          <a:lstStyle/>
          <a:p>
            <a:r>
              <a:rPr lang="en-GB"/>
              <a:t>Algorithms is a way of thinking that using to reach solving for problem in specific sequence steps </a:t>
            </a:r>
          </a:p>
          <a:p>
            <a:endParaRPr lang="en-GB"/>
          </a:p>
          <a:p>
            <a:r>
              <a:rPr lang="en-GB"/>
              <a:t>The most common way use to write algorithms is pseudo code or flowchart </a:t>
            </a:r>
          </a:p>
          <a:p>
            <a:pPr marL="0" indent="0">
              <a:buNone/>
            </a:pPr>
            <a:r>
              <a:rPr lang="en-GB"/>
              <a:t> 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FC1DFB68-D6C1-B8CF-BEE6-2925529B9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8035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3569697"/>
      </p:ext>
    </p:extLst>
  </p:cSld>
  <p:clrMapOvr>
    <a:masterClrMapping/>
  </p:clrMapOvr>
  <p:transition spd="slow" advTm="2437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3D black and red cube illustration">
            <a:extLst>
              <a:ext uri="{FF2B5EF4-FFF2-40B4-BE49-F238E27FC236}">
                <a16:creationId xmlns:a16="http://schemas.microsoft.com/office/drawing/2014/main" id="{ABCC57BD-7B27-91F3-8359-F3ADC691BC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732" r="22322"/>
          <a:stretch/>
        </p:blipFill>
        <p:spPr>
          <a:xfrm>
            <a:off x="4883023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D14B65-6F08-7402-BAF7-213168A2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n-GB" sz="3400" b="1" i="0">
                <a:effectLst/>
                <a:latin typeface="Roboto" panose="02000000000000000000" pitchFamily="2" charset="0"/>
              </a:rPr>
              <a:t>Types of </a:t>
            </a:r>
            <a:r>
              <a:rPr lang="en-GB" sz="3400" b="1">
                <a:latin typeface="Roboto" panose="02000000000000000000" pitchFamily="2" charset="0"/>
              </a:rPr>
              <a:t>Algorithms : </a:t>
            </a:r>
            <a:endParaRPr lang="en-GB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78503-FC91-797D-7B25-F0FED75E9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/>
              <a:t>Three main type are : </a:t>
            </a:r>
          </a:p>
          <a:p>
            <a:r>
              <a:rPr lang="en-GB" sz="2000"/>
              <a:t>Sorting algorithms : this use in arrange data </a:t>
            </a:r>
          </a:p>
          <a:p>
            <a:r>
              <a:rPr lang="en-GB" sz="2000"/>
              <a:t>Searching  algorithms : this use in finding  element in large data </a:t>
            </a:r>
          </a:p>
          <a:p>
            <a:r>
              <a:rPr lang="en-GB" sz="2000"/>
              <a:t>Dynamic programming algorithms : use in solve big problem </a:t>
            </a:r>
          </a:p>
          <a:p>
            <a:endParaRPr lang="en-GB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531619"/>
      </p:ext>
    </p:extLst>
  </p:cSld>
  <p:clrMapOvr>
    <a:masterClrMapping/>
  </p:clrMapOvr>
  <p:transition spd="slow" advTm="4750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8DA7235-989B-CCEF-E81F-5939104B12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32" r="41404" b="-2"/>
          <a:stretch/>
        </p:blipFill>
        <p:spPr>
          <a:xfrm>
            <a:off x="-9527" y="3725"/>
            <a:ext cx="5846165" cy="6850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27DBE3-8934-DF1D-298E-DCF964B0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anchor="b">
            <a:normAutofit fontScale="90000"/>
          </a:bodyPr>
          <a:lstStyle/>
          <a:p>
            <a:r>
              <a:rPr lang="en-GB" sz="3600" b="1">
                <a:solidFill>
                  <a:schemeClr val="tx2"/>
                </a:solidFill>
                <a:latin typeface="Roboto" panose="02000000000000000000" pitchFamily="2" charset="0"/>
              </a:rPr>
              <a:t>Algorithms </a:t>
            </a:r>
            <a:r>
              <a:rPr lang="en-GB" sz="3600" b="1" i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 Role in Problem-Solving : </a:t>
            </a:r>
            <a:endParaRPr lang="en-GB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09214-8B2D-8F2E-CC38-DEAD9D39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15756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Algorithms is a logical way of thinking that help us in organization the steps we do to solve problems </a:t>
            </a:r>
          </a:p>
          <a:p>
            <a:endParaRPr lang="en-GB" sz="1800">
              <a:solidFill>
                <a:schemeClr val="tx2"/>
              </a:solidFill>
            </a:endParaRPr>
          </a:p>
          <a:p>
            <a:r>
              <a:rPr lang="en-GB" sz="1800">
                <a:solidFill>
                  <a:schemeClr val="tx2"/>
                </a:solidFill>
              </a:rPr>
              <a:t>As example when we write pseudo code first for any problem then excute it by any programming language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980591"/>
      </p:ext>
    </p:extLst>
  </p:cSld>
  <p:clrMapOvr>
    <a:masterClrMapping/>
  </p:clrMapOvr>
  <p:transition spd="slow" advTm="1969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58B6-3742-E5E7-76D7-73E75962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GB" b="1" i="0">
                <a:effectLst/>
                <a:latin typeface="Roboto" panose="02000000000000000000" pitchFamily="2" charset="0"/>
              </a:rPr>
              <a:t>Types of Errors in Programming :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17A24-7A1D-7963-F567-B30FDB66F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 dirty="0"/>
              <a:t>1- syntax error :  when we write instruction wrong or not of the rule of the programming language      	                                                                          As example : in </a:t>
            </a:r>
            <a:r>
              <a:rPr lang="en-GB" sz="1400" dirty="0" err="1"/>
              <a:t>c++</a:t>
            </a:r>
            <a:r>
              <a:rPr lang="en-GB" sz="1400" dirty="0"/>
              <a:t> don’t write semicolon at the end of instruction    and in python write  </a:t>
            </a:r>
            <a:r>
              <a:rPr lang="en-US" sz="1400" dirty="0"/>
              <a:t>“</a:t>
            </a:r>
            <a:r>
              <a:rPr lang="en-US" sz="1400" dirty="0" err="1"/>
              <a:t>prit</a:t>
            </a:r>
            <a:r>
              <a:rPr lang="en-US" sz="1400" dirty="0"/>
              <a:t>”  instead of  “print”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2- logical error : when we solve the problem wrong (write the algorithms wrong) or when we confuse in using variable 	                                As example : use “/” instead of “*” or write equation wrong 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3- run time error : as when </a:t>
            </a:r>
            <a:r>
              <a:rPr lang="en-US" sz="1400" dirty="0" err="1"/>
              <a:t>devide</a:t>
            </a:r>
            <a:r>
              <a:rPr lang="en-US" sz="1400" dirty="0"/>
              <a:t> by zero  </a:t>
            </a:r>
            <a:endParaRPr lang="en-GB" sz="1400" dirty="0"/>
          </a:p>
        </p:txBody>
      </p:sp>
      <p:pic>
        <p:nvPicPr>
          <p:cNvPr id="60" name="Picture 59" descr="Complex math formulas on a blackboard">
            <a:extLst>
              <a:ext uri="{FF2B5EF4-FFF2-40B4-BE49-F238E27FC236}">
                <a16:creationId xmlns:a16="http://schemas.microsoft.com/office/drawing/2014/main" id="{482754DD-D8BB-E39D-C7E7-CEB7E30870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288" r="18364" b="-1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6119175"/>
      </p:ext>
    </p:extLst>
  </p:cSld>
  <p:clrMapOvr>
    <a:masterClrMapping/>
  </p:clrMapOvr>
  <p:transition spd="slow" advTm="4745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5842-0146-1C34-DF90-590C16FC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GB" b="1">
                <a:latin typeface="Roboto" panose="02000000000000000000" pitchFamily="2" charset="0"/>
              </a:rPr>
              <a:t>Errors solutions :</a:t>
            </a:r>
            <a:r>
              <a:rPr lang="en-GB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239F5-3EFA-8843-35C6-0473F21E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/>
              <a:t>Syntax error : compiler or interpreter can detect it easy (interpreter easier) and give recommendation for resolve this error </a:t>
            </a:r>
          </a:p>
          <a:p>
            <a:pPr>
              <a:lnSpc>
                <a:spcPct val="110000"/>
              </a:lnSpc>
            </a:pPr>
            <a:endParaRPr lang="en-GB"/>
          </a:p>
          <a:p>
            <a:pPr>
              <a:lnSpc>
                <a:spcPct val="110000"/>
              </a:lnSpc>
            </a:pPr>
            <a:r>
              <a:rPr lang="en-GB"/>
              <a:t>Logical error : cant’t detect by compiler or interpreter and must the developer detected it by examine each instruction and resolve it without recommendation  </a:t>
            </a:r>
            <a:r>
              <a:rPr lang="en-GB">
                <a:sym typeface="Wingdings" panose="05000000000000000000" pitchFamily="2" charset="2"/>
              </a:rPr>
              <a:t> the hardest error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GB">
                <a:sym typeface="Wingdings" panose="05000000000000000000" pitchFamily="2" charset="2"/>
              </a:rPr>
              <a:t>Run time error : operation system can detected these error and  Sometimes interpreter can detected it   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4911712"/>
      </p:ext>
    </p:extLst>
  </p:cSld>
  <p:clrMapOvr>
    <a:masterClrMapping/>
  </p:clrMapOvr>
  <p:transition spd="slow" advTm="4573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5.1|15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7.1|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0.6|17.1|13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0.5|1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5.2|1.7|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2|0.6|25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0.7|7.3|1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8|15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4.7|2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6|11.5|5.1|7|6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542</TotalTime>
  <Words>691</Words>
  <Application>Microsoft Office PowerPoint</Application>
  <PresentationFormat>Widescreen</PresentationFormat>
  <Paragraphs>75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</vt:lpstr>
      <vt:lpstr>Bookman Old Style</vt:lpstr>
      <vt:lpstr>Roboto</vt:lpstr>
      <vt:lpstr>Rockwell</vt:lpstr>
      <vt:lpstr>Verdana</vt:lpstr>
      <vt:lpstr>Wingdings</vt:lpstr>
      <vt:lpstr>Damask</vt:lpstr>
      <vt:lpstr>ATEF MORTADA  Task 1 </vt:lpstr>
      <vt:lpstr> History of Programming and Computation </vt:lpstr>
      <vt:lpstr>Low level language :  </vt:lpstr>
      <vt:lpstr>High level language : </vt:lpstr>
      <vt:lpstr>Meanig of algorithms : </vt:lpstr>
      <vt:lpstr>Types of Algorithms : </vt:lpstr>
      <vt:lpstr>Algorithms  Role in Problem-Solving : </vt:lpstr>
      <vt:lpstr>Types of Errors in Programming : </vt:lpstr>
      <vt:lpstr>Errors solutions : </vt:lpstr>
      <vt:lpstr>Python’s advantages: </vt:lpstr>
      <vt:lpstr>Python and other programming languages: </vt:lpstr>
      <vt:lpstr>Python and AI in Engineering: </vt:lpstr>
      <vt:lpstr>Python and AI in Engineering: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Student 2601376</dc:creator>
  <cp:lastModifiedBy>Student 2601376</cp:lastModifiedBy>
  <cp:revision>3</cp:revision>
  <dcterms:created xsi:type="dcterms:W3CDTF">2025-03-23T14:48:23Z</dcterms:created>
  <dcterms:modified xsi:type="dcterms:W3CDTF">2025-03-24T00:09:38Z</dcterms:modified>
</cp:coreProperties>
</file>