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3" r:id="rId12"/>
    <p:sldId id="266" r:id="rId13"/>
    <p:sldId id="279" r:id="rId14"/>
    <p:sldId id="280" r:id="rId15"/>
    <p:sldId id="278" r:id="rId16"/>
    <p:sldId id="276" r:id="rId17"/>
    <p:sldId id="277" r:id="rId18"/>
    <p:sldId id="282" r:id="rId19"/>
    <p:sldId id="281" r:id="rId20"/>
    <p:sldId id="283" r:id="rId21"/>
    <p:sldId id="284" r:id="rId22"/>
    <p:sldId id="285" r:id="rId23"/>
    <p:sldId id="286" r:id="rId24"/>
    <p:sldId id="260" r:id="rId25"/>
    <p:sldId id="262" r:id="rId26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120" d="100"/>
          <a:sy n="120" d="100"/>
        </p:scale>
        <p:origin x="1344" y="9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 Synchrony in Task-Based Dialogue with Context Vectors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Tom Tye 18323900</a:t>
            </a:r>
          </a:p>
          <a:p>
            <a:pPr lvl="2"/>
            <a:r>
              <a:rPr lang="en-GB" dirty="0"/>
              <a:t>tyet@tcd.ie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– Context Vectors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Context vectors have been a hot topic of NLP research in recent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Word2Vec</a:t>
            </a:r>
            <a:r>
              <a:rPr lang="en-GB" dirty="0"/>
              <a:t> - </a:t>
            </a:r>
            <a:r>
              <a:rPr lang="en-GB" dirty="0" err="1"/>
              <a:t>Mikolov</a:t>
            </a:r>
            <a:r>
              <a:rPr lang="en-GB" dirty="0"/>
              <a:t> et al.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GloVe</a:t>
            </a:r>
            <a:r>
              <a:rPr lang="en-GB" dirty="0"/>
              <a:t> – Pennington et al.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ELMo</a:t>
            </a:r>
            <a:r>
              <a:rPr lang="en-GB" dirty="0"/>
              <a:t> - Peters et al.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BERT</a:t>
            </a:r>
            <a:r>
              <a:rPr lang="en-GB" dirty="0"/>
              <a:t> – Devlin et al. 2018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146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Entirely new field of study for me – lots of time had to be spent researching </a:t>
            </a:r>
            <a:r>
              <a:rPr lang="en-GB" b="1" dirty="0"/>
              <a:t>background</a:t>
            </a:r>
            <a:r>
              <a:rPr lang="en-GB" dirty="0"/>
              <a:t> </a:t>
            </a:r>
            <a:r>
              <a:rPr lang="en-GB" b="1" dirty="0"/>
              <a:t>of the field</a:t>
            </a:r>
            <a:r>
              <a:rPr lang="en-GB" dirty="0"/>
              <a:t>/</a:t>
            </a:r>
            <a:r>
              <a:rPr lang="en-GB" b="1" dirty="0"/>
              <a:t>terminology</a:t>
            </a:r>
            <a:r>
              <a:rPr lang="en-GB" dirty="0"/>
              <a:t>/</a:t>
            </a:r>
            <a:r>
              <a:rPr lang="en-GB" b="1" dirty="0"/>
              <a:t>foundational papers </a:t>
            </a:r>
            <a:r>
              <a:rPr lang="en-GB" dirty="0"/>
              <a:t>not necessarily project-relevant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Learning </a:t>
            </a:r>
            <a:r>
              <a:rPr lang="en-GB" b="1" dirty="0"/>
              <a:t>new languages </a:t>
            </a:r>
            <a:r>
              <a:rPr lang="en-GB" dirty="0"/>
              <a:t>&amp; </a:t>
            </a:r>
            <a:r>
              <a:rPr lang="en-GB" b="1" dirty="0"/>
              <a:t>tools</a:t>
            </a:r>
            <a:r>
              <a:rPr lang="en-GB" dirty="0"/>
              <a:t> – learning how to use </a:t>
            </a:r>
            <a:r>
              <a:rPr lang="en-GB" b="1" dirty="0"/>
              <a:t>R</a:t>
            </a:r>
            <a:r>
              <a:rPr lang="en-GB" dirty="0"/>
              <a:t>, </a:t>
            </a:r>
            <a:r>
              <a:rPr lang="en-GB" b="1" dirty="0"/>
              <a:t>Perl</a:t>
            </a:r>
            <a:r>
              <a:rPr lang="en-GB" dirty="0"/>
              <a:t>, </a:t>
            </a:r>
            <a:r>
              <a:rPr lang="en-GB" b="1" dirty="0"/>
              <a:t>Python</a:t>
            </a:r>
            <a:r>
              <a:rPr lang="en-GB" dirty="0"/>
              <a:t> took some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Working with ML systems used to pre-train word vectors had a learning curve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Design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Treat the dialogues </a:t>
            </a:r>
            <a:r>
              <a:rPr lang="en-GB" dirty="0"/>
              <a:t>– remove header lines, format spacing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</a:t>
            </a:r>
            <a:r>
              <a:rPr lang="en-GB" b="1" dirty="0"/>
              <a:t>10 extra dialogue sets </a:t>
            </a:r>
            <a:r>
              <a:rPr lang="en-GB" dirty="0"/>
              <a:t>with </a:t>
            </a:r>
            <a:r>
              <a:rPr lang="en-GB" b="1" dirty="0"/>
              <a:t>randomized</a:t>
            </a:r>
            <a:r>
              <a:rPr lang="en-GB" dirty="0"/>
              <a:t> turn 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Tag sentences </a:t>
            </a:r>
            <a:r>
              <a:rPr lang="en-GB" dirty="0"/>
              <a:t>with metadata (speaker, eye contact, familiarity, dialogue ID, deviation score)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pre-trained ML model to </a:t>
            </a:r>
            <a:r>
              <a:rPr lang="en-GB" b="1" dirty="0"/>
              <a:t>generate sentence-level embeddings</a:t>
            </a:r>
            <a:r>
              <a:rPr lang="en-GB" dirty="0"/>
              <a:t> and assign these to sentences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Design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GB" dirty="0"/>
              <a:t>Assign to each sentence the </a:t>
            </a:r>
            <a:r>
              <a:rPr lang="en-GB" b="1" dirty="0"/>
              <a:t>cosine similarity </a:t>
            </a:r>
            <a:r>
              <a:rPr lang="en-GB" dirty="0"/>
              <a:t>between its vector and the vectors representing prior turns of participants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b="1" dirty="0"/>
              <a:t>HSD Tukey Test </a:t>
            </a:r>
            <a:r>
              <a:rPr lang="en-GB" dirty="0"/>
              <a:t>to gauge similarity levels of actual vs. randomized dialogue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b="1" dirty="0"/>
              <a:t>Meta-analysis</a:t>
            </a:r>
            <a:r>
              <a:rPr lang="en-GB" dirty="0"/>
              <a:t> of </a:t>
            </a:r>
            <a:r>
              <a:rPr lang="en-GB" b="1" dirty="0"/>
              <a:t>similarity effects </a:t>
            </a:r>
            <a:r>
              <a:rPr lang="en-GB" dirty="0"/>
              <a:t>and other variables (familiarity, eye contact etc.) vs. </a:t>
            </a:r>
            <a:r>
              <a:rPr lang="en-GB" b="1" dirty="0"/>
              <a:t>deviation score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124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 – Word vs. Sentence Vector Representations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overwhelming majority of context vector models generate embeddings at </a:t>
            </a:r>
            <a:r>
              <a:rPr lang="en-GB" b="1" dirty="0"/>
              <a:t>word level </a:t>
            </a:r>
            <a:r>
              <a:rPr lang="en-GB" dirty="0"/>
              <a:t>– i.e. </a:t>
            </a:r>
            <a:r>
              <a:rPr lang="en-GB" b="1" dirty="0"/>
              <a:t>1 vector represents 1 word</a:t>
            </a:r>
          </a:p>
          <a:p>
            <a:r>
              <a:rPr lang="en-GB" dirty="0"/>
              <a:t>For the purposes of the task, we need </a:t>
            </a:r>
            <a:r>
              <a:rPr lang="en-GB" b="1" dirty="0"/>
              <a:t>sentence level </a:t>
            </a:r>
            <a:r>
              <a:rPr lang="en-GB" dirty="0"/>
              <a:t>embeddings – </a:t>
            </a:r>
            <a:r>
              <a:rPr lang="en-GB" b="1" dirty="0"/>
              <a:t>1 vector represents 1 sentence</a:t>
            </a:r>
          </a:p>
          <a:p>
            <a:r>
              <a:rPr lang="en-GB" dirty="0"/>
              <a:t>Currently, methods of ‘pooling’ word embeddings into sentence-level representations are quite limited, generally </a:t>
            </a:r>
            <a:r>
              <a:rPr lang="en-GB" b="1" dirty="0"/>
              <a:t>mean pooling</a:t>
            </a:r>
          </a:p>
          <a:p>
            <a:r>
              <a:rPr lang="en-GB" dirty="0"/>
              <a:t>More in-depth methods of computing sentence embeddings are computationally prohibitive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9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Treating the dialogues </a:t>
            </a:r>
            <a:r>
              <a:rPr lang="en-GB" dirty="0"/>
              <a:t>with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85F29-ADE2-4691-A1B6-5FCF43EC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6" y="2276075"/>
            <a:ext cx="8155460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dialogues of </a:t>
            </a:r>
            <a:r>
              <a:rPr lang="en-GB" b="1" dirty="0"/>
              <a:t>randomized</a:t>
            </a:r>
            <a:r>
              <a:rPr lang="en-GB" dirty="0"/>
              <a:t> turn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CCD70-BB20-420F-A954-DF21E020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9" y="2233178"/>
            <a:ext cx="8031892" cy="39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Tagging sentences </a:t>
            </a:r>
            <a:r>
              <a:rPr lang="en-GB" dirty="0"/>
              <a:t>w/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71678-319B-47CD-8273-4B7BA3C6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2300752"/>
            <a:ext cx="8229600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Generating</a:t>
            </a:r>
            <a:r>
              <a:rPr lang="en-GB" b="1" dirty="0"/>
              <a:t> sentence embeddings</a:t>
            </a:r>
            <a:r>
              <a:rPr lang="en-GB" dirty="0"/>
              <a:t>, calculating </a:t>
            </a:r>
            <a:r>
              <a:rPr lang="en-GB" b="1" dirty="0"/>
              <a:t>cosine similarity </a:t>
            </a:r>
            <a:r>
              <a:rPr lang="en-GB" dirty="0"/>
              <a:t>for similarity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5E26C-3271-4B9B-A651-FC6A403A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1" y="2649347"/>
            <a:ext cx="5696465" cy="36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2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CSV output after adding metadata and calculating similarity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BA221-0C47-4C64-AA8F-9FACC1D6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1" y="2558738"/>
            <a:ext cx="7700963" cy="36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/>
              <a:t>Implementation/Challenges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/>
              <a:t>Quick Demonstration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/>
              <a:t>Next Steps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Mean averaging </a:t>
            </a:r>
            <a:r>
              <a:rPr lang="en-GB" dirty="0"/>
              <a:t>of similarity values by dialogue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B76D9-39D5-435C-8187-F5AB9822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5110"/>
            <a:ext cx="8291384" cy="38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7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Code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CSV output after mean averaging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21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B17C3-2BCA-4454-910F-AAAC669D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368636"/>
            <a:ext cx="6553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1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Still to be implemented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HSD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And of course, writing the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255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‘Linguistic Repetitions, Task-based Experience and A Proxy Measure of Mutual Understanding’ </a:t>
            </a:r>
          </a:p>
          <a:p>
            <a:pPr marL="0" indent="0">
              <a:buNone/>
            </a:pPr>
            <a:r>
              <a:rPr lang="en-GB" sz="2000" dirty="0"/>
              <a:t>Reverdy &amp; Vogel 2017</a:t>
            </a:r>
          </a:p>
          <a:p>
            <a:pPr marL="0" indent="0">
              <a:buNone/>
            </a:pPr>
            <a:r>
              <a:rPr lang="en-GB" sz="2000" dirty="0" err="1"/>
              <a:t>doi</a:t>
            </a:r>
            <a:r>
              <a:rPr lang="en-GB" sz="2000" dirty="0"/>
              <a:t>: 10.1109/coginfocom.2017.8268278</a:t>
            </a:r>
          </a:p>
          <a:p>
            <a:pPr marL="0" indent="0">
              <a:buNone/>
            </a:pPr>
            <a:r>
              <a:rPr lang="en-GB" sz="2000" dirty="0"/>
              <a:t>‘Measuring Synchrony in Task-Based Dialogues’ </a:t>
            </a:r>
          </a:p>
          <a:p>
            <a:pPr marL="0" indent="0">
              <a:buNone/>
            </a:pPr>
            <a:r>
              <a:rPr lang="en-GB" sz="2000" dirty="0"/>
              <a:t>Reverdy &amp; Vogel 2017</a:t>
            </a:r>
          </a:p>
          <a:p>
            <a:pPr marL="0" indent="0">
              <a:buNone/>
            </a:pPr>
            <a:r>
              <a:rPr lang="en-GB" sz="2000" dirty="0" err="1"/>
              <a:t>doi</a:t>
            </a:r>
            <a:r>
              <a:rPr lang="en-GB" sz="2000" dirty="0"/>
              <a:t>: 10.21437/interspeech.2017-1604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882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Linguistic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a </a:t>
            </a:r>
            <a:r>
              <a:rPr lang="en-GB" b="1" dirty="0"/>
              <a:t>linguistics</a:t>
            </a:r>
            <a:r>
              <a:rPr lang="en-GB" dirty="0"/>
              <a:t>/</a:t>
            </a:r>
            <a:r>
              <a:rPr lang="en-GB" b="1" dirty="0"/>
              <a:t>NLP</a:t>
            </a:r>
            <a:r>
              <a:rPr lang="en-GB" dirty="0"/>
              <a:t>-focused project, I will do my best to explain terminology as it comes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Syntactic</a:t>
            </a:r>
            <a:r>
              <a:rPr lang="en-GB" dirty="0"/>
              <a:t> &amp; </a:t>
            </a:r>
            <a:r>
              <a:rPr lang="en-GB" b="1" dirty="0"/>
              <a:t>semantic</a:t>
            </a:r>
            <a:r>
              <a:rPr lang="en-GB" dirty="0"/>
              <a:t> </a:t>
            </a:r>
            <a:r>
              <a:rPr lang="en-GB" b="1" dirty="0"/>
              <a:t>priming</a:t>
            </a:r>
            <a:r>
              <a:rPr lang="en-GB" dirty="0"/>
              <a:t> effects well studied for decades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priming effects have many beneficial uses in natural language dialogue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Work of Reverdy/Vogel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Previous work by Justine Reverdy and </a:t>
            </a:r>
            <a:r>
              <a:rPr lang="en-GB" sz="2200" dirty="0" err="1"/>
              <a:t>Dr.</a:t>
            </a:r>
            <a:r>
              <a:rPr lang="en-GB" sz="2200" dirty="0"/>
              <a:t> Carl Vogel from 2017 sought to investigate the extent to which </a:t>
            </a:r>
            <a:r>
              <a:rPr lang="en-GB" sz="2200" b="1" dirty="0"/>
              <a:t>semantic self-repetition </a:t>
            </a:r>
            <a:r>
              <a:rPr lang="en-GB" sz="2200" dirty="0"/>
              <a:t>and </a:t>
            </a:r>
            <a:r>
              <a:rPr lang="en-GB" sz="2200" b="1" dirty="0"/>
              <a:t>other-repetition</a:t>
            </a:r>
            <a:r>
              <a:rPr lang="en-GB" sz="2200" dirty="0"/>
              <a:t> in </a:t>
            </a:r>
            <a:r>
              <a:rPr lang="en-GB" sz="2200" b="1" dirty="0"/>
              <a:t>dialogue</a:t>
            </a:r>
            <a:r>
              <a:rPr lang="en-GB" sz="2200" dirty="0"/>
              <a:t> was indicative of ‘dialogue success’- in essence, </a:t>
            </a:r>
            <a:r>
              <a:rPr lang="en-GB" sz="2200" b="1" dirty="0"/>
              <a:t>mutual</a:t>
            </a:r>
            <a:r>
              <a:rPr lang="en-GB" sz="2200" dirty="0"/>
              <a:t> </a:t>
            </a:r>
            <a:r>
              <a:rPr lang="en-GB" sz="2200" b="1" dirty="0"/>
              <a:t>understanding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project can be seen as a continuation of their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6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Work of Reverdy/Vogel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How did they set up their experiment?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First, the corpus: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HCRC Map Task Corpus</a:t>
            </a:r>
            <a:r>
              <a:rPr lang="en-GB" sz="18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128 Dialogues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‘Task-Based’ dialogues </a:t>
            </a:r>
            <a:r>
              <a:rPr lang="en-GB" sz="1800" dirty="0"/>
              <a:t>– useful as task success can be taken as a measure of dialogue 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Mix of familiar/unfamiliar dialogue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More useful features (eye contact, participant gender)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96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Work of Reverdy/Vogel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Treat/format the dialogues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Considering </a:t>
            </a:r>
            <a:r>
              <a:rPr lang="en-GB" b="1" dirty="0"/>
              <a:t>current turn </a:t>
            </a:r>
            <a:r>
              <a:rPr lang="en-GB" dirty="0"/>
              <a:t>and </a:t>
            </a:r>
            <a:r>
              <a:rPr lang="en-GB" b="1" dirty="0"/>
              <a:t>previous turn</a:t>
            </a:r>
            <a:r>
              <a:rPr lang="en-GB" dirty="0"/>
              <a:t> of each participant, take counts of repeated </a:t>
            </a:r>
            <a:r>
              <a:rPr lang="en-GB" b="1" dirty="0"/>
              <a:t>n-grams</a:t>
            </a:r>
            <a:r>
              <a:rPr lang="en-GB" dirty="0"/>
              <a:t> up to </a:t>
            </a:r>
            <a:r>
              <a:rPr lang="en-GB" b="1" dirty="0"/>
              <a:t>n=5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repeated for several different </a:t>
            </a:r>
            <a:r>
              <a:rPr lang="en-GB" b="1" dirty="0"/>
              <a:t>linguistic ‘levels’; </a:t>
            </a:r>
            <a:r>
              <a:rPr lang="en-GB" dirty="0"/>
              <a:t>Token, Lemma, Part-of-Speech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91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Work of Reverdy/Vogel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analysis was also performed on the same dialogues with </a:t>
            </a:r>
            <a:r>
              <a:rPr lang="en-GB" sz="2200" b="1" dirty="0"/>
              <a:t>randomized turn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 cases where </a:t>
            </a:r>
            <a:r>
              <a:rPr lang="en-GB" sz="2200" b="1" dirty="0"/>
              <a:t>proportion of repetition </a:t>
            </a:r>
            <a:r>
              <a:rPr lang="en-GB" sz="2200" dirty="0"/>
              <a:t>exceeded that which could be expected from randomized dialogue, conclusions were then drawn in regards to how this </a:t>
            </a:r>
            <a:r>
              <a:rPr lang="en-GB" sz="2200" b="1" dirty="0"/>
              <a:t>repetition correlated with task success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424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Work of Reverdy/Vogel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While this analysis produced enlightening results with regards to </a:t>
            </a:r>
            <a:r>
              <a:rPr lang="en-GB" sz="2200" b="1" dirty="0"/>
              <a:t>quantifying engagement </a:t>
            </a:r>
            <a:r>
              <a:rPr lang="en-GB" sz="2200" dirty="0"/>
              <a:t>and </a:t>
            </a:r>
            <a:r>
              <a:rPr lang="en-GB" sz="2200" b="1" dirty="0"/>
              <a:t>mutual understanding </a:t>
            </a:r>
            <a:r>
              <a:rPr lang="en-GB" sz="2200" dirty="0"/>
              <a:t>and was received well, there are certain semantic elements of speech that the method could not 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For example, the role of </a:t>
            </a:r>
            <a:r>
              <a:rPr lang="en-GB" sz="2200" b="1" dirty="0"/>
              <a:t>polysemy</a:t>
            </a:r>
            <a:r>
              <a:rPr lang="en-GB" sz="2200" dirty="0"/>
              <a:t>, </a:t>
            </a:r>
            <a:r>
              <a:rPr lang="en-GB" sz="2200" b="1" dirty="0"/>
              <a:t>pronoun semantics</a:t>
            </a:r>
            <a:r>
              <a:rPr lang="en-GB" sz="2200" dirty="0"/>
              <a:t>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74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– Context Vectors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3928676" cy="4040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Context vectors </a:t>
            </a:r>
            <a:r>
              <a:rPr lang="en-GB" dirty="0"/>
              <a:t>are a modern, powerful tool in 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Vectors associated with the </a:t>
            </a:r>
            <a:r>
              <a:rPr lang="en-GB" b="1" dirty="0"/>
              <a:t>context</a:t>
            </a:r>
            <a:r>
              <a:rPr lang="en-GB" dirty="0"/>
              <a:t> in which certain tokens appear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Seeks to emulate human </a:t>
            </a:r>
            <a:r>
              <a:rPr lang="en-GB" b="1" dirty="0"/>
              <a:t>meta-semantic</a:t>
            </a:r>
            <a:r>
              <a:rPr lang="en-GB" dirty="0"/>
              <a:t> knowledge- can be used to model </a:t>
            </a:r>
            <a:r>
              <a:rPr lang="en-GB" b="1" dirty="0"/>
              <a:t>polysemy</a:t>
            </a:r>
            <a:r>
              <a:rPr lang="en-GB" dirty="0"/>
              <a:t>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5373034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7605</TotalTime>
  <Words>843</Words>
  <Application>Microsoft Office PowerPoint</Application>
  <PresentationFormat>On-screen Show (4:3)</PresentationFormat>
  <Paragraphs>116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Trinity_PPT_Calibri_Option1</vt:lpstr>
      <vt:lpstr>Measuring Synchrony in Task-Based Dialogue with Context Vectors</vt:lpstr>
      <vt:lpstr>Presentation Structure</vt:lpstr>
      <vt:lpstr>Background – Linguistic Background</vt:lpstr>
      <vt:lpstr>Background – Work of Reverdy/Vogel</vt:lpstr>
      <vt:lpstr>Background – Work of Reverdy/Vogel</vt:lpstr>
      <vt:lpstr>Background – Work of Reverdy/Vogel</vt:lpstr>
      <vt:lpstr>Background – Work of Reverdy/Vogel</vt:lpstr>
      <vt:lpstr>Background – Work of Reverdy/Vogel</vt:lpstr>
      <vt:lpstr>State of the Art – Context Vectors</vt:lpstr>
      <vt:lpstr>State of the Art – Context Vectors</vt:lpstr>
      <vt:lpstr>Implementation - Challenges</vt:lpstr>
      <vt:lpstr>Implementation – Design Overview</vt:lpstr>
      <vt:lpstr>Implementation – Design Overview</vt:lpstr>
      <vt:lpstr>Aside – Word vs. Sentence Vector Representations</vt:lpstr>
      <vt:lpstr>Implementation – Code Demonstration</vt:lpstr>
      <vt:lpstr>Implementation - Code Demonstration</vt:lpstr>
      <vt:lpstr>Implementation - Code Demonstration</vt:lpstr>
      <vt:lpstr>Implementation - Code Demonstration</vt:lpstr>
      <vt:lpstr>Implementation - Code Demonstration</vt:lpstr>
      <vt:lpstr>Implementation - Code Demonstration</vt:lpstr>
      <vt:lpstr>Implementation - Code Demonstration</vt:lpstr>
      <vt:lpstr>What’s Next?</vt:lpstr>
      <vt:lpstr>Sources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Tom Tye</cp:lastModifiedBy>
  <cp:revision>35</cp:revision>
  <cp:lastPrinted>2014-12-16T10:33:11Z</cp:lastPrinted>
  <dcterms:created xsi:type="dcterms:W3CDTF">2015-04-21T16:55:16Z</dcterms:created>
  <dcterms:modified xsi:type="dcterms:W3CDTF">2022-04-11T10:50:30Z</dcterms:modified>
</cp:coreProperties>
</file>