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9" r:id="rId8"/>
    <p:sldId id="256" r:id="rId9"/>
    <p:sldId id="263" r:id="rId10"/>
    <p:sldId id="262" r:id="rId11"/>
    <p:sldId id="260" r:id="rId12"/>
    <p:sldId id="261" r:id="rId13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0343908" val="976" revOS="4"/>
      <pr:smFileRevision xmlns:pr="smNativeData" dt="1590343908" val="101"/>
      <pr:guideOptions xmlns:pr="smNativeData" dt="159034390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9" d="100"/>
          <a:sy n="99" d="100"/>
        </p:scale>
        <p:origin x="1105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105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w0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Клацніть, щоб відредагувати стиль підзаголовка зразка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9057-19F9-EF66-B702-EF33DE4C41BA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B01F-51F9-EF46-B702-A713FE4C41F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855B-15F9-EF73-B702-E326CB4C41B6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B52E-60F9-EF43-B702-9616FB4C41C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M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FA2E-60F9-EF0C-B702-9659B44C41C3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BDE0-AEF9-EF4B-B702-581EF34C410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c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F2CC-82F9-EF04-B702-7451BC4C4121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D9A4-EAF9-EF2F-B702-1C7A974C414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EACD-83F9-EF1C-B702-7549A44C4120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DCB2-FCF9-EF2A-B702-0A7F924C415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5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E858-16F9-EF1E-B702-E04BA64C41B5}" type="datetime1">
              <a:t/>
            </a:fld>
          </a:p>
        </p:txBody>
      </p:sp>
      <p:sp>
        <p:nvSpPr>
          <p:cNvPr id="6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90B5-FBF9-EF66-B702-0D33DE4C415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7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E61E-50F9-EF10-B702-A645A84C41F3}" type="datetime1">
              <a:t/>
            </a:fld>
          </a:p>
        </p:txBody>
      </p:sp>
      <p:sp>
        <p:nvSpPr>
          <p:cNvPr id="8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AF53-1DF9-EF59-B702-EB0CE14C41B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ільки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CC80-CEF9-EF3A-B702-386F824C416D}" type="datetime1">
              <a:t/>
            </a:fld>
          </a:p>
        </p:txBody>
      </p:sp>
      <p:sp>
        <p:nvSpPr>
          <p:cNvPr id="4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0S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R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E0CC-82F9-EF16-B702-7443AE4C412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7T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91A3-EDF9-EF67-B702-1B32DF4C414E}" type="datetime1">
              <a:t/>
            </a:fld>
          </a:p>
        </p:txBody>
      </p:sp>
      <p:sp>
        <p:nvSpPr>
          <p:cNvPr id="3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A784-CAF9-EF51-B702-3C04E94C416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UZ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Rk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DD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5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958B-C5F9-EF63-B702-3336DB4C4166}" type="datetime1">
              <a:t/>
            </a:fld>
          </a:p>
        </p:txBody>
      </p:sp>
      <p:sp>
        <p:nvSpPr>
          <p:cNvPr id="6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jn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CAEC-A2F9-EF3C-B702-5469844C410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Q+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2O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Клацніть, щоб редагувати основні стилі тексту</a:t>
            </a:r>
          </a:p>
        </p:txBody>
      </p:sp>
      <p:sp>
        <p:nvSpPr>
          <p:cNvPr id="5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BAB25A-14F9-EF44-B702-E211FC4C41B7}" type="datetime1">
              <a:t/>
            </a:fld>
          </a:p>
        </p:txBody>
      </p:sp>
      <p:sp>
        <p:nvSpPr>
          <p:cNvPr id="6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k7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Zj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BAF0B8-F6F9-EF06-B702-0053BE4C415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ня за промовчання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Клацніть, щоб редагувати основний стиль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w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Клацніть, щоб редагувати основні стилі тексту</a:t>
            </a:r>
          </a:p>
          <a:p>
            <a:pPr lvl="1"/>
            <a:r>
              <a:t>Другий рівень</a:t>
            </a:r>
          </a:p>
          <a:p>
            <a:pPr lvl="2"/>
            <a:r>
              <a:t>Третій рівень</a:t>
            </a:r>
          </a:p>
          <a:p>
            <a:pPr lvl="3"/>
            <a:r>
              <a:t>Четвертий рівень</a:t>
            </a:r>
          </a:p>
          <a:p>
            <a:pPr lvl="4"/>
            <a:r>
              <a:t>П'ятий рівень</a:t>
            </a:r>
          </a:p>
        </p:txBody>
      </p:sp>
      <p:sp>
        <p:nvSpPr>
          <p:cNvPr id="4" name="ОбластьДатиЧасу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RLpT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4BADCA3-EDF9-EF2A-B702-1B7F924C414E}" type="datetime1">
              <a:t/>
            </a:fld>
          </a:p>
        </p:txBody>
      </p:sp>
      <p:sp>
        <p:nvSpPr>
          <p:cNvPr id="5" name="ОбластьНижньогоКолонтитул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4BA96CB-85F9-EF60-B702-7335D84C412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oleObject" Target="../embeddings/oleObject9.bin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dw0AADo0AACDFgAAAAAAACYAAAAIAAAAffD///////8="/>
              </a:ext>
            </a:extLst>
          </p:cNvSpPr>
          <p:nvPr>
            <p:ph type="ctrTitle"/>
          </p:nvPr>
        </p:nvSpPr>
        <p:spPr>
          <a:xfrm>
            <a:off x="717550" y="2188845"/>
            <a:ext cx="7772400" cy="14706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algn="ctr">
              <a:defRPr sz="3400">
                <a:solidFill>
                  <a:schemeClr val="tx2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Opening a retail-entertainment center in Ukraine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E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Business problem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mAoAABY0AAD0FgAAEAAAACYAAAAIAAAAffD///////8="/>
              </a:ext>
            </a:extLst>
          </p:cNvSpPr>
          <p:nvPr>
            <p:ph type="subTitle" idx="1"/>
          </p:nvPr>
        </p:nvSpPr>
        <p:spPr>
          <a:xfrm>
            <a:off x="717550" y="1722120"/>
            <a:ext cx="7749540" cy="200914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rPr u="sng"/>
              <a:t>Objective</a:t>
            </a:r>
            <a:endParaRPr u="sng"/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Help investors to choose a place for the construction of a new retail-entertainment center</a:t>
            </a:r>
          </a:p>
        </p:txBody>
      </p:sp>
      <p:sp>
        <p:nvSpPr>
          <p:cNvPr id="4" name="Напис1"/>
          <p:cNvSpPr txBox="1">
            <a:extLst>
              <a:ext uri="smNativeData">
                <pr:smNativeData xmlns:pr="smNativeData" val="SMDATA_13_5LjK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RxgAABY0AAD2JQAAEAAAACYAAAAIAAAA//////////8="/>
              </a:ext>
            </a:extLst>
          </p:cNvSpPr>
          <p:nvPr/>
        </p:nvSpPr>
        <p:spPr>
          <a:xfrm>
            <a:off x="717550" y="3946525"/>
            <a:ext cx="7749540" cy="2224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200">
                <a:latin typeface="Arial" pitchFamily="2" charset="-52"/>
                <a:ea typeface="SimSun" pitchFamily="0" charset="0"/>
                <a:cs typeface="Times New Roman" pitchFamily="1" charset="-52"/>
              </a:defRPr>
            </a:pPr>
            <a:r>
              <a:rPr u="sng"/>
              <a:t>Business question</a:t>
            </a:r>
            <a:endParaRPr u="sng"/>
          </a:p>
          <a:p>
            <a:pPr>
              <a:defRPr sz="3200">
                <a:latin typeface="Arial" pitchFamily="2" charset="-52"/>
                <a:ea typeface="SimSun" pitchFamily="0" charset="0"/>
                <a:cs typeface="Times New Roman" pitchFamily="1" charset="-52"/>
              </a:defRPr>
            </a:pPr>
            <a:r>
              <a:t>Where would be a good place to build a retail-entertainment center in Ukraine?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E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Data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mAoAABY0AADmHgAAAAAAACYAAAAIAAAAffD///////8="/>
              </a:ext>
            </a:extLst>
          </p:cNvSpPr>
          <p:nvPr>
            <p:ph type="subTitle" idx="1"/>
          </p:nvPr>
        </p:nvSpPr>
        <p:spPr>
          <a:xfrm>
            <a:off x="717550" y="1722120"/>
            <a:ext cx="7749540" cy="33007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list of top 8 big cities of Ukraine (Kyiv, Kharkiv, Odessa, Dnipro, Zaporizhia, Lviv, Kryvyi Rih, Kherson)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list of districts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latitude and longitude of districts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venue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AAAAACYAAAAIAAAAAYAAAAAAAAA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</p:spPr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Methodology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C6JwAAAAAAACYAAAAIAAAAAYAAAAAAAAA="/>
              </a:ext>
            </a:extLst>
          </p:cNvSpPr>
          <p:nvPr>
            <p:ph type="subTitle" idx="1"/>
          </p:nvPr>
        </p:nvSpPr>
        <p:spPr>
          <a:xfrm>
            <a:off x="717550" y="1435100"/>
            <a:ext cx="7749540" cy="5022850"/>
          </a:xfrm>
        </p:spPr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receiving districts data from file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receiving districts data from Foursquare API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filter district category by ’Shoppin Maul’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filter for retail-entertainment center from  ’Shoppin Maul’ category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count amont of  retail-entertainment centers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perform clustering on data with k-mean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A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Results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M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mAoAABY0AADmHgAAAAAAACYAAAAIAAAAffD///////8="/>
              </a:ext>
            </a:extLst>
          </p:cNvSpPr>
          <p:nvPr>
            <p:ph type="subTitle" idx="1"/>
          </p:nvPr>
        </p:nvSpPr>
        <p:spPr>
          <a:xfrm>
            <a:off x="717550" y="1722120"/>
            <a:ext cx="7749540" cy="33007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sz="32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Cluster 0. High number of retail-entertainment centers (with 2 or more retail-entertainment centers per district);</a:t>
            </a:r>
          </a:p>
          <a:p>
            <a:pPr>
              <a:defRPr sz="32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Cluster 1. Moderate number of retail-entertainment centers (with 1 retail-entertainment center per district);</a:t>
            </a:r>
          </a:p>
          <a:p>
            <a:pPr>
              <a:defRPr sz="32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- Cluster 2. Without retail-entertainment centers (with 0 retail-entertainment center per district).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A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Results</a:t>
            </a:r>
          </a:p>
        </p:txBody>
      </p:sp>
      <p:graphicFrame>
        <p:nvGraphicFramePr>
          <p:cNvPr id="3" name="Об'єктOLE1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lQMAAKIIAAD4NAAAnCgAAAAAAAAmAAAACAAAAP//////////"/>
              </a:ext>
            </a:extLst>
          </p:cNvGraphicFramePr>
          <p:nvPr/>
        </p:nvGraphicFramePr>
        <p:xfrm>
          <a:off x="582295" y="1403350"/>
          <a:ext cx="8028305" cy="5198110"/>
        </p:xfrm>
        <a:graphic>
          <a:graphicData uri="http://schemas.openxmlformats.org/presentationml/2006/ole">
            <p:oleObj spid="_x0000_s1027" name="Paint.Picture" r:id="rId3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A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Results</a:t>
            </a:r>
          </a:p>
        </p:txBody>
      </p:sp>
      <p:graphicFrame>
        <p:nvGraphicFramePr>
          <p:cNvPr id="3" name="Об'єктOLE1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agQAALYJAACFDwAAbBMAAAAAAAAmAAAACAAAAP//////////"/>
              </a:ext>
            </a:extLst>
          </p:cNvGraphicFramePr>
          <p:nvPr/>
        </p:nvGraphicFramePr>
        <p:xfrm>
          <a:off x="717550" y="1578610"/>
          <a:ext cx="1805305" cy="1578610"/>
        </p:xfrm>
        <a:graphic>
          <a:graphicData uri="http://schemas.openxmlformats.org/presentationml/2006/ole">
            <p:oleObj spid="_x0000_s1027" name="Paint.Picture" r:id="rId3" imgW="19050" imgH="19050" progId="Paint.Picture">
              <p:embed/>
            </p:oleObj>
          </a:graphicData>
        </a:graphic>
      </p:graphicFrame>
      <p:graphicFrame>
        <p:nvGraphicFramePr>
          <p:cNvPr id="4" name="Об'єктOLE2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VRAAALYJAADPGwAAbBMAAAAAAAAmAAAACAAAAP//////////"/>
              </a:ext>
            </a:extLst>
          </p:cNvGraphicFramePr>
          <p:nvPr/>
        </p:nvGraphicFramePr>
        <p:xfrm>
          <a:off x="2654935" y="1578610"/>
          <a:ext cx="1865630" cy="1578610"/>
        </p:xfrm>
        <a:graphic>
          <a:graphicData uri="http://schemas.openxmlformats.org/presentationml/2006/ole">
            <p:oleObj spid="_x0000_s1028" name="Paint.Picture" r:id="rId4" imgW="19050" imgH="19050" progId="Paint.Picture">
              <p:embed/>
            </p:oleObj>
          </a:graphicData>
        </a:graphic>
      </p:graphicFrame>
      <p:graphicFrame>
        <p:nvGraphicFramePr>
          <p:cNvPr id="5" name="Об'єктOLE3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6ZGVm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sRwAALYJAAC6JwAAbBMAAAAAAAAmAAAACAAAAP//////////"/>
              </a:ext>
            </a:extLst>
          </p:cNvGraphicFramePr>
          <p:nvPr/>
        </p:nvGraphicFramePr>
        <p:xfrm>
          <a:off x="4664075" y="1578610"/>
          <a:ext cx="1793875" cy="1578610"/>
        </p:xfrm>
        <a:graphic>
          <a:graphicData uri="http://schemas.openxmlformats.org/presentationml/2006/ole">
            <p:oleObj spid="_x0000_s1029" name="Paint.Picture" r:id="rId5" imgW="19050" imgH="19050" progId="Paint.Picture">
              <p:embed/>
            </p:oleObj>
          </a:graphicData>
        </a:graphic>
      </p:graphicFrame>
      <p:graphicFrame>
        <p:nvGraphicFramePr>
          <p:cNvPr id="6" name="Об'єктOLE4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nCgAALYJAAAWNAAAbBMAAAAAAAAmAAAACAAAAP//////////"/>
              </a:ext>
            </a:extLst>
          </p:cNvGraphicFramePr>
          <p:nvPr/>
        </p:nvGraphicFramePr>
        <p:xfrm>
          <a:off x="6601460" y="1578610"/>
          <a:ext cx="1865630" cy="1578610"/>
        </p:xfrm>
        <a:graphic>
          <a:graphicData uri="http://schemas.openxmlformats.org/presentationml/2006/ole">
            <p:oleObj spid="_x0000_s1030" name="Paint.Picture" r:id="rId6" imgW="19050" imgH="19050" progId="Paint.Picture">
              <p:embed/>
            </p:oleObj>
          </a:graphicData>
        </a:graphic>
      </p:graphicFrame>
      <p:graphicFrame>
        <p:nvGraphicFramePr>
          <p:cNvPr id="7" name="Об'єктOLE5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agQAACYWAABzDwAAFCEAAAAAAAAmAAAACAAAAP//////////"/>
              </a:ext>
            </a:extLst>
          </p:cNvGraphicFramePr>
          <p:nvPr/>
        </p:nvGraphicFramePr>
        <p:xfrm>
          <a:off x="717550" y="3600450"/>
          <a:ext cx="1793875" cy="1776730"/>
        </p:xfrm>
        <a:graphic>
          <a:graphicData uri="http://schemas.openxmlformats.org/presentationml/2006/ole">
            <p:oleObj spid="_x0000_s1031" name="Paint.Picture" r:id="rId7" imgW="19050" imgH="19050" progId="Paint.Picture">
              <p:embed/>
            </p:oleObj>
          </a:graphicData>
        </a:graphic>
      </p:graphicFrame>
      <p:graphicFrame>
        <p:nvGraphicFramePr>
          <p:cNvPr id="8" name="Об'єктOLE6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YhAAABIWAADPGwAAFCEAAAAAAAAmAAAACAAAAP//////////"/>
              </a:ext>
            </a:extLst>
          </p:cNvGraphicFramePr>
          <p:nvPr/>
        </p:nvGraphicFramePr>
        <p:xfrm>
          <a:off x="2663190" y="3587750"/>
          <a:ext cx="1857375" cy="1789430"/>
        </p:xfrm>
        <a:graphic>
          <a:graphicData uri="http://schemas.openxmlformats.org/presentationml/2006/ole">
            <p:oleObj spid="_x0000_s1032" name="Paint.Picture" r:id="rId8" imgW="19050" imgH="19050" progId="Paint.Picture">
              <p:embed/>
            </p:oleObj>
          </a:graphicData>
        </a:graphic>
      </p:graphicFrame>
      <p:graphicFrame>
        <p:nvGraphicFramePr>
          <p:cNvPr id="9" name="Об'єктOLE7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WAQ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sRwAABIWAAC6JwAAFCEAAAAAAAAmAAAACAAAAP//////////"/>
              </a:ext>
            </a:extLst>
          </p:cNvGraphicFramePr>
          <p:nvPr/>
        </p:nvGraphicFramePr>
        <p:xfrm>
          <a:off x="4664075" y="3587750"/>
          <a:ext cx="1793875" cy="1789430"/>
        </p:xfrm>
        <a:graphic>
          <a:graphicData uri="http://schemas.openxmlformats.org/presentationml/2006/ole">
            <p:oleObj spid="_x0000_s1033" name="Paint.Picture" r:id="rId9" imgW="19050" imgH="19050" progId="Paint.Picture">
              <p:embed/>
            </p:oleObj>
          </a:graphicData>
        </a:graphic>
      </p:graphicFrame>
      <p:graphicFrame>
        <p:nvGraphicFramePr>
          <p:cNvPr id="10" name="Об'єктOLE8"/>
          <p:cNvGraphicFramePr>
            <a:extLst>
              <a:ext uri="smNativeData">
                <pr:smNativeData xmlns:pr="smNativeData" val="SMDATA_15_5LjKXh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WAQ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kygAABIWAAAWNAAAFCEAAAAAAAAmAAAACAAAAP//////////"/>
              </a:ext>
            </a:extLst>
          </p:cNvGraphicFramePr>
          <p:nvPr/>
        </p:nvGraphicFramePr>
        <p:xfrm>
          <a:off x="6595745" y="3587750"/>
          <a:ext cx="1871345" cy="1789430"/>
        </p:xfrm>
        <a:graphic>
          <a:graphicData uri="http://schemas.openxmlformats.org/presentationml/2006/ole">
            <p:oleObj spid="_x0000_s1034" name="Paint.Picture" r:id="rId10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BY0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wQMAABY0AADyBwAAAAAAACYAAAAIAAAAffD///////8="/>
              </a:ext>
            </a:extLst>
          </p:cNvSpPr>
          <p:nvPr>
            <p:ph type="ctrTitle"/>
          </p:nvPr>
        </p:nvSpPr>
        <p:spPr>
          <a:xfrm>
            <a:off x="694690" y="610235"/>
            <a:ext cx="7772400" cy="68135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algn="ctr">
              <a:defRPr sz="4400">
                <a:solidFill>
                  <a:schemeClr val="tx2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Discussion</a:t>
            </a:r>
          </a:p>
        </p:txBody>
      </p:sp>
      <p:sp>
        <p:nvSpPr>
          <p:cNvPr id="3" name="ПідзаголовокСлайда1"/>
          <p:cNvSpPr>
            <a:spLocks noGrp="1" noChangeArrowheads="1"/>
            <a:extLst>
              <a:ext uri="smNativeData">
                <pr:smNativeData xmlns:pr="smNativeData" val="SMDATA_13_5LjK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mAoAABY0AADmHgAAAAAAACYAAAAIAAAAffD///////8="/>
              </a:ext>
            </a:extLst>
          </p:cNvSpPr>
          <p:nvPr>
            <p:ph type="subTitle" idx="1"/>
          </p:nvPr>
        </p:nvSpPr>
        <p:spPr>
          <a:xfrm>
            <a:off x="717550" y="1722120"/>
            <a:ext cx="7749540" cy="33007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algn="just">
              <a:defRPr sz="3200"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	I would recommend to build a new retail-entertainment center in Cluster 0 or Cluster 1. Cluster 0 would a good choice to avoid competition, while Cluster 1 would provide a competition with stable revenue. The competition in Cluster 2 is bad idea, because you just drop an income from retail-entertainment center.</a:t>
            </a:r>
          </a:p>
          <a:p>
            <a:pPr algn="just">
              <a:defRPr sz="3200"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VALIAS</cp:lastModifiedBy>
  <cp:revision>0</cp:revision>
  <dcterms:created xsi:type="dcterms:W3CDTF">2017-10-19T14:06:44Z</dcterms:created>
  <dcterms:modified xsi:type="dcterms:W3CDTF">2020-05-24T18:11:48Z</dcterms:modified>
</cp:coreProperties>
</file>