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7" r:id="rId2"/>
    <p:sldId id="291" r:id="rId3"/>
    <p:sldId id="292" r:id="rId4"/>
    <p:sldId id="295" r:id="rId5"/>
    <p:sldId id="296" r:id="rId6"/>
    <p:sldId id="294" r:id="rId7"/>
    <p:sldId id="293" r:id="rId8"/>
    <p:sldId id="260" r:id="rId9"/>
    <p:sldId id="261" r:id="rId10"/>
    <p:sldId id="29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85" r:id="rId24"/>
    <p:sldId id="287" r:id="rId25"/>
    <p:sldId id="286" r:id="rId26"/>
    <p:sldId id="288" r:id="rId27"/>
    <p:sldId id="284" r:id="rId28"/>
    <p:sldId id="281" r:id="rId29"/>
    <p:sldId id="289" r:id="rId30"/>
    <p:sldId id="300" r:id="rId31"/>
    <p:sldId id="275" r:id="rId32"/>
    <p:sldId id="297" r:id="rId33"/>
    <p:sldId id="276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824" autoAdjust="0"/>
  </p:normalViewPr>
  <p:slideViewPr>
    <p:cSldViewPr snapToGrid="0">
      <p:cViewPr>
        <p:scale>
          <a:sx n="100" d="100"/>
          <a:sy n="100" d="100"/>
        </p:scale>
        <p:origin x="10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3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1F7F-466C-4421-8FE5-DB5561965F08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9BD6-CE14-4F4F-9825-C4FBFA679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9BD6-CE14-4F4F-9825-C4FBFA67923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8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E8CA4-4B48-4801-83D8-283A0D1F4662}" type="slidenum">
              <a:rPr lang="en-US" altLang="fr-FR"/>
              <a:pPr/>
              <a:t>42</a:t>
            </a:fld>
            <a:endParaRPr lang="en-US" altLang="fr-FR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08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20839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41D3D-DC2A-4C62-BFCF-92B519529A00}" type="slidenum">
              <a:rPr lang="en-US" altLang="fr-FR"/>
              <a:pPr/>
              <a:t>43</a:t>
            </a:fld>
            <a:endParaRPr lang="en-US" altLang="fr-FR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22887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8EAE4-7796-4277-9607-2413789705B5}" type="slidenum">
              <a:rPr lang="en-US" altLang="fr-FR"/>
              <a:pPr/>
              <a:t>44</a:t>
            </a:fld>
            <a:endParaRPr lang="en-US" altLang="fr-FR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493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24935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26C7-5AE2-40DA-8C05-61D14D908441}" type="slidenum">
              <a:rPr lang="en-US" altLang="fr-FR"/>
              <a:pPr/>
              <a:t>45</a:t>
            </a:fld>
            <a:endParaRPr lang="en-US" altLang="fr-FR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8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26983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76CCA-9EBA-42C5-BFF3-21CAFAAA2C34}" type="slidenum">
              <a:rPr lang="en-US" altLang="fr-FR"/>
              <a:pPr/>
              <a:t>46</a:t>
            </a:fld>
            <a:endParaRPr lang="en-US" altLang="fr-FR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903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29031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7F224-6DCE-4CD2-B6C9-07FAC85172EA}" type="slidenum">
              <a:rPr lang="en-US" altLang="fr-FR"/>
              <a:pPr/>
              <a:t>47</a:t>
            </a:fld>
            <a:endParaRPr lang="en-US" altLang="fr-FR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107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31079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DB67C-E2FB-484A-849F-2FDCF9B6460B}" type="slidenum">
              <a:rPr lang="en-US" altLang="fr-FR"/>
              <a:pPr/>
              <a:t>48</a:t>
            </a:fld>
            <a:endParaRPr lang="en-US" altLang="fr-FR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33127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01F86-506F-4D76-A966-6FF8D55FB48D}" type="slidenum">
              <a:rPr lang="en-US" altLang="fr-FR"/>
              <a:pPr/>
              <a:t>49</a:t>
            </a:fld>
            <a:endParaRPr lang="en-US" altLang="fr-FR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51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35175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C2859-BE3E-4039-A036-326FDFB12EE7}" type="slidenum">
              <a:rPr lang="en-US" altLang="fr-FR"/>
              <a:pPr/>
              <a:t>50</a:t>
            </a:fld>
            <a:endParaRPr lang="en-US" altLang="fr-FR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72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37223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16074-D2B1-49A7-A56A-8063FF22C494}" type="slidenum">
              <a:rPr lang="en-US" altLang="fr-FR"/>
              <a:pPr/>
              <a:t>51</a:t>
            </a:fld>
            <a:endParaRPr lang="en-US" altLang="fr-FR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9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39271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A1327-4D4D-482F-88C4-9993448C59FB}" type="slidenum">
              <a:rPr lang="en-US" altLang="fr-FR"/>
              <a:pPr/>
              <a:t>34</a:t>
            </a:fld>
            <a:endParaRPr lang="en-US" altLang="fr-FR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44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/>
        </p:spPr>
      </p:sp>
      <p:sp>
        <p:nvSpPr>
          <p:cNvPr id="104455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AF61A-5FAF-46B1-9F41-0380C4CE035B}" type="slidenum">
              <a:rPr lang="en-US" altLang="fr-FR"/>
              <a:pPr/>
              <a:t>52</a:t>
            </a:fld>
            <a:endParaRPr lang="en-US" altLang="fr-FR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1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41319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15F4F-7669-4F8A-841F-B979C4504E6D}" type="slidenum">
              <a:rPr lang="en-US" altLang="fr-FR"/>
              <a:pPr/>
              <a:t>53</a:t>
            </a:fld>
            <a:endParaRPr lang="en-US" altLang="fr-FR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43367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101CD-CF6A-4688-8134-C9D061098975}" type="slidenum">
              <a:rPr lang="en-US" altLang="fr-FR"/>
              <a:pPr/>
              <a:t>35</a:t>
            </a:fld>
            <a:endParaRPr lang="en-US" altLang="fr-FR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65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06503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8819F-A082-46C7-92A4-1B48C26A186E}" type="slidenum">
              <a:rPr lang="en-US" altLang="fr-FR"/>
              <a:pPr/>
              <a:t>36</a:t>
            </a:fld>
            <a:endParaRPr lang="en-US" altLang="fr-FR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85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08551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BE6E1-AD85-4A26-9634-0DFA7D38F909}" type="slidenum">
              <a:rPr lang="en-US" altLang="fr-FR"/>
              <a:pPr/>
              <a:t>37</a:t>
            </a:fld>
            <a:endParaRPr lang="en-US" altLang="fr-FR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059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10599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BB6C5-5266-4478-B241-950EBAEC2C33}" type="slidenum">
              <a:rPr lang="en-US" altLang="fr-FR"/>
              <a:pPr/>
              <a:t>38</a:t>
            </a:fld>
            <a:endParaRPr lang="en-US" altLang="fr-FR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64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12647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DD3FF-5179-43F0-BE21-084677F33120}" type="slidenum">
              <a:rPr lang="en-US" altLang="fr-FR"/>
              <a:pPr/>
              <a:t>39</a:t>
            </a:fld>
            <a:endParaRPr lang="en-US" altLang="fr-FR"/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469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14695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DF069-5812-464E-81D6-F1361DE26309}" type="slidenum">
              <a:rPr lang="en-US" altLang="fr-FR"/>
              <a:pPr/>
              <a:t>40</a:t>
            </a:fld>
            <a:endParaRPr lang="en-US" altLang="fr-FR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674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16743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5FD5E-6DC4-4708-BCB1-4EAC489F10C8}" type="slidenum">
              <a:rPr lang="en-US" altLang="fr-FR"/>
              <a:pPr/>
              <a:t>41</a:t>
            </a:fld>
            <a:endParaRPr lang="en-US" altLang="fr-FR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fr-FR" sz="1200">
                <a:latin typeface="Times New Roman" pitchFamily="18" charset="0"/>
              </a:rPr>
              <a:t>49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879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/>
        </p:spPr>
      </p:sp>
      <p:sp>
        <p:nvSpPr>
          <p:cNvPr id="118791" name="Rectangle 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200" y="895071"/>
            <a:ext cx="8940800" cy="2005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400" b="0" dirty="0" smtClean="0">
                <a:solidFill>
                  <a:schemeClr val="tx1"/>
                </a:solidFill>
              </a:rPr>
              <a:t>INFO 307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MODELISATION DES SYSTEMES D’INFORMATION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3603811"/>
            <a:ext cx="81220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4000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OLLE </a:t>
            </a:r>
            <a:r>
              <a:rPr lang="en-US" sz="4000" dirty="0" err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OLLE</a:t>
            </a:r>
            <a:endParaRPr lang="en-US" sz="4000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2400" dirty="0" err="1" smtClean="0"/>
              <a:t>Département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d’Informatique</a:t>
            </a:r>
            <a:endParaRPr lang="en-US" sz="2400" dirty="0" smtClean="0"/>
          </a:p>
          <a:p>
            <a:pPr algn="ctr"/>
            <a:r>
              <a:rPr lang="en-US" sz="2400" dirty="0" err="1" smtClean="0"/>
              <a:t>Facult</a:t>
            </a:r>
            <a:r>
              <a:rPr lang="fr-FR" sz="2400" dirty="0"/>
              <a:t>é</a:t>
            </a:r>
            <a:r>
              <a:rPr lang="en-US" sz="2400" dirty="0" smtClean="0"/>
              <a:t> des Sciences –</a:t>
            </a:r>
            <a:r>
              <a:rPr lang="en-US" sz="2400" dirty="0" err="1" smtClean="0"/>
              <a:t>Université</a:t>
            </a:r>
            <a:r>
              <a:rPr lang="en-US" sz="2400" dirty="0" smtClean="0"/>
              <a:t> de  Yaoundé I </a:t>
            </a:r>
            <a:endParaRPr lang="fr-FR" sz="24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1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96" y="133349"/>
            <a:ext cx="1102939" cy="130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3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1" y="457201"/>
            <a:ext cx="10390716" cy="6080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600" dirty="0"/>
              <a:t>Data </a:t>
            </a:r>
            <a:r>
              <a:rPr lang="en-US" sz="5600" dirty="0">
                <a:sym typeface="Wingdings" pitchFamily="2" charset="2"/>
              </a:rPr>
              <a:t> Information</a:t>
            </a:r>
            <a:endParaRPr lang="en-US" sz="5600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27200" y="2971800"/>
            <a:ext cx="2235200" cy="1371600"/>
          </a:xfrm>
          <a:prstGeom prst="rect">
            <a:avLst/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fr-FR" sz="2000">
                <a:latin typeface="Times New Roman" pitchFamily="18" charset="0"/>
              </a:rPr>
              <a:t>Data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0" y="2971800"/>
            <a:ext cx="2235200" cy="1371600"/>
          </a:xfrm>
          <a:prstGeom prst="rect">
            <a:avLst/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fr-FR" sz="2000">
                <a:latin typeface="Times New Roman" pitchFamily="18" charset="0"/>
              </a:rPr>
              <a:t>Information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54600" y="2971800"/>
            <a:ext cx="2235200" cy="1371600"/>
          </a:xfrm>
          <a:prstGeom prst="rect">
            <a:avLst/>
          </a:prstGeom>
          <a:solidFill>
            <a:srgbClr val="B7DB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fr-FR" sz="2000">
                <a:latin typeface="Times New Roman" pitchFamily="18" charset="0"/>
              </a:rPr>
              <a:t>Transformation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3962400" y="3733800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289800" y="3733800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Information Concepts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Process</a:t>
            </a:r>
            <a:r>
              <a:rPr lang="en-CA" altLang="en-US" dirty="0" smtClean="0"/>
              <a:t>: 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A set of logically related tasks performed to achieve a defined outcome.</a:t>
            </a:r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Knowledge</a:t>
            </a:r>
            <a:r>
              <a:rPr lang="en-CA" altLang="en-US" dirty="0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An awareness and understanding of a set of information and ways that information 	can be made useful to support a specific task or reach a decision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Value of Information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05000" y="2000250"/>
            <a:ext cx="8763000" cy="3500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3600" b="1" smtClean="0"/>
              <a:t>The </a:t>
            </a:r>
            <a:r>
              <a:rPr lang="en-CA" altLang="en-US" sz="3600" b="1" u="sng" smtClean="0">
                <a:solidFill>
                  <a:srgbClr val="7030A0"/>
                </a:solidFill>
              </a:rPr>
              <a:t>value of Information</a:t>
            </a:r>
          </a:p>
          <a:p>
            <a:pPr eaLnBrk="1" hangingPunct="1">
              <a:buFontTx/>
              <a:buNone/>
            </a:pPr>
            <a:r>
              <a:rPr lang="en-CA" altLang="en-US" sz="3600" b="1" smtClean="0"/>
              <a:t>is directly linked to how</a:t>
            </a:r>
          </a:p>
          <a:p>
            <a:pPr eaLnBrk="1" hangingPunct="1">
              <a:buFontTx/>
              <a:buNone/>
            </a:pPr>
            <a:r>
              <a:rPr lang="en-CA" altLang="en-US" sz="3600" b="1" smtClean="0"/>
              <a:t>it helps decision makers</a:t>
            </a:r>
          </a:p>
          <a:p>
            <a:pPr eaLnBrk="1" hangingPunct="1">
              <a:buFontTx/>
              <a:buNone/>
            </a:pPr>
            <a:r>
              <a:rPr lang="en-CA" altLang="en-US" sz="3600" b="1" smtClean="0"/>
              <a:t>achieve their organization’s </a:t>
            </a:r>
          </a:p>
          <a:p>
            <a:pPr eaLnBrk="1" hangingPunct="1">
              <a:buFontTx/>
              <a:buNone/>
            </a:pPr>
            <a:r>
              <a:rPr lang="en-CA" altLang="en-US" sz="3600" b="1" smtClean="0"/>
              <a:t>goals.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4834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System 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38251" y="2000250"/>
            <a:ext cx="9886949" cy="32146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z="3600" smtClean="0"/>
          </a:p>
          <a:p>
            <a:pPr eaLnBrk="1" hangingPunct="1">
              <a:buFontTx/>
              <a:buNone/>
            </a:pPr>
            <a:r>
              <a:rPr lang="en-CA" altLang="en-US" sz="3600" smtClean="0"/>
              <a:t>	A </a:t>
            </a:r>
            <a:r>
              <a:rPr lang="en-CA" altLang="en-US" sz="3600" b="1" smtClean="0"/>
              <a:t>system</a:t>
            </a:r>
            <a:r>
              <a:rPr lang="en-CA" altLang="en-US" sz="3600" smtClean="0"/>
              <a:t> is a set of elements or components that interact to accomplish goals.</a:t>
            </a: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51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CBIS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smtClean="0"/>
              <a:t>Hardware: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		Computer Equipment</a:t>
            </a:r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Software</a:t>
            </a:r>
            <a:r>
              <a:rPr lang="en-CA" altLang="en-US" b="1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b="1" smtClean="0"/>
              <a:t>			</a:t>
            </a:r>
            <a:r>
              <a:rPr lang="en-CA" altLang="en-US" smtClean="0"/>
              <a:t>Computer Programs</a:t>
            </a:r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Databases: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		 An organized collections of facts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10244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2428876"/>
            <a:ext cx="2952749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6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CBIS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smtClean="0"/>
              <a:t>Telecommunications: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	Electronic transmission of signals 			for communication</a:t>
            </a:r>
          </a:p>
          <a:p>
            <a:pPr lvl="2" eaLnBrk="1" hangingPunct="1">
              <a:buFontTx/>
              <a:buNone/>
            </a:pPr>
            <a:endParaRPr lang="en-CA" altLang="en-US" smtClean="0"/>
          </a:p>
          <a:p>
            <a:pPr lvl="3" eaLnBrk="1" hangingPunct="1">
              <a:buFont typeface="Wingdings" pitchFamily="2" charset="2"/>
              <a:buChar char="§"/>
            </a:pPr>
            <a:r>
              <a:rPr lang="en-CA" altLang="en-US" sz="2300" b="1" smtClean="0"/>
              <a:t>Networks</a:t>
            </a:r>
            <a:r>
              <a:rPr lang="en-CA" altLang="en-US" sz="2300" smtClean="0"/>
              <a:t>: Distant electronic communication</a:t>
            </a:r>
          </a:p>
          <a:p>
            <a:pPr lvl="3" eaLnBrk="1" hangingPunct="1">
              <a:buFont typeface="Wingdings" pitchFamily="2" charset="2"/>
              <a:buChar char="§"/>
            </a:pPr>
            <a:r>
              <a:rPr lang="en-CA" altLang="en-US" sz="2300" b="1" smtClean="0"/>
              <a:t>Internet</a:t>
            </a:r>
            <a:r>
              <a:rPr lang="en-CA" altLang="en-US" sz="2300" smtClean="0"/>
              <a:t>: Interconnected Networks</a:t>
            </a:r>
          </a:p>
          <a:p>
            <a:pPr lvl="3" eaLnBrk="1" hangingPunct="1">
              <a:buFont typeface="Wingdings" pitchFamily="2" charset="2"/>
              <a:buChar char="§"/>
            </a:pPr>
            <a:r>
              <a:rPr lang="en-CA" altLang="en-US" sz="2300" b="1" smtClean="0"/>
              <a:t>Intranet</a:t>
            </a:r>
            <a:r>
              <a:rPr lang="en-CA" altLang="en-US" sz="2300" smtClean="0"/>
              <a:t>: Internal Corporate Network</a:t>
            </a:r>
          </a:p>
          <a:p>
            <a:pPr lvl="3" eaLnBrk="1" hangingPunct="1">
              <a:buFont typeface="Wingdings" pitchFamily="2" charset="2"/>
              <a:buChar char="§"/>
            </a:pPr>
            <a:r>
              <a:rPr lang="en-CA" altLang="en-US" sz="2300" b="1" smtClean="0"/>
              <a:t>Extranet</a:t>
            </a:r>
            <a:r>
              <a:rPr lang="en-CA" altLang="en-US" sz="2300" smtClean="0"/>
              <a:t>: Linked Intranets</a:t>
            </a:r>
            <a:endParaRPr lang="en-US" altLang="en-US" sz="2300" smtClean="0"/>
          </a:p>
        </p:txBody>
      </p:sp>
      <p:pic>
        <p:nvPicPr>
          <p:cNvPr id="11268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1" y="4929188"/>
            <a:ext cx="2190749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6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CBIS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People</a:t>
            </a:r>
          </a:p>
          <a:p>
            <a:pPr eaLnBrk="1" hangingPunct="1">
              <a:buFontTx/>
              <a:buNone/>
            </a:pPr>
            <a:endParaRPr lang="en-CA" altLang="en-US" b="1" u="sng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Procedures: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	Strategies, policies, methods, and rules for using a CBIS.</a:t>
            </a:r>
            <a:endParaRPr lang="en-US" altLang="en-US" dirty="0" smtClean="0"/>
          </a:p>
        </p:txBody>
      </p:sp>
      <p:pic>
        <p:nvPicPr>
          <p:cNvPr id="12292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786314"/>
            <a:ext cx="3619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1" y="3143251"/>
            <a:ext cx="10858500" cy="2714625"/>
          </a:xfrm>
        </p:spPr>
        <p:txBody>
          <a:bodyPr/>
          <a:lstStyle/>
          <a:p>
            <a:pPr eaLnBrk="1" hangingPunct="1"/>
            <a:r>
              <a:rPr lang="en-CA" altLang="en-US" sz="4800" dirty="0" smtClean="0"/>
              <a:t>        </a:t>
            </a:r>
            <a:r>
              <a:rPr lang="en-CA" altLang="en-US" sz="4800" dirty="0" smtClean="0"/>
              <a:t>II-</a:t>
            </a:r>
            <a:r>
              <a:rPr lang="en-CA" altLang="en-US" sz="4800" dirty="0" smtClean="0"/>
              <a:t>Business </a:t>
            </a:r>
            <a:r>
              <a:rPr lang="en-CA" altLang="en-US" sz="4800" dirty="0" smtClean="0"/>
              <a:t>Information Systems</a:t>
            </a:r>
            <a:br>
              <a:rPr lang="en-CA" altLang="en-US" sz="4800" dirty="0" smtClean="0"/>
            </a:br>
            <a:r>
              <a:rPr lang="en-CA" altLang="en-US" sz="4800" dirty="0"/>
              <a:t/>
            </a:r>
            <a:br>
              <a:rPr lang="en-CA" altLang="en-US" sz="4800" dirty="0"/>
            </a:br>
            <a:endParaRPr lang="en-US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9144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Electronic and Mobile Commerce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E-Commerce</a:t>
            </a:r>
            <a:r>
              <a:rPr lang="en-CA" altLang="en-US" dirty="0" smtClean="0"/>
              <a:t>: 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	Any business transaction executed electronically</a:t>
            </a:r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M-Commerce</a:t>
            </a:r>
            <a:r>
              <a:rPr lang="en-CA" altLang="en-US" dirty="0" smtClean="0"/>
              <a:t>: 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	</a:t>
            </a:r>
            <a:r>
              <a:rPr lang="en-CA" altLang="en-US" dirty="0" smtClean="0"/>
              <a:t>Business transactions </a:t>
            </a:r>
            <a:r>
              <a:rPr lang="en-CA" altLang="en-US" dirty="0" smtClean="0"/>
              <a:t>conducted anywhere, </a:t>
            </a:r>
            <a:r>
              <a:rPr lang="en-CA" altLang="en-US" dirty="0" smtClean="0"/>
              <a:t>anytime, using mobile device </a:t>
            </a:r>
            <a:endParaRPr lang="en-CA" altLang="en-US" dirty="0" smtClean="0"/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lvl="4" eaLnBrk="1" hangingPunct="1">
              <a:buFontTx/>
              <a:buBlip>
                <a:blip r:embed="rId2"/>
              </a:buBlip>
            </a:pPr>
            <a:r>
              <a:rPr lang="en-CA" altLang="en-US" sz="2400" dirty="0" smtClean="0"/>
              <a:t>Relies on wireless communications			</a:t>
            </a:r>
          </a:p>
          <a:p>
            <a:pPr lvl="4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2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TPS and ERP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Transaction</a:t>
            </a:r>
          </a:p>
          <a:p>
            <a:pPr lvl="1"/>
            <a:r>
              <a:rPr lang="en-US" altLang="en-US" smtClean="0"/>
              <a:t>business related exchange</a:t>
            </a:r>
          </a:p>
          <a:p>
            <a:pPr lvl="1"/>
            <a:r>
              <a:rPr lang="en-US" altLang="en-US" smtClean="0"/>
              <a:t>Evidence of a business event</a:t>
            </a:r>
          </a:p>
          <a:p>
            <a:r>
              <a:rPr lang="en-US" altLang="en-US" smtClean="0"/>
              <a:t>Transaction Processing System (TPS)</a:t>
            </a:r>
          </a:p>
          <a:p>
            <a:pPr lvl="1"/>
            <a:r>
              <a:rPr lang="en-US" altLang="en-US" smtClean="0"/>
              <a:t>A system which records completed business transactions</a:t>
            </a:r>
          </a:p>
          <a:p>
            <a:r>
              <a:rPr lang="en-US" altLang="en-US" smtClean="0"/>
              <a:t>Enterprise Resource Planning (ERP)</a:t>
            </a:r>
          </a:p>
          <a:p>
            <a:pPr lvl="1"/>
            <a:r>
              <a:rPr lang="en-US" altLang="en-US" smtClean="0"/>
              <a:t>A set of integrated programs for managing the entire business operations</a:t>
            </a:r>
          </a:p>
        </p:txBody>
      </p:sp>
    </p:spTree>
    <p:extLst>
      <p:ext uri="{BB962C8B-B14F-4D97-AF65-F5344CB8AC3E}">
        <p14:creationId xmlns:p14="http://schemas.microsoft.com/office/powerpoint/2010/main" val="30201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04" y="246888"/>
            <a:ext cx="10972800" cy="593084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Notes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Importantes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72" y="933450"/>
            <a:ext cx="10972800" cy="4657725"/>
          </a:xfrm>
        </p:spPr>
        <p:txBody>
          <a:bodyPr>
            <a:normAutofit fontScale="25000" lnSpcReduction="20000"/>
          </a:bodyPr>
          <a:lstStyle/>
          <a:p>
            <a:r>
              <a:rPr lang="en-US" sz="7600" b="1" dirty="0" smtClean="0"/>
              <a:t>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Recall on the fundamentals of 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Typology and  Specificities  of  Information System Engineering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Business Process Modeling and Notation (BPMN)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Object Oriented 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Unified Modeling Language (UML)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System Design and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600" dirty="0" smtClean="0"/>
              <a:t>Case Study</a:t>
            </a:r>
            <a:endParaRPr lang="en-US" sz="136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Business Information Systems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Management Information System</a:t>
            </a:r>
            <a:r>
              <a:rPr lang="en-CA" altLang="en-US" b="1" dirty="0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A system used to provide routine information to managers and decision makers</a:t>
            </a:r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Decision Support System</a:t>
            </a:r>
            <a:r>
              <a:rPr lang="en-CA" altLang="en-US" dirty="0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	A system used to support problem specific decision making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4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10363200" cy="4752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Expert System</a:t>
            </a:r>
            <a:r>
              <a:rPr lang="en-CA" altLang="en-US" b="1" dirty="0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A system that gives a computer the ability to make suggestions and act like an expert in a particular field.</a:t>
            </a:r>
          </a:p>
          <a:p>
            <a:pPr eaLnBrk="1" hangingPunct="1">
              <a:buFontTx/>
              <a:buNone/>
            </a:pPr>
            <a:r>
              <a:rPr lang="en-CA" altLang="en-US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CA" altLang="en-US" b="1" dirty="0" smtClean="0"/>
              <a:t>	Knowledge Base</a:t>
            </a:r>
            <a:r>
              <a:rPr lang="en-CA" altLang="en-US" b="1" dirty="0" smtClean="0"/>
              <a:t>: </a:t>
            </a:r>
            <a:r>
              <a:rPr lang="en-CA" altLang="en-US" sz="2800" dirty="0" smtClean="0"/>
              <a:t>The </a:t>
            </a:r>
            <a:r>
              <a:rPr lang="en-CA" altLang="en-US" sz="2800" dirty="0" smtClean="0"/>
              <a:t>collection of data, rules, procedures, and relationships that must be followed to achieve value or the proper outcome.</a:t>
            </a:r>
            <a:endParaRPr lang="en-US" altLang="en-US" sz="2800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4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Specialized Business I.S.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57251" y="1785938"/>
            <a:ext cx="10363200" cy="373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Artificial Intelligence (AI):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A field in which the computer takes on the characteristics of human intelligence</a:t>
            </a:r>
          </a:p>
          <a:p>
            <a:pPr eaLnBrk="1" hangingPunct="1">
              <a:buFontTx/>
              <a:buNone/>
            </a:pPr>
            <a:endParaRPr lang="en-CA" altLang="en-US" dirty="0" smtClean="0"/>
          </a:p>
        </p:txBody>
      </p:sp>
      <p:pic>
        <p:nvPicPr>
          <p:cNvPr id="17412" name="Picture 2" descr="http://www.cs.lth.se/DAT125/olderstuff/2004/ai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3100389"/>
            <a:ext cx="2982383" cy="28797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71500" y="785813"/>
            <a:ext cx="8636000" cy="1143000"/>
          </a:xfrm>
        </p:spPr>
        <p:txBody>
          <a:bodyPr/>
          <a:lstStyle/>
          <a:p>
            <a:pPr eaLnBrk="1" hangingPunct="1"/>
            <a:r>
              <a:rPr lang="en-CA" altLang="en-US" sz="4000" smtClean="0"/>
              <a:t>Information System Activities</a:t>
            </a:r>
            <a:endParaRPr lang="en-US" altLang="en-US" sz="400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2928938"/>
            <a:ext cx="10363200" cy="3167062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Input of Data Resources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Process Data into Information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Output of Information</a:t>
            </a: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623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Data into Information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Calculate</a:t>
            </a:r>
          </a:p>
          <a:p>
            <a:r>
              <a:rPr lang="en-US" altLang="en-US" smtClean="0"/>
              <a:t>Compare</a:t>
            </a:r>
          </a:p>
          <a:p>
            <a:r>
              <a:rPr lang="en-US" altLang="en-US" smtClean="0"/>
              <a:t>Sort</a:t>
            </a:r>
          </a:p>
          <a:p>
            <a:r>
              <a:rPr lang="en-US" altLang="en-US" smtClean="0"/>
              <a:t>Classify</a:t>
            </a:r>
          </a:p>
          <a:p>
            <a:r>
              <a:rPr lang="en-US" altLang="en-US" smtClean="0"/>
              <a:t>Summarize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The quality of the data must be maintained by a continual process of correcting and updating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10128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of Data Resources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Data entry</a:t>
            </a:r>
          </a:p>
          <a:p>
            <a:r>
              <a:rPr lang="en-US" altLang="en-US" smtClean="0"/>
              <a:t>Editing</a:t>
            </a:r>
          </a:p>
          <a:p>
            <a:r>
              <a:rPr lang="en-US" altLang="en-US" smtClean="0"/>
              <a:t>Machine readable</a:t>
            </a:r>
          </a:p>
          <a:p>
            <a:r>
              <a:rPr lang="en-US" altLang="en-US" smtClean="0"/>
              <a:t>Source documents</a:t>
            </a:r>
          </a:p>
          <a:p>
            <a:pPr lvl="1"/>
            <a:r>
              <a:rPr lang="en-US" altLang="en-US" smtClean="0"/>
              <a:t>Formal record of a transaction</a:t>
            </a:r>
          </a:p>
          <a:p>
            <a:r>
              <a:rPr lang="en-US" altLang="en-US" smtClean="0"/>
              <a:t>User interface</a:t>
            </a:r>
          </a:p>
          <a:p>
            <a:pPr lvl="1"/>
            <a:r>
              <a:rPr lang="en-US" altLang="en-US" smtClean="0"/>
              <a:t>How users interact with information system</a:t>
            </a:r>
          </a:p>
          <a:p>
            <a:pPr lvl="1"/>
            <a:r>
              <a:rPr lang="en-US" altLang="en-US" smtClean="0"/>
              <a:t>Optical scanning; menu; prompts; fill in blanks</a:t>
            </a:r>
          </a:p>
        </p:txBody>
      </p:sp>
    </p:spTree>
    <p:extLst>
      <p:ext uri="{BB962C8B-B14F-4D97-AF65-F5344CB8AC3E}">
        <p14:creationId xmlns:p14="http://schemas.microsoft.com/office/powerpoint/2010/main" val="7423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of Information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Transmit information to users</a:t>
            </a:r>
          </a:p>
          <a:p>
            <a:pPr lvl="1"/>
            <a:r>
              <a:rPr lang="en-US" altLang="en-US" smtClean="0"/>
              <a:t>Display; paper; audio</a:t>
            </a:r>
          </a:p>
          <a:p>
            <a:r>
              <a:rPr lang="en-US" altLang="en-US" smtClean="0"/>
              <a:t>Storage of data</a:t>
            </a:r>
          </a:p>
          <a:p>
            <a:pPr lvl="1"/>
            <a:r>
              <a:rPr lang="en-US" altLang="en-US" smtClean="0"/>
              <a:t>Data are retained in an organized manner</a:t>
            </a:r>
          </a:p>
          <a:p>
            <a:pPr lvl="2"/>
            <a:r>
              <a:rPr lang="en-US" altLang="en-US" smtClean="0"/>
              <a:t>Fields; records; files; data bases</a:t>
            </a:r>
          </a:p>
          <a:p>
            <a:r>
              <a:rPr lang="en-US" altLang="en-US" smtClean="0"/>
              <a:t>Control of system performance</a:t>
            </a:r>
          </a:p>
          <a:p>
            <a:pPr lvl="1"/>
            <a:r>
              <a:rPr lang="en-US" altLang="en-US" smtClean="0"/>
              <a:t>Feedback must be monitored and evaluated to determine if the information system is meeting established performance standards</a:t>
            </a:r>
          </a:p>
        </p:txBody>
      </p:sp>
    </p:spTree>
    <p:extLst>
      <p:ext uri="{BB962C8B-B14F-4D97-AF65-F5344CB8AC3E}">
        <p14:creationId xmlns:p14="http://schemas.microsoft.com/office/powerpoint/2010/main" val="11318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57251" y="214313"/>
            <a:ext cx="10363200" cy="58102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b="1" u="sng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Environment:</a:t>
            </a:r>
          </a:p>
          <a:p>
            <a:pPr lvl="2" eaLnBrk="1" hangingPunct="1"/>
            <a:r>
              <a:rPr lang="en-CA" altLang="en-US" smtClean="0"/>
              <a:t>Business - other functional areas</a:t>
            </a:r>
          </a:p>
          <a:p>
            <a:pPr lvl="2" eaLnBrk="1" hangingPunct="1"/>
            <a:r>
              <a:rPr lang="en-CA" altLang="en-US" smtClean="0"/>
              <a:t>Computer – hardware, software, other IS</a:t>
            </a:r>
          </a:p>
          <a:p>
            <a:pPr lvl="2" eaLnBrk="1" hangingPunct="1"/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Sub System: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Component of a larger system</a:t>
            </a:r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System Boundary: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Interaction with environment (user or other system) via an interface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5"/>
          <p:cNvSpPr>
            <a:spLocks noGrp="1"/>
          </p:cNvSpPr>
          <p:nvPr>
            <p:ph idx="1"/>
          </p:nvPr>
        </p:nvSpPr>
        <p:spPr>
          <a:xfrm>
            <a:off x="914401" y="1143001"/>
            <a:ext cx="10706100" cy="50720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320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7251" y="3500438"/>
            <a:ext cx="1428749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Data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62251" y="3500438"/>
            <a:ext cx="1333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Input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86252" y="5643564"/>
            <a:ext cx="2381249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Feedback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76751" y="4643438"/>
            <a:ext cx="1809749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Control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53501" y="3429000"/>
            <a:ext cx="2857500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Information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86751" y="1214439"/>
            <a:ext cx="3238500" cy="1000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Management Decisions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762751" y="3500438"/>
            <a:ext cx="1714500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Output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81500" y="3500438"/>
            <a:ext cx="2000251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rgbClr val="0D0D0D"/>
                </a:solidFill>
                <a:latin typeface="Times"/>
              </a:rPr>
              <a:t>Process</a:t>
            </a:r>
            <a:endParaRPr lang="en-US" altLang="en-US">
              <a:solidFill>
                <a:srgbClr val="0D0D0D"/>
              </a:solidFill>
              <a:latin typeface="Times"/>
            </a:endParaRPr>
          </a:p>
        </p:txBody>
      </p:sp>
      <p:cxnSp>
        <p:nvCxnSpPr>
          <p:cNvPr id="27659" name="Elb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286000" y="3751264"/>
            <a:ext cx="476251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Elbow Connector 18"/>
          <p:cNvCxnSpPr>
            <a:cxnSpLocks noChangeShapeType="1"/>
            <a:stCxn id="8" idx="3"/>
            <a:endCxn id="14" idx="1"/>
          </p:cNvCxnSpPr>
          <p:nvPr/>
        </p:nvCxnSpPr>
        <p:spPr bwMode="auto">
          <a:xfrm>
            <a:off x="4095751" y="3751264"/>
            <a:ext cx="285749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Elbow Connector 28"/>
          <p:cNvCxnSpPr>
            <a:cxnSpLocks noChangeShapeType="1"/>
            <a:stCxn id="14" idx="3"/>
            <a:endCxn id="13" idx="1"/>
          </p:cNvCxnSpPr>
          <p:nvPr/>
        </p:nvCxnSpPr>
        <p:spPr bwMode="auto">
          <a:xfrm>
            <a:off x="6381751" y="3751264"/>
            <a:ext cx="381000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Elbow Connector 34"/>
          <p:cNvCxnSpPr>
            <a:cxnSpLocks noChangeShapeType="1"/>
            <a:stCxn id="13" idx="3"/>
            <a:endCxn id="11" idx="1"/>
          </p:cNvCxnSpPr>
          <p:nvPr/>
        </p:nvCxnSpPr>
        <p:spPr bwMode="auto">
          <a:xfrm>
            <a:off x="8477252" y="3751263"/>
            <a:ext cx="476249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Rectangle 39"/>
          <p:cNvSpPr>
            <a:spLocks noChangeArrowheads="1"/>
          </p:cNvSpPr>
          <p:nvPr/>
        </p:nvSpPr>
        <p:spPr bwMode="auto">
          <a:xfrm>
            <a:off x="2571751" y="3071814"/>
            <a:ext cx="6000749" cy="2357437"/>
          </a:xfrm>
          <a:prstGeom prst="rect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27664" name="Shape 42"/>
          <p:cNvCxnSpPr>
            <a:cxnSpLocks noChangeShapeType="1"/>
            <a:stCxn id="13" idx="2"/>
          </p:cNvCxnSpPr>
          <p:nvPr/>
        </p:nvCxnSpPr>
        <p:spPr bwMode="auto">
          <a:xfrm rot="5400000">
            <a:off x="6572251" y="3810001"/>
            <a:ext cx="857250" cy="123824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Shape 44"/>
          <p:cNvCxnSpPr>
            <a:cxnSpLocks noChangeShapeType="1"/>
            <a:stCxn id="10" idx="1"/>
          </p:cNvCxnSpPr>
          <p:nvPr/>
        </p:nvCxnSpPr>
        <p:spPr bwMode="auto">
          <a:xfrm rot="10800000">
            <a:off x="3429001" y="4071939"/>
            <a:ext cx="1047751" cy="8223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Shape 49"/>
          <p:cNvCxnSpPr>
            <a:cxnSpLocks noChangeShapeType="1"/>
          </p:cNvCxnSpPr>
          <p:nvPr/>
        </p:nvCxnSpPr>
        <p:spPr bwMode="auto">
          <a:xfrm rot="10800000">
            <a:off x="1619251" y="4071938"/>
            <a:ext cx="2667000" cy="18224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Shape 53"/>
          <p:cNvCxnSpPr>
            <a:cxnSpLocks noChangeShapeType="1"/>
            <a:stCxn id="11" idx="2"/>
          </p:cNvCxnSpPr>
          <p:nvPr/>
        </p:nvCxnSpPr>
        <p:spPr bwMode="auto">
          <a:xfrm rot="5400000">
            <a:off x="7667626" y="3071813"/>
            <a:ext cx="1714500" cy="371475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Elbow Connector 57"/>
          <p:cNvCxnSpPr>
            <a:cxnSpLocks noChangeShapeType="1"/>
          </p:cNvCxnSpPr>
          <p:nvPr/>
        </p:nvCxnSpPr>
        <p:spPr bwMode="auto">
          <a:xfrm rot="5400000" flipH="1" flipV="1">
            <a:off x="9775032" y="2821782"/>
            <a:ext cx="1214437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Box 61"/>
          <p:cNvSpPr txBox="1">
            <a:spLocks noChangeArrowheads="1"/>
          </p:cNvSpPr>
          <p:nvPr/>
        </p:nvSpPr>
        <p:spPr bwMode="auto">
          <a:xfrm>
            <a:off x="2095500" y="35718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"/>
            </a:endParaRPr>
          </a:p>
        </p:txBody>
      </p:sp>
      <p:sp>
        <p:nvSpPr>
          <p:cNvPr id="27670" name="Rectangle 62"/>
          <p:cNvSpPr>
            <a:spLocks noChangeArrowheads="1"/>
          </p:cNvSpPr>
          <p:nvPr/>
        </p:nvSpPr>
        <p:spPr bwMode="auto">
          <a:xfrm>
            <a:off x="2667001" y="2143126"/>
            <a:ext cx="5905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>
                <a:solidFill>
                  <a:schemeClr val="tx1"/>
                </a:solidFill>
                <a:latin typeface="Times"/>
              </a:rPr>
              <a:t>(Environment)</a:t>
            </a:r>
            <a:endParaRPr lang="en-US" altLang="en-US">
              <a:solidFill>
                <a:schemeClr val="tx1"/>
              </a:solidFill>
              <a:latin typeface="Times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52500" y="428626"/>
            <a:ext cx="10382251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3800">
                <a:solidFill>
                  <a:schemeClr val="tx1"/>
                </a:solidFill>
                <a:latin typeface="Times"/>
              </a:rPr>
              <a:t>General Information Systems Diagram</a:t>
            </a:r>
            <a:endParaRPr lang="en-US" altLang="en-US" sz="3800">
              <a:solidFill>
                <a:schemeClr val="tx1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8931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663" grpId="0" animBg="1"/>
      <p:bldP spid="2767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914400" y="1357313"/>
            <a:ext cx="10363200" cy="47386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3795" name="Isosceles Triangle 3"/>
          <p:cNvSpPr>
            <a:spLocks noChangeArrowheads="1"/>
          </p:cNvSpPr>
          <p:nvPr/>
        </p:nvSpPr>
        <p:spPr bwMode="auto">
          <a:xfrm>
            <a:off x="3905251" y="1928814"/>
            <a:ext cx="6286500" cy="4143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33796" name="Straight Connector 5"/>
          <p:cNvCxnSpPr>
            <a:cxnSpLocks noChangeShapeType="1"/>
            <a:stCxn id="33795" idx="0"/>
          </p:cNvCxnSpPr>
          <p:nvPr/>
        </p:nvCxnSpPr>
        <p:spPr bwMode="auto">
          <a:xfrm rot="-5400000" flipH="1" flipV="1">
            <a:off x="4214813" y="3238501"/>
            <a:ext cx="4143375" cy="1524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Straight Connector 7"/>
          <p:cNvCxnSpPr>
            <a:cxnSpLocks noChangeShapeType="1"/>
            <a:stCxn id="33795" idx="0"/>
          </p:cNvCxnSpPr>
          <p:nvPr/>
        </p:nvCxnSpPr>
        <p:spPr bwMode="auto">
          <a:xfrm rot="16200000" flipH="1">
            <a:off x="5738813" y="3238501"/>
            <a:ext cx="4143375" cy="1524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Straight Connector 9"/>
          <p:cNvCxnSpPr>
            <a:cxnSpLocks noChangeShapeType="1"/>
            <a:stCxn id="33795" idx="0"/>
            <a:endCxn id="33795" idx="3"/>
          </p:cNvCxnSpPr>
          <p:nvPr/>
        </p:nvCxnSpPr>
        <p:spPr bwMode="auto">
          <a:xfrm rot="16200000" flipH="1">
            <a:off x="4977078" y="4000235"/>
            <a:ext cx="4144962" cy="211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Straight Connector 11"/>
          <p:cNvCxnSpPr>
            <a:cxnSpLocks noChangeShapeType="1"/>
          </p:cNvCxnSpPr>
          <p:nvPr/>
        </p:nvCxnSpPr>
        <p:spPr bwMode="auto">
          <a:xfrm>
            <a:off x="4572000" y="5214939"/>
            <a:ext cx="4953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Straight Connector 13"/>
          <p:cNvCxnSpPr>
            <a:cxnSpLocks noChangeShapeType="1"/>
          </p:cNvCxnSpPr>
          <p:nvPr/>
        </p:nvCxnSpPr>
        <p:spPr bwMode="auto">
          <a:xfrm>
            <a:off x="5238751" y="4357689"/>
            <a:ext cx="3619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Connector 15"/>
          <p:cNvCxnSpPr>
            <a:cxnSpLocks noChangeShapeType="1"/>
          </p:cNvCxnSpPr>
          <p:nvPr/>
        </p:nvCxnSpPr>
        <p:spPr bwMode="auto">
          <a:xfrm>
            <a:off x="5810251" y="3500439"/>
            <a:ext cx="2381249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Connector 17"/>
          <p:cNvCxnSpPr>
            <a:cxnSpLocks noChangeShapeType="1"/>
          </p:cNvCxnSpPr>
          <p:nvPr/>
        </p:nvCxnSpPr>
        <p:spPr bwMode="auto">
          <a:xfrm>
            <a:off x="6477000" y="2714625"/>
            <a:ext cx="114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Rectangle 18"/>
          <p:cNvSpPr>
            <a:spLocks noChangeArrowheads="1"/>
          </p:cNvSpPr>
          <p:nvPr/>
        </p:nvSpPr>
        <p:spPr bwMode="auto">
          <a:xfrm>
            <a:off x="476251" y="1357314"/>
            <a:ext cx="1714500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Decisions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04" name="Rectangle 19"/>
          <p:cNvSpPr>
            <a:spLocks noChangeArrowheads="1"/>
          </p:cNvSpPr>
          <p:nvPr/>
        </p:nvSpPr>
        <p:spPr bwMode="auto">
          <a:xfrm>
            <a:off x="9620252" y="4572000"/>
            <a:ext cx="8572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TPS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05" name="Rectangle 20"/>
          <p:cNvSpPr>
            <a:spLocks noChangeArrowheads="1"/>
          </p:cNvSpPr>
          <p:nvPr/>
        </p:nvSpPr>
        <p:spPr bwMode="auto">
          <a:xfrm>
            <a:off x="9239251" y="378618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MIS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07" name="Rectangle 22"/>
          <p:cNvSpPr>
            <a:spLocks noChangeArrowheads="1"/>
          </p:cNvSpPr>
          <p:nvPr/>
        </p:nvSpPr>
        <p:spPr bwMode="auto">
          <a:xfrm>
            <a:off x="8286751" y="5286375"/>
            <a:ext cx="142874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Keep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   Track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08" name="Rectangle 23"/>
          <p:cNvSpPr>
            <a:spLocks noChangeArrowheads="1"/>
          </p:cNvSpPr>
          <p:nvPr/>
        </p:nvSpPr>
        <p:spPr bwMode="auto">
          <a:xfrm>
            <a:off x="7048500" y="5286375"/>
            <a:ext cx="123825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Sell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09" name="Rectangle 24"/>
          <p:cNvSpPr>
            <a:spLocks noChangeArrowheads="1"/>
          </p:cNvSpPr>
          <p:nvPr/>
        </p:nvSpPr>
        <p:spPr bwMode="auto">
          <a:xfrm>
            <a:off x="5905500" y="5286375"/>
            <a:ext cx="1143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Make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0" name="Rectangle 25"/>
          <p:cNvSpPr>
            <a:spLocks noChangeArrowheads="1"/>
          </p:cNvSpPr>
          <p:nvPr/>
        </p:nvSpPr>
        <p:spPr bwMode="auto">
          <a:xfrm>
            <a:off x="8477251" y="1357313"/>
            <a:ext cx="2857500" cy="571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Information Systems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1" name="Rectangle 26"/>
          <p:cNvSpPr>
            <a:spLocks noChangeArrowheads="1"/>
          </p:cNvSpPr>
          <p:nvPr/>
        </p:nvSpPr>
        <p:spPr bwMode="auto">
          <a:xfrm>
            <a:off x="2571752" y="1357314"/>
            <a:ext cx="3143249" cy="357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Management Levels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2" name="Rectangle 27"/>
          <p:cNvSpPr>
            <a:spLocks noChangeArrowheads="1"/>
          </p:cNvSpPr>
          <p:nvPr/>
        </p:nvSpPr>
        <p:spPr bwMode="auto">
          <a:xfrm>
            <a:off x="952500" y="3143250"/>
            <a:ext cx="152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Tactical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3" name="Rectangle 28"/>
          <p:cNvSpPr>
            <a:spLocks noChangeArrowheads="1"/>
          </p:cNvSpPr>
          <p:nvPr/>
        </p:nvSpPr>
        <p:spPr bwMode="auto">
          <a:xfrm>
            <a:off x="952501" y="4929188"/>
            <a:ext cx="1714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Technical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>
                <a:solidFill>
                  <a:schemeClr val="tx1"/>
                </a:solidFill>
                <a:latin typeface="Times"/>
              </a:rPr>
              <a:t>(Operational)</a:t>
            </a:r>
            <a:endParaRPr lang="en-US" altLang="en-US" sz="14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4" name="Rectangle 29"/>
          <p:cNvSpPr>
            <a:spLocks noChangeArrowheads="1"/>
          </p:cNvSpPr>
          <p:nvPr/>
        </p:nvSpPr>
        <p:spPr bwMode="auto">
          <a:xfrm>
            <a:off x="952500" y="2286000"/>
            <a:ext cx="152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Strategic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5" name="Rectangle 30"/>
          <p:cNvSpPr>
            <a:spLocks noChangeArrowheads="1"/>
          </p:cNvSpPr>
          <p:nvPr/>
        </p:nvSpPr>
        <p:spPr bwMode="auto">
          <a:xfrm>
            <a:off x="476251" y="5643563"/>
            <a:ext cx="180974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Structured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6" name="Rectangle 31"/>
          <p:cNvSpPr>
            <a:spLocks noChangeArrowheads="1"/>
          </p:cNvSpPr>
          <p:nvPr/>
        </p:nvSpPr>
        <p:spPr bwMode="auto">
          <a:xfrm>
            <a:off x="476251" y="2000251"/>
            <a:ext cx="1905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>
                <a:solidFill>
                  <a:schemeClr val="tx1"/>
                </a:solidFill>
                <a:latin typeface="Times"/>
              </a:rPr>
              <a:t>Unstructured</a:t>
            </a:r>
            <a:endParaRPr lang="en-US" altLang="en-US" sz="16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33817" name="Straight Arrow Connector 33"/>
          <p:cNvCxnSpPr>
            <a:cxnSpLocks noChangeShapeType="1"/>
          </p:cNvCxnSpPr>
          <p:nvPr/>
        </p:nvCxnSpPr>
        <p:spPr bwMode="auto">
          <a:xfrm rot="5400000">
            <a:off x="-762000" y="3929063"/>
            <a:ext cx="3429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Rectangle 39"/>
          <p:cNvSpPr>
            <a:spLocks noChangeArrowheads="1"/>
          </p:cNvSpPr>
          <p:nvPr/>
        </p:nvSpPr>
        <p:spPr bwMode="auto">
          <a:xfrm>
            <a:off x="4572000" y="5286375"/>
            <a:ext cx="1143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Buy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19" name="Rectangle 40"/>
          <p:cNvSpPr>
            <a:spLocks noChangeArrowheads="1"/>
          </p:cNvSpPr>
          <p:nvPr/>
        </p:nvSpPr>
        <p:spPr bwMode="auto">
          <a:xfrm>
            <a:off x="2667000" y="5429250"/>
            <a:ext cx="161925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Functions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0" name="Rectangle 41"/>
          <p:cNvSpPr>
            <a:spLocks noChangeArrowheads="1"/>
          </p:cNvSpPr>
          <p:nvPr/>
        </p:nvSpPr>
        <p:spPr bwMode="auto">
          <a:xfrm>
            <a:off x="2667001" y="4429125"/>
            <a:ext cx="2095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Lower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Management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1" name="Rectangle 42"/>
          <p:cNvSpPr>
            <a:spLocks noChangeArrowheads="1"/>
          </p:cNvSpPr>
          <p:nvPr/>
        </p:nvSpPr>
        <p:spPr bwMode="auto">
          <a:xfrm>
            <a:off x="2857501" y="3571875"/>
            <a:ext cx="219075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Middle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Management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2" name="Rectangle 43"/>
          <p:cNvSpPr>
            <a:spLocks noChangeArrowheads="1"/>
          </p:cNvSpPr>
          <p:nvPr/>
        </p:nvSpPr>
        <p:spPr bwMode="auto">
          <a:xfrm>
            <a:off x="2857500" y="2786064"/>
            <a:ext cx="27622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Knowledge and Data Worker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3" name="Rectangle 44"/>
          <p:cNvSpPr>
            <a:spLocks noChangeArrowheads="1"/>
          </p:cNvSpPr>
          <p:nvPr/>
        </p:nvSpPr>
        <p:spPr bwMode="auto">
          <a:xfrm>
            <a:off x="2857500" y="2071688"/>
            <a:ext cx="2286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Senior Management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4" name="Rectangle 51"/>
          <p:cNvSpPr>
            <a:spLocks noChangeArrowheads="1"/>
          </p:cNvSpPr>
          <p:nvPr/>
        </p:nvSpPr>
        <p:spPr bwMode="auto">
          <a:xfrm>
            <a:off x="8096251" y="2500313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DSS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sp>
        <p:nvSpPr>
          <p:cNvPr id="33825" name="Rectangle 52"/>
          <p:cNvSpPr>
            <a:spLocks noChangeArrowheads="1"/>
          </p:cNvSpPr>
          <p:nvPr/>
        </p:nvSpPr>
        <p:spPr bwMode="auto">
          <a:xfrm>
            <a:off x="8763001" y="214312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tx1"/>
                </a:solidFill>
                <a:latin typeface="Times"/>
              </a:rPr>
              <a:t>ESS</a:t>
            </a:r>
            <a:endParaRPr lang="en-US" altLang="en-US" sz="1800">
              <a:solidFill>
                <a:schemeClr val="tx1"/>
              </a:solidFill>
              <a:latin typeface="Times"/>
            </a:endParaRPr>
          </a:p>
        </p:txBody>
      </p:sp>
      <p:cxnSp>
        <p:nvCxnSpPr>
          <p:cNvPr id="33826" name="Straight Connector 54"/>
          <p:cNvCxnSpPr>
            <a:cxnSpLocks noChangeShapeType="1"/>
          </p:cNvCxnSpPr>
          <p:nvPr/>
        </p:nvCxnSpPr>
        <p:spPr bwMode="auto">
          <a:xfrm rot="10800000">
            <a:off x="2952752" y="5214939"/>
            <a:ext cx="1619249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7" name="Straight Connector 58"/>
          <p:cNvCxnSpPr>
            <a:cxnSpLocks noChangeShapeType="1"/>
          </p:cNvCxnSpPr>
          <p:nvPr/>
        </p:nvCxnSpPr>
        <p:spPr bwMode="auto">
          <a:xfrm>
            <a:off x="9525001" y="5214939"/>
            <a:ext cx="1428751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8" name="Straight Connector 60"/>
          <p:cNvCxnSpPr>
            <a:cxnSpLocks noChangeShapeType="1"/>
          </p:cNvCxnSpPr>
          <p:nvPr/>
        </p:nvCxnSpPr>
        <p:spPr bwMode="auto">
          <a:xfrm>
            <a:off x="8763000" y="4357689"/>
            <a:ext cx="2000251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9" name="Straight Connector 63"/>
          <p:cNvCxnSpPr>
            <a:cxnSpLocks noChangeShapeType="1"/>
          </p:cNvCxnSpPr>
          <p:nvPr/>
        </p:nvCxnSpPr>
        <p:spPr bwMode="auto">
          <a:xfrm>
            <a:off x="8191501" y="3500439"/>
            <a:ext cx="2571751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0" name="Straight Connector 67"/>
          <p:cNvCxnSpPr>
            <a:cxnSpLocks noChangeShapeType="1"/>
          </p:cNvCxnSpPr>
          <p:nvPr/>
        </p:nvCxnSpPr>
        <p:spPr bwMode="auto">
          <a:xfrm>
            <a:off x="7620000" y="2714625"/>
            <a:ext cx="476251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1" name="Straight Connector 69"/>
          <p:cNvCxnSpPr>
            <a:cxnSpLocks noChangeShapeType="1"/>
          </p:cNvCxnSpPr>
          <p:nvPr/>
        </p:nvCxnSpPr>
        <p:spPr bwMode="auto">
          <a:xfrm rot="10800000">
            <a:off x="2857501" y="2714625"/>
            <a:ext cx="36195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2" name="Straight Connector 71"/>
          <p:cNvCxnSpPr>
            <a:cxnSpLocks noChangeShapeType="1"/>
          </p:cNvCxnSpPr>
          <p:nvPr/>
        </p:nvCxnSpPr>
        <p:spPr bwMode="auto">
          <a:xfrm rot="10800000">
            <a:off x="2952751" y="3500439"/>
            <a:ext cx="28575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3" name="Straight Connector 74"/>
          <p:cNvCxnSpPr>
            <a:cxnSpLocks noChangeShapeType="1"/>
          </p:cNvCxnSpPr>
          <p:nvPr/>
        </p:nvCxnSpPr>
        <p:spPr bwMode="auto">
          <a:xfrm rot="10800000">
            <a:off x="2857500" y="4357689"/>
            <a:ext cx="2381251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4" name="Straight Connector 80"/>
          <p:cNvCxnSpPr>
            <a:cxnSpLocks noChangeShapeType="1"/>
          </p:cNvCxnSpPr>
          <p:nvPr/>
        </p:nvCxnSpPr>
        <p:spPr bwMode="auto">
          <a:xfrm>
            <a:off x="7905751" y="2500314"/>
            <a:ext cx="285749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5" name="Straight Connector 81"/>
          <p:cNvCxnSpPr>
            <a:cxnSpLocks noChangeShapeType="1"/>
          </p:cNvCxnSpPr>
          <p:nvPr/>
        </p:nvCxnSpPr>
        <p:spPr bwMode="auto">
          <a:xfrm>
            <a:off x="7905751" y="2928939"/>
            <a:ext cx="285749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6" name="Straight Connector 84"/>
          <p:cNvCxnSpPr>
            <a:cxnSpLocks noChangeShapeType="1"/>
          </p:cNvCxnSpPr>
          <p:nvPr/>
        </p:nvCxnSpPr>
        <p:spPr bwMode="auto">
          <a:xfrm rot="5400000">
            <a:off x="7978246" y="2713568"/>
            <a:ext cx="428625" cy="211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7" name="Straight Connector 86"/>
          <p:cNvCxnSpPr>
            <a:cxnSpLocks noChangeShapeType="1"/>
          </p:cNvCxnSpPr>
          <p:nvPr/>
        </p:nvCxnSpPr>
        <p:spPr bwMode="auto">
          <a:xfrm>
            <a:off x="2571751" y="4357689"/>
            <a:ext cx="285749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8" name="Straight Connector 87"/>
          <p:cNvCxnSpPr>
            <a:cxnSpLocks noChangeShapeType="1"/>
          </p:cNvCxnSpPr>
          <p:nvPr/>
        </p:nvCxnSpPr>
        <p:spPr bwMode="auto">
          <a:xfrm>
            <a:off x="2571751" y="2714625"/>
            <a:ext cx="285749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9" name="Straight Connector 89"/>
          <p:cNvCxnSpPr>
            <a:cxnSpLocks noChangeShapeType="1"/>
          </p:cNvCxnSpPr>
          <p:nvPr/>
        </p:nvCxnSpPr>
        <p:spPr bwMode="auto">
          <a:xfrm rot="5400000">
            <a:off x="1748367" y="3535892"/>
            <a:ext cx="1644650" cy="211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95"/>
          <p:cNvSpPr/>
          <p:nvPr/>
        </p:nvSpPr>
        <p:spPr bwMode="auto">
          <a:xfrm>
            <a:off x="476251" y="357189"/>
            <a:ext cx="10858500" cy="6429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algn="ctr"/>
            <a:r>
              <a:rPr lang="en-CA" altLang="fr-FR" sz="3200"/>
              <a:t>Systems Applications in the Organization</a:t>
            </a:r>
            <a:endParaRPr lang="en-US" altLang="fr-FR" sz="3200"/>
          </a:p>
        </p:txBody>
      </p:sp>
    </p:spTree>
    <p:extLst>
      <p:ext uri="{BB962C8B-B14F-4D97-AF65-F5344CB8AC3E}">
        <p14:creationId xmlns:p14="http://schemas.microsoft.com/office/powerpoint/2010/main" val="39088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803" grpId="0" animBg="1"/>
      <p:bldP spid="33804" grpId="0"/>
      <p:bldP spid="33805" grpId="0"/>
      <p:bldP spid="33807" grpId="0"/>
      <p:bldP spid="33808" grpId="0"/>
      <p:bldP spid="33809" grpId="0"/>
      <p:bldP spid="33810" grpId="0" animBg="1"/>
      <p:bldP spid="33811" grpId="0" animBg="1"/>
      <p:bldP spid="33812" grpId="0"/>
      <p:bldP spid="33813" grpId="0"/>
      <p:bldP spid="33814" grpId="0"/>
      <p:bldP spid="33815" grpId="0"/>
      <p:bldP spid="33816" grpId="0"/>
      <p:bldP spid="33818" grpId="0"/>
      <p:bldP spid="33819" grpId="0"/>
      <p:bldP spid="33820" grpId="0"/>
      <p:bldP spid="33821" grpId="0"/>
      <p:bldP spid="33822" grpId="0"/>
      <p:bldP spid="33823" grpId="0"/>
      <p:bldP spid="33824" grpId="0"/>
      <p:bldP spid="33825" grpId="0"/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674"/>
            <a:ext cx="10972800" cy="8286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Objectifs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dirty="0" err="1">
                <a:solidFill>
                  <a:schemeClr val="tx1"/>
                </a:solidFill>
              </a:rPr>
              <a:t>Cours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47726"/>
            <a:ext cx="10972800" cy="531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la fin des </a:t>
            </a:r>
            <a:r>
              <a:rPr lang="en-US" dirty="0" err="1"/>
              <a:t>e</a:t>
            </a:r>
            <a:r>
              <a:rPr lang="en-US" dirty="0" err="1" smtClean="0"/>
              <a:t>nseignements</a:t>
            </a:r>
            <a:r>
              <a:rPr lang="en-US" dirty="0" smtClean="0"/>
              <a:t> l’</a:t>
            </a:r>
            <a:r>
              <a:rPr lang="fr-FR" dirty="0" smtClean="0"/>
              <a:t>é</a:t>
            </a:r>
            <a:r>
              <a:rPr lang="en-US" dirty="0" err="1" smtClean="0"/>
              <a:t>tudiant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capable de: 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sz="3200" dirty="0" smtClean="0"/>
              <a:t>Classifier </a:t>
            </a:r>
            <a:r>
              <a:rPr lang="fr-FR" sz="3200" dirty="0"/>
              <a:t>les différents types de </a:t>
            </a:r>
            <a:r>
              <a:rPr lang="fr-FR" sz="3200" dirty="0" smtClean="0"/>
              <a:t>SI</a:t>
            </a:r>
          </a:p>
          <a:p>
            <a:r>
              <a:rPr lang="fr-FR" sz="3200" dirty="0" smtClean="0"/>
              <a:t>Comparer </a:t>
            </a:r>
            <a:r>
              <a:rPr lang="fr-FR" sz="3200" dirty="0"/>
              <a:t>les différents modèles de cycles de </a:t>
            </a:r>
            <a:r>
              <a:rPr lang="fr-FR" sz="3200" dirty="0" smtClean="0"/>
              <a:t>développement</a:t>
            </a:r>
          </a:p>
          <a:p>
            <a:r>
              <a:rPr lang="fr-FR" sz="3200" dirty="0" smtClean="0"/>
              <a:t>Expliquer </a:t>
            </a:r>
            <a:r>
              <a:rPr lang="fr-FR" sz="3200" dirty="0"/>
              <a:t>le processus de développement de </a:t>
            </a:r>
            <a:r>
              <a:rPr lang="fr-FR" sz="3200" dirty="0" smtClean="0"/>
              <a:t>SI</a:t>
            </a:r>
          </a:p>
          <a:p>
            <a:r>
              <a:rPr lang="fr-FR" sz="3200" dirty="0" smtClean="0"/>
              <a:t>De </a:t>
            </a:r>
            <a:r>
              <a:rPr lang="fr-FR" sz="3200" dirty="0"/>
              <a:t>dialoguer avec des équipes </a:t>
            </a:r>
            <a:r>
              <a:rPr lang="fr-FR" sz="3200" dirty="0" smtClean="0"/>
              <a:t>SI</a:t>
            </a:r>
          </a:p>
          <a:p>
            <a:r>
              <a:rPr lang="fr-FR" sz="3200" dirty="0" smtClean="0"/>
              <a:t>Appliquer </a:t>
            </a:r>
            <a:r>
              <a:rPr lang="fr-FR" sz="3200" dirty="0"/>
              <a:t>les principes d’analyse et de conception de </a:t>
            </a:r>
            <a:r>
              <a:rPr lang="fr-FR" sz="3200" dirty="0" smtClean="0"/>
              <a:t>SI</a:t>
            </a:r>
          </a:p>
          <a:p>
            <a:r>
              <a:rPr lang="fr-FR" sz="3200" dirty="0" smtClean="0"/>
              <a:t>Distinguer </a:t>
            </a:r>
            <a:r>
              <a:rPr lang="fr-FR" sz="3200" dirty="0"/>
              <a:t>les particularités des différentes approches de </a:t>
            </a:r>
            <a:r>
              <a:rPr lang="fr-FR" sz="3200" dirty="0" smtClean="0"/>
              <a:t>modélisation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3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5"/>
          <p:cNvSpPr txBox="1">
            <a:spLocks noChangeArrowheads="1"/>
          </p:cNvSpPr>
          <p:nvPr/>
        </p:nvSpPr>
        <p:spPr bwMode="auto">
          <a:xfrm>
            <a:off x="638175" y="2714625"/>
            <a:ext cx="106299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03084F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3084F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3084F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3084F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3084F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CA" altLang="en-US" sz="45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Module </a:t>
            </a:r>
            <a:r>
              <a:rPr lang="en-CA" altLang="en-US" sz="4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2- </a:t>
            </a:r>
            <a:r>
              <a:rPr lang="en-CA" altLang="en-US" sz="45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Systems Modeling and </a:t>
            </a:r>
            <a:r>
              <a:rPr lang="en-CA" altLang="en-US" sz="45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Development</a:t>
            </a:r>
            <a:endParaRPr lang="en-US" altLang="en-US" sz="45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89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System Development Life Cycle (SDLC)</a:t>
            </a:r>
            <a:endParaRPr lang="fr-FR" sz="32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861" y="1866901"/>
            <a:ext cx="10050278" cy="4924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4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28675" y="890589"/>
            <a:ext cx="10363200" cy="39528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CA" altLang="en-US" sz="3200" b="1" u="sng" dirty="0" smtClean="0"/>
              <a:t>System Modeling:</a:t>
            </a:r>
          </a:p>
          <a:p>
            <a:pPr eaLnBrk="1" hangingPunct="1">
              <a:buFontTx/>
              <a:buNone/>
            </a:pPr>
            <a:r>
              <a:rPr lang="en-CA" altLang="en-US" sz="3200" b="1" dirty="0"/>
              <a:t> </a:t>
            </a:r>
            <a:r>
              <a:rPr lang="en-CA" altLang="en-US" sz="3200" dirty="0" smtClean="0"/>
              <a:t>The activity of representing a system in order to grasp its overall complexity for the design process.</a:t>
            </a:r>
          </a:p>
          <a:p>
            <a:pPr eaLnBrk="1" hangingPunct="1">
              <a:buFontTx/>
              <a:buNone/>
            </a:pPr>
            <a:endParaRPr lang="en-CA" altLang="en-US" sz="3200" b="1" u="sng" dirty="0"/>
          </a:p>
          <a:p>
            <a:pPr eaLnBrk="1" hangingPunct="1">
              <a:buFontTx/>
              <a:buNone/>
            </a:pPr>
            <a:r>
              <a:rPr lang="en-CA" altLang="en-US" sz="3200" b="1" u="sng" dirty="0" smtClean="0"/>
              <a:t>System Development:</a:t>
            </a:r>
            <a:endParaRPr lang="en-CA" altLang="en-US" dirty="0" smtClean="0"/>
          </a:p>
          <a:p>
            <a:pPr eaLnBrk="1" hangingPunct="1">
              <a:buFontTx/>
              <a:buNone/>
            </a:pPr>
            <a:r>
              <a:rPr lang="en-CA" altLang="en-US" dirty="0" smtClean="0"/>
              <a:t>	</a:t>
            </a:r>
            <a:r>
              <a:rPr lang="en-CA" altLang="en-US" sz="3200" dirty="0" smtClean="0"/>
              <a:t>The activity of creating or modifying existing business information systems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37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Test </a:t>
            </a:r>
            <a:r>
              <a:rPr lang="en-US" altLang="fr-FR" dirty="0" err="1" smtClean="0"/>
              <a:t>Yoursel</a:t>
            </a:r>
            <a:endParaRPr lang="en-US" altLang="fr-FR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fr-FR"/>
              <a:t>In order to best support user’s IT needs, IT professionals need to understand the company’s business operations.  What process might a system analyst use to accomplish this? 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007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fr-FR"/>
              <a:t>In order to best support user’s IT needs, IT professionals need to understand the company’s business operations.  What process might a system analyst use to accomplish this? </a:t>
            </a:r>
          </a:p>
          <a:p>
            <a:pPr marL="1109663" lvl="1" indent="-533400"/>
            <a:r>
              <a:rPr lang="en-US" altLang="fr-FR">
                <a:solidFill>
                  <a:schemeClr val="hlink"/>
                </a:solidFill>
              </a:rPr>
              <a:t>Business process modeling</a:t>
            </a:r>
            <a:r>
              <a:rPr lang="en-US" altLang="fr-FR"/>
              <a:t> is used to represent a company’s operations and information needs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87391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altLang="fr-FR"/>
              <a:t>What are the five key components of information systems?</a:t>
            </a:r>
          </a:p>
          <a:p>
            <a:pPr marL="533400" indent="-533400"/>
            <a:endParaRPr lang="en-US" altLang="fr-FR" b="1"/>
          </a:p>
        </p:txBody>
      </p:sp>
    </p:spTree>
    <p:extLst>
      <p:ext uri="{BB962C8B-B14F-4D97-AF65-F5344CB8AC3E}">
        <p14:creationId xmlns:p14="http://schemas.microsoft.com/office/powerpoint/2010/main" val="1628533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altLang="fr-FR"/>
              <a:t>What are the five key components of information systems?</a:t>
            </a:r>
          </a:p>
          <a:p>
            <a:pPr marL="533400" indent="-533400"/>
            <a:endParaRPr lang="en-US" altLang="fr-FR" b="1"/>
          </a:p>
          <a:p>
            <a:pPr marL="1109663" lvl="1" indent="-533400">
              <a:buFontTx/>
              <a:buNone/>
            </a:pPr>
            <a:r>
              <a:rPr lang="en-US" altLang="fr-FR"/>
              <a:t>Hardware</a:t>
            </a:r>
          </a:p>
          <a:p>
            <a:pPr marL="1109663" lvl="1" indent="-533400">
              <a:buFontTx/>
              <a:buNone/>
            </a:pPr>
            <a:r>
              <a:rPr lang="en-US" altLang="fr-FR"/>
              <a:t>Software</a:t>
            </a:r>
          </a:p>
          <a:p>
            <a:pPr marL="1109663" lvl="1" indent="-533400">
              <a:buFontTx/>
              <a:buNone/>
            </a:pPr>
            <a:r>
              <a:rPr lang="en-US" altLang="fr-FR"/>
              <a:t>Data</a:t>
            </a:r>
          </a:p>
          <a:p>
            <a:pPr marL="1109663" lvl="1" indent="-533400">
              <a:buFontTx/>
              <a:buNone/>
            </a:pPr>
            <a:r>
              <a:rPr lang="en-US" altLang="fr-FR"/>
              <a:t>Processes</a:t>
            </a:r>
          </a:p>
          <a:p>
            <a:pPr marL="1109663" lvl="1" indent="-533400">
              <a:buFontTx/>
              <a:buNone/>
            </a:pPr>
            <a:r>
              <a:rPr lang="en-US" altLang="fr-FR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54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US" altLang="fr-FR"/>
              <a:t>How are business information systems identified?</a:t>
            </a:r>
          </a:p>
          <a:p>
            <a:pPr marL="533400" indent="-533400"/>
            <a:endParaRPr lang="en-US" altLang="fr-FR" b="1"/>
          </a:p>
          <a:p>
            <a:pPr marL="533400" indent="-533400">
              <a:buFontTx/>
              <a:buNone/>
            </a:pP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8923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US" altLang="fr-FR"/>
              <a:t>How are business information systems identified?</a:t>
            </a:r>
          </a:p>
          <a:p>
            <a:pPr marL="533400" indent="-533400"/>
            <a:endParaRPr lang="en-US" altLang="fr-FR" b="1"/>
          </a:p>
          <a:p>
            <a:pPr marL="1109663" lvl="1" indent="-533400"/>
            <a:r>
              <a:rPr lang="en-US" altLang="fr-FR"/>
              <a:t>Functions and features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4228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65938"/>
            <a:ext cx="10972800" cy="52463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Objectifs</a:t>
            </a:r>
            <a:r>
              <a:rPr lang="en-US" dirty="0" smtClean="0">
                <a:solidFill>
                  <a:schemeClr val="tx1"/>
                </a:solidFill>
              </a:rPr>
              <a:t> du </a:t>
            </a:r>
            <a:r>
              <a:rPr lang="en-US" dirty="0" err="1" smtClean="0">
                <a:solidFill>
                  <a:schemeClr val="tx1"/>
                </a:solidFill>
              </a:rPr>
              <a:t>cours</a:t>
            </a:r>
            <a:r>
              <a:rPr lang="en-US" dirty="0" smtClean="0">
                <a:solidFill>
                  <a:schemeClr val="tx1"/>
                </a:solidFill>
              </a:rPr>
              <a:t>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3975"/>
            <a:ext cx="10972800" cy="5000625"/>
          </a:xfrm>
        </p:spPr>
        <p:txBody>
          <a:bodyPr/>
          <a:lstStyle/>
          <a:p>
            <a:r>
              <a:rPr lang="fr-FR" sz="3200" dirty="0"/>
              <a:t>Appliquer les méthodologies d’analyse et de développement des SI</a:t>
            </a:r>
          </a:p>
          <a:p>
            <a:r>
              <a:rPr lang="fr-FR" sz="3200" dirty="0"/>
              <a:t>Utiliser des outils de modélisation dans un projet SI</a:t>
            </a:r>
          </a:p>
          <a:p>
            <a:r>
              <a:rPr lang="fr-FR" sz="3200" dirty="0"/>
              <a:t>Évaluer les méthodologies d’analyse et de développement des SI</a:t>
            </a:r>
          </a:p>
          <a:p>
            <a:r>
              <a:rPr lang="fr-FR" sz="3200" dirty="0"/>
              <a:t>Evaluer la pertinence des solutions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4"/>
            </a:pPr>
            <a:r>
              <a:rPr lang="en-US" altLang="fr-FR"/>
              <a:t>T/F: An enterprise computing system is highly specialized and targeted for a company’s top executives.</a:t>
            </a:r>
          </a:p>
          <a:p>
            <a:pPr marL="533400" indent="-533400"/>
            <a:endParaRPr lang="en-US" altLang="fr-FR"/>
          </a:p>
          <a:p>
            <a:pPr marL="533400" indent="-533400"/>
            <a:endParaRPr lang="en-US" altLang="fr-FR" b="1"/>
          </a:p>
        </p:txBody>
      </p:sp>
    </p:spTree>
    <p:extLst>
      <p:ext uri="{BB962C8B-B14F-4D97-AF65-F5344CB8AC3E}">
        <p14:creationId xmlns:p14="http://schemas.microsoft.com/office/powerpoint/2010/main" val="195259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4"/>
            </a:pPr>
            <a:r>
              <a:rPr lang="en-US" altLang="fr-FR"/>
              <a:t>T/F: An enterprise computing system is highly specialized and targeted for a company’s top executives.</a:t>
            </a:r>
          </a:p>
          <a:p>
            <a:pPr marL="533400" indent="-533400"/>
            <a:endParaRPr lang="en-US" altLang="fr-FR"/>
          </a:p>
          <a:p>
            <a:pPr marL="1109663" lvl="1" indent="-533400">
              <a:buFontTx/>
              <a:buNone/>
            </a:pPr>
            <a:r>
              <a:rPr lang="en-US" altLang="fr-FR"/>
              <a:t>False.  Enterprise computing systems support company-wide data management requirements</a:t>
            </a:r>
          </a:p>
          <a:p>
            <a:pPr marL="533400" indent="-533400"/>
            <a:endParaRPr lang="en-US" altLang="fr-FR" b="1"/>
          </a:p>
        </p:txBody>
      </p:sp>
    </p:spTree>
    <p:extLst>
      <p:ext uri="{BB962C8B-B14F-4D97-AF65-F5344CB8AC3E}">
        <p14:creationId xmlns:p14="http://schemas.microsoft.com/office/powerpoint/2010/main" val="160779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5"/>
            </a:pPr>
            <a:r>
              <a:rPr lang="en-US" altLang="fr-FR" b="1"/>
              <a:t>Top management is typically responsible for ________ planning, while middle management focuses on __________ planning.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950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5"/>
            </a:pPr>
            <a:r>
              <a:rPr lang="en-US" altLang="fr-FR" b="1"/>
              <a:t>Top management is typically responsible for </a:t>
            </a:r>
            <a:r>
              <a:rPr lang="en-US" altLang="fr-FR" b="1">
                <a:solidFill>
                  <a:srgbClr val="FF0000"/>
                </a:solidFill>
              </a:rPr>
              <a:t>strategic</a:t>
            </a:r>
            <a:r>
              <a:rPr lang="en-US" altLang="fr-FR" b="1"/>
              <a:t> planning, while middle management focuses on </a:t>
            </a:r>
            <a:r>
              <a:rPr lang="en-US" altLang="fr-FR" b="1">
                <a:solidFill>
                  <a:srgbClr val="FF0000"/>
                </a:solidFill>
              </a:rPr>
              <a:t>tactical </a:t>
            </a:r>
            <a:r>
              <a:rPr lang="en-US" altLang="fr-FR" b="1"/>
              <a:t>planning.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46583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6"/>
            </a:pPr>
            <a:r>
              <a:rPr lang="en-US" altLang="fr-FR"/>
              <a:t>CASE tools are: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a) an object oriented methodology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b) techniques or tools to help plan and design information systems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c) team-based fact finding techniques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9291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6"/>
            </a:pPr>
            <a:r>
              <a:rPr lang="en-US" altLang="fr-FR"/>
              <a:t>CASE tools are: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a) an object oriented methodology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</a:t>
            </a:r>
            <a:r>
              <a:rPr lang="en-US" altLang="fr-FR" b="1">
                <a:solidFill>
                  <a:srgbClr val="FF0000"/>
                </a:solidFill>
              </a:rPr>
              <a:t>b) techniques or tools to help plan and design information systems</a:t>
            </a:r>
          </a:p>
          <a:p>
            <a:pPr marL="533400" indent="-533400">
              <a:buFontTx/>
              <a:buNone/>
            </a:pPr>
            <a:r>
              <a:rPr lang="en-US" altLang="fr-FR" b="1"/>
              <a:t>	c) team-based fact finding techniques</a:t>
            </a:r>
          </a:p>
          <a:p>
            <a:pPr marL="533400" indent="-533400"/>
            <a:endParaRPr lang="en-US" altLang="fr-FR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08618" y="274638"/>
            <a:ext cx="971973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1143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/>
            <a:endParaRPr lang="fr-FR" altLang="fr-FR" sz="3600" b="1">
              <a:solidFill>
                <a:srgbClr val="33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5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7"/>
            </a:pPr>
            <a:r>
              <a:rPr lang="en-US" altLang="fr-FR"/>
              <a:t>Objects, classes, and methods are all terms used in </a:t>
            </a:r>
            <a:r>
              <a:rPr lang="en-US" altLang="fr-FR">
                <a:solidFill>
                  <a:srgbClr val="0000CC"/>
                </a:solidFill>
              </a:rPr>
              <a:t>structured/object oriented</a:t>
            </a:r>
            <a:r>
              <a:rPr lang="en-US" altLang="fr-FR"/>
              <a:t> methodologies</a:t>
            </a:r>
          </a:p>
        </p:txBody>
      </p:sp>
    </p:spTree>
    <p:extLst>
      <p:ext uri="{BB962C8B-B14F-4D97-AF65-F5344CB8AC3E}">
        <p14:creationId xmlns:p14="http://schemas.microsoft.com/office/powerpoint/2010/main" val="3136429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7"/>
            </a:pPr>
            <a:r>
              <a:rPr lang="en-US" altLang="fr-FR"/>
              <a:t>Objects, classes, and methods are all terms used in </a:t>
            </a:r>
            <a:r>
              <a:rPr lang="en-US" altLang="fr-FR">
                <a:solidFill>
                  <a:srgbClr val="0000CC"/>
                </a:solidFill>
              </a:rPr>
              <a:t>structured</a:t>
            </a:r>
            <a:r>
              <a:rPr lang="en-US" altLang="fr-FR"/>
              <a:t>/ </a:t>
            </a:r>
            <a:r>
              <a:rPr lang="en-US" altLang="fr-FR">
                <a:solidFill>
                  <a:srgbClr val="FF0000"/>
                </a:solidFill>
              </a:rPr>
              <a:t>object oriented</a:t>
            </a:r>
            <a:r>
              <a:rPr lang="en-US" altLang="fr-FR"/>
              <a:t> methodologies</a:t>
            </a:r>
          </a:p>
          <a:p>
            <a:pPr marL="533400" indent="-533400"/>
            <a:endParaRPr lang="en-US" altLang="fr-FR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4931834" y="2201864"/>
            <a:ext cx="2146300" cy="142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662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8"/>
            </a:pPr>
            <a:r>
              <a:rPr lang="en-US" altLang="fr-FR"/>
              <a:t>What are the phases of the systems development life cycle?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5593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8"/>
            </a:pPr>
            <a:r>
              <a:rPr lang="en-US" altLang="fr-FR"/>
              <a:t>What are the phases of the systems development life cycle?</a:t>
            </a:r>
          </a:p>
          <a:p>
            <a:pPr marL="533400" indent="-533400"/>
            <a:endParaRPr lang="en-US" altLang="fr-FR"/>
          </a:p>
          <a:p>
            <a:pPr marL="1109663" lvl="1" indent="-533400"/>
            <a:r>
              <a:rPr lang="en-US" altLang="fr-FR"/>
              <a:t>Systems planning</a:t>
            </a:r>
          </a:p>
          <a:p>
            <a:pPr marL="1109663" lvl="1" indent="-533400"/>
            <a:r>
              <a:rPr lang="en-US" altLang="fr-FR"/>
              <a:t>Systems analysis</a:t>
            </a:r>
          </a:p>
          <a:p>
            <a:pPr marL="1109663" lvl="1" indent="-533400"/>
            <a:r>
              <a:rPr lang="en-US" altLang="fr-FR"/>
              <a:t>Systems design</a:t>
            </a:r>
          </a:p>
          <a:p>
            <a:pPr marL="1109663" lvl="1" indent="-533400"/>
            <a:r>
              <a:rPr lang="en-US" altLang="fr-FR"/>
              <a:t>Systems implementation</a:t>
            </a:r>
          </a:p>
          <a:p>
            <a:pPr marL="1109663" lvl="1" indent="-533400"/>
            <a:r>
              <a:rPr lang="en-US" altLang="fr-FR"/>
              <a:t>Systems operation and support</a:t>
            </a:r>
          </a:p>
        </p:txBody>
      </p:sp>
    </p:spTree>
    <p:extLst>
      <p:ext uri="{BB962C8B-B14F-4D97-AF65-F5344CB8AC3E}">
        <p14:creationId xmlns:p14="http://schemas.microsoft.com/office/powerpoint/2010/main" val="380682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5000" b="1" dirty="0" smtClean="0"/>
              <a:t> INTRODUCTION </a:t>
            </a:r>
            <a:endParaRPr lang="en-US" sz="5000" b="1" dirty="0" smtClean="0"/>
          </a:p>
          <a:p>
            <a:pPr marL="0" indent="0" algn="ctr">
              <a:buNone/>
            </a:pPr>
            <a:endParaRPr lang="fr-FR" sz="5000" b="1" dirty="0"/>
          </a:p>
        </p:txBody>
      </p:sp>
    </p:spTree>
    <p:extLst>
      <p:ext uri="{BB962C8B-B14F-4D97-AF65-F5344CB8AC3E}">
        <p14:creationId xmlns:p14="http://schemas.microsoft.com/office/powerpoint/2010/main" val="3474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9"/>
            </a:pPr>
            <a:r>
              <a:rPr lang="en-US" altLang="fr-FR"/>
              <a:t>List at least three of the six functions of a typical IT department</a:t>
            </a:r>
          </a:p>
          <a:p>
            <a:pPr marL="533400" indent="-533400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3503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9"/>
            </a:pPr>
            <a:r>
              <a:rPr lang="en-US" altLang="fr-FR"/>
              <a:t>List at least three of the six functions of a typical IT department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Application development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Systems support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User support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Database administration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Network administration</a:t>
            </a:r>
          </a:p>
          <a:p>
            <a:pPr marL="1109663" lvl="1" indent="-533400">
              <a:buFontTx/>
              <a:buAutoNum type="arabicPeriod"/>
            </a:pPr>
            <a:r>
              <a:rPr lang="en-US" altLang="fr-FR"/>
              <a:t>Web support</a:t>
            </a:r>
          </a:p>
        </p:txBody>
      </p:sp>
    </p:spTree>
    <p:extLst>
      <p:ext uri="{BB962C8B-B14F-4D97-AF65-F5344CB8AC3E}">
        <p14:creationId xmlns:p14="http://schemas.microsoft.com/office/powerpoint/2010/main" val="536259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10"/>
            </a:pPr>
            <a:r>
              <a:rPr lang="en-US" altLang="fr-FR"/>
              <a:t> T/F  Certification is a professional credential that is valued by little (if any) companies.</a:t>
            </a:r>
          </a:p>
          <a:p>
            <a:pPr marL="533400" indent="-533400"/>
            <a:endParaRPr lang="en-US" altLang="fr-FR" b="1"/>
          </a:p>
        </p:txBody>
      </p:sp>
    </p:spTree>
    <p:extLst>
      <p:ext uri="{BB962C8B-B14F-4D97-AF65-F5344CB8AC3E}">
        <p14:creationId xmlns:p14="http://schemas.microsoft.com/office/powerpoint/2010/main" val="195069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Test Yourself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10"/>
            </a:pPr>
            <a:r>
              <a:rPr lang="en-US" altLang="fr-FR"/>
              <a:t> T/F  Certification is a professional credential that is valued by little (if any) companies</a:t>
            </a:r>
            <a:r>
              <a:rPr lang="en-US" altLang="fr-FR" b="1"/>
              <a:t>.</a:t>
            </a:r>
          </a:p>
          <a:p>
            <a:pPr marL="533400" indent="-533400"/>
            <a:endParaRPr lang="en-US" altLang="fr-FR" b="1"/>
          </a:p>
          <a:p>
            <a:pPr marL="533400" indent="-533400">
              <a:buFontTx/>
              <a:buNone/>
            </a:pPr>
            <a:r>
              <a:rPr lang="en-US" altLang="fr-FR" b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4432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96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definitions (in French)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6850"/>
            <a:ext cx="10972800" cy="4857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altLang="fr-FR" sz="3900" b="1" dirty="0"/>
              <a:t>Modèle:</a:t>
            </a:r>
            <a:r>
              <a:rPr lang="fr-FR" altLang="fr-FR" sz="3900" dirty="0"/>
              <a:t> est une représentation abstraite d’un phénomène en utilisant un formalisme </a:t>
            </a:r>
            <a:r>
              <a:rPr lang="fr-FR" altLang="fr-FR" sz="3900" dirty="0" smtClean="0"/>
              <a:t>spécial.</a:t>
            </a:r>
            <a:endParaRPr lang="fr-FR" altLang="fr-FR" sz="3900" dirty="0"/>
          </a:p>
          <a:p>
            <a:pPr>
              <a:lnSpc>
                <a:spcPct val="80000"/>
              </a:lnSpc>
            </a:pPr>
            <a:endParaRPr lang="fr-FR" altLang="fr-FR" sz="3900" dirty="0"/>
          </a:p>
          <a:p>
            <a:pPr>
              <a:lnSpc>
                <a:spcPct val="80000"/>
              </a:lnSpc>
            </a:pPr>
            <a:r>
              <a:rPr lang="fr-FR" altLang="fr-FR" sz="3900" b="1" dirty="0"/>
              <a:t>Méthode de modélisation: </a:t>
            </a:r>
            <a:r>
              <a:rPr lang="fr-FR" altLang="fr-FR" sz="3900" dirty="0"/>
              <a:t>c’est la façon de décrire comment modéliser et construire un modèle en utilisant des éléments de modélisation, une représentation graphique, du savoir-faire et des règles;</a:t>
            </a:r>
          </a:p>
          <a:p>
            <a:pPr marL="0" indent="0">
              <a:lnSpc>
                <a:spcPct val="80000"/>
              </a:lnSpc>
              <a:buNone/>
            </a:pPr>
            <a:endParaRPr lang="fr-FR" altLang="fr-FR" sz="3900" dirty="0"/>
          </a:p>
          <a:p>
            <a:pPr>
              <a:lnSpc>
                <a:spcPct val="80000"/>
              </a:lnSpc>
            </a:pPr>
            <a:r>
              <a:rPr lang="fr-FR" altLang="fr-FR" sz="3900" b="1" dirty="0"/>
              <a:t>Cahier des charges: </a:t>
            </a:r>
            <a:r>
              <a:rPr lang="fr-FR" altLang="fr-FR" sz="3900" dirty="0" smtClean="0"/>
              <a:t>c’est </a:t>
            </a:r>
            <a:r>
              <a:rPr lang="fr-FR" altLang="fr-FR" sz="3900" dirty="0"/>
              <a:t>un document qui vise à définir les spécifications de base d’un produit ou d’un service à réaliser.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199638"/>
            <a:ext cx="10972800" cy="7151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Module 1- </a:t>
            </a:r>
            <a:r>
              <a:rPr lang="en-US" dirty="0" smtClean="0"/>
              <a:t>RECALL 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 smtClean="0"/>
              <a:t> DEFINITIONS AND FUNDAMENTALS OF </a:t>
            </a:r>
            <a:r>
              <a:rPr lang="en-US" dirty="0" smtClean="0"/>
              <a:t>INFORMATION SYSTEMS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91074"/>
            <a:ext cx="10972800" cy="15335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8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What is an Information System?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10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CA" altLang="en-US" dirty="0" smtClean="0"/>
              <a:t>	</a:t>
            </a:r>
            <a:r>
              <a:rPr lang="en-CA" altLang="en-US" sz="3600" dirty="0" smtClean="0"/>
              <a:t>An organized combination of people, hardware, software, communications networks, and data resources that collects data, transforms it, and disseminates information.</a:t>
            </a:r>
          </a:p>
          <a:p>
            <a:pPr eaLnBrk="1" hangingPunct="1">
              <a:buFontTx/>
              <a:buNone/>
            </a:pPr>
            <a:r>
              <a:rPr lang="en-CA" altLang="en-US" sz="3600" dirty="0" smtClean="0"/>
              <a:t>Example: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Registration </a:t>
            </a:r>
            <a:r>
              <a:rPr lang="en-US" sz="3600" dirty="0"/>
              <a:t>system</a:t>
            </a:r>
          </a:p>
          <a:p>
            <a:pPr>
              <a:buFont typeface="Arial"/>
              <a:buChar char="•"/>
            </a:pPr>
            <a:r>
              <a:rPr lang="en-US" sz="3600" dirty="0"/>
              <a:t>Online order system</a:t>
            </a:r>
          </a:p>
          <a:p>
            <a:pPr>
              <a:buFont typeface="Arial"/>
              <a:buChar char="•"/>
            </a:pPr>
            <a:r>
              <a:rPr lang="en-US" sz="3600" dirty="0"/>
              <a:t>Online banking system</a:t>
            </a:r>
          </a:p>
          <a:p>
            <a:pPr eaLnBrk="1" hangingPunct="1">
              <a:buFontTx/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14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Data Vs. Information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Data</a:t>
            </a:r>
            <a:r>
              <a:rPr lang="en-CA" altLang="en-US" dirty="0" smtClean="0"/>
              <a:t>: Raw unorganized facts</a:t>
            </a:r>
          </a:p>
          <a:p>
            <a:pPr eaLnBrk="1" hangingPunct="1">
              <a:buFontTx/>
              <a:buNone/>
            </a:pPr>
            <a:endParaRPr lang="en-CA" altLang="en-US" sz="1200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Information</a:t>
            </a:r>
            <a:r>
              <a:rPr lang="en-CA" altLang="en-US" dirty="0" smtClean="0"/>
              <a:t>: 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         A collection of facts organized in such a way that they have additional value beyond the value of the facts themselves.</a:t>
            </a:r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>
              <a:buNone/>
            </a:pPr>
            <a:r>
              <a:rPr lang="en-CA" altLang="en-US" sz="2800" dirty="0"/>
              <a:t>Data organized in a meaningful way for the user (in consideration of the environment)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eaLnBrk="1" hangingPunct="1">
              <a:buFontTx/>
              <a:buNone/>
            </a:pPr>
            <a:endParaRPr lang="en-CA" altLang="en-US" dirty="0" smtClean="0"/>
          </a:p>
          <a:p>
            <a:pPr marL="0" indent="0" eaLnBrk="1" hangingPunct="1">
              <a:buSzPct val="136000"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4726</TotalTime>
  <Words>1069</Words>
  <Application>Microsoft Office PowerPoint</Application>
  <PresentationFormat>Custom</PresentationFormat>
  <Paragraphs>323</Paragraphs>
  <Slides>53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INFO 307 MODELISATION DES SYSTEMES D’INFORMATION</vt:lpstr>
      <vt:lpstr>Notes Importantes</vt:lpstr>
      <vt:lpstr>Objectifs du Cours </vt:lpstr>
      <vt:lpstr>Objectifs du cours (suite)</vt:lpstr>
      <vt:lpstr>PowerPoint Presentation</vt:lpstr>
      <vt:lpstr>Important definitions (in French)</vt:lpstr>
      <vt:lpstr>Module 1- RECALL  ON DEFINITIONS AND FUNDAMENTALS OF INFORMATION SYSTEMS</vt:lpstr>
      <vt:lpstr>What is an Information System?</vt:lpstr>
      <vt:lpstr>Data Vs. Information</vt:lpstr>
      <vt:lpstr>Data  Information</vt:lpstr>
      <vt:lpstr>Information Concepts</vt:lpstr>
      <vt:lpstr>The Value of Information</vt:lpstr>
      <vt:lpstr>System </vt:lpstr>
      <vt:lpstr>CBIS</vt:lpstr>
      <vt:lpstr>CBIS</vt:lpstr>
      <vt:lpstr>CBIS</vt:lpstr>
      <vt:lpstr>        II-Business Information Systems  </vt:lpstr>
      <vt:lpstr>Electronic and Mobile Commerce</vt:lpstr>
      <vt:lpstr>TPS and ERP</vt:lpstr>
      <vt:lpstr>Business Information Systems</vt:lpstr>
      <vt:lpstr>PowerPoint Presentation</vt:lpstr>
      <vt:lpstr>Specialized Business I.S.</vt:lpstr>
      <vt:lpstr>Information System Activities</vt:lpstr>
      <vt:lpstr>Process Data into Information</vt:lpstr>
      <vt:lpstr>Input of Data Resources</vt:lpstr>
      <vt:lpstr>Output of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Traditional System Development Life Cycle (SDLC)</vt:lpstr>
      <vt:lpstr>PowerPoint Presentation</vt:lpstr>
      <vt:lpstr>Test Yoursel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  <vt:lpstr>Test 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Georges Delort OLLE</dc:creator>
  <cp:lastModifiedBy>Georges Delort OLLE</cp:lastModifiedBy>
  <cp:revision>36</cp:revision>
  <dcterms:created xsi:type="dcterms:W3CDTF">2016-09-20T15:11:08Z</dcterms:created>
  <dcterms:modified xsi:type="dcterms:W3CDTF">2016-09-28T08:54:51Z</dcterms:modified>
</cp:coreProperties>
</file>