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  <p:sldId id="264" r:id="rId7"/>
    <p:sldId id="265" r:id="rId8"/>
    <p:sldId id="267" r:id="rId9"/>
    <p:sldId id="269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6" autoAdjust="0"/>
    <p:restoredTop sz="94660"/>
  </p:normalViewPr>
  <p:slideViewPr>
    <p:cSldViewPr snapToGrid="0">
      <p:cViewPr varScale="1">
        <p:scale>
          <a:sx n="97" d="100"/>
          <a:sy n="97" d="100"/>
        </p:scale>
        <p:origin x="2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CDD7-4507-405C-9B80-B2A0A68906ED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A0AD-C65A-4CFC-9230-96F6536F38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43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CDD7-4507-405C-9B80-B2A0A68906ED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A0AD-C65A-4CFC-9230-96F6536F38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26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CDD7-4507-405C-9B80-B2A0A68906ED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A0AD-C65A-4CFC-9230-96F6536F38FB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3866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CDD7-4507-405C-9B80-B2A0A68906ED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A0AD-C65A-4CFC-9230-96F6536F38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301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CDD7-4507-405C-9B80-B2A0A68906ED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A0AD-C65A-4CFC-9230-96F6536F38FB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2322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CDD7-4507-405C-9B80-B2A0A68906ED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A0AD-C65A-4CFC-9230-96F6536F38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758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CDD7-4507-405C-9B80-B2A0A68906ED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A0AD-C65A-4CFC-9230-96F6536F38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575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CDD7-4507-405C-9B80-B2A0A68906ED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A0AD-C65A-4CFC-9230-96F6536F38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04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CDD7-4507-405C-9B80-B2A0A68906ED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A0AD-C65A-4CFC-9230-96F6536F38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84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CDD7-4507-405C-9B80-B2A0A68906ED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A0AD-C65A-4CFC-9230-96F6536F38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39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CDD7-4507-405C-9B80-B2A0A68906ED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A0AD-C65A-4CFC-9230-96F6536F38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05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CDD7-4507-405C-9B80-B2A0A68906ED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A0AD-C65A-4CFC-9230-96F6536F38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49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CDD7-4507-405C-9B80-B2A0A68906ED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A0AD-C65A-4CFC-9230-96F6536F38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43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CDD7-4507-405C-9B80-B2A0A68906ED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A0AD-C65A-4CFC-9230-96F6536F38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09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CDD7-4507-405C-9B80-B2A0A68906ED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A0AD-C65A-4CFC-9230-96F6536F38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23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CDD7-4507-405C-9B80-B2A0A68906ED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A0AD-C65A-4CFC-9230-96F6536F38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22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2CDD7-4507-405C-9B80-B2A0A68906ED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1EA0AD-C65A-4CFC-9230-96F6536F38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38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EFECBB-5315-2A1A-797F-2FAF4F536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8577" y="2410875"/>
            <a:ext cx="8241840" cy="1389226"/>
          </a:xfrm>
        </p:spPr>
        <p:txBody>
          <a:bodyPr/>
          <a:lstStyle/>
          <a:p>
            <a:pPr algn="ctr"/>
            <a:r>
              <a:rPr lang="de-DE" sz="6000" dirty="0"/>
              <a:t>BLACK-BOX</a:t>
            </a:r>
            <a:r>
              <a:rPr lang="de-DE" dirty="0"/>
              <a:t> TESTING</a:t>
            </a: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D6D3C31-DF2C-4B17-2765-27CCD02AA966}"/>
              </a:ext>
            </a:extLst>
          </p:cNvPr>
          <p:cNvSpPr txBox="1">
            <a:spLocks/>
          </p:cNvSpPr>
          <p:nvPr/>
        </p:nvSpPr>
        <p:spPr>
          <a:xfrm>
            <a:off x="2880360" y="1217442"/>
            <a:ext cx="7352926" cy="8142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de-DE" sz="4000" dirty="0"/>
              <a:t>INF352 -  Software </a:t>
            </a:r>
            <a:r>
              <a:rPr lang="de-DE" sz="4000" dirty="0" err="1"/>
              <a:t>Testing</a:t>
            </a:r>
            <a:endParaRPr lang="fr-FR" sz="4000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5186B691-A082-228D-68F3-B84F26C46BDC}"/>
              </a:ext>
            </a:extLst>
          </p:cNvPr>
          <p:cNvSpPr txBox="1">
            <a:spLocks/>
          </p:cNvSpPr>
          <p:nvPr/>
        </p:nvSpPr>
        <p:spPr>
          <a:xfrm>
            <a:off x="4064310" y="4319635"/>
            <a:ext cx="2679390" cy="566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de-DE" sz="2400" dirty="0"/>
              <a:t>GROUP 3</a:t>
            </a:r>
            <a:endParaRPr lang="fr-FR" sz="2400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0169C17A-DD1B-2010-2270-3DD2B02146EE}"/>
              </a:ext>
            </a:extLst>
          </p:cNvPr>
          <p:cNvSpPr txBox="1">
            <a:spLocks/>
          </p:cNvSpPr>
          <p:nvPr/>
        </p:nvSpPr>
        <p:spPr>
          <a:xfrm>
            <a:off x="2880360" y="5859044"/>
            <a:ext cx="4541823" cy="566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1600" b="1" i="1" dirty="0">
                <a:solidFill>
                  <a:schemeClr val="tx1"/>
                </a:solidFill>
              </a:rPr>
              <a:t>SUPERVISED BY   </a:t>
            </a:r>
            <a:r>
              <a:rPr lang="de-DE" sz="2000" b="1" i="1" dirty="0">
                <a:solidFill>
                  <a:schemeClr val="tx1"/>
                </a:solidFill>
              </a:rPr>
              <a:t>Dr. KIMBI Xaviera</a:t>
            </a:r>
            <a:endParaRPr lang="fr-FR" sz="20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767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hecker/>
      </p:transition>
    </mc:Choice>
    <mc:Fallback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D7130-E6D6-B6BB-A663-FF1DC445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0580"/>
          </a:xfrm>
        </p:spPr>
        <p:txBody>
          <a:bodyPr/>
          <a:lstStyle/>
          <a:p>
            <a:r>
              <a:rPr lang="de-DE" sz="3600" b="1" dirty="0"/>
              <a:t>DISADVANTAGES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D9DAA5-3D83-FC20-FBAE-F79420956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1640"/>
            <a:ext cx="11118426" cy="4914900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>
                <a:latin typeface="Liberation Serif"/>
                <a:ea typeface="Noto Serif CJK SC"/>
                <a:cs typeface="Lohit Devanagari"/>
              </a:rPr>
              <a:t>Possibility of repeating the same tests </a:t>
            </a:r>
          </a:p>
          <a:p>
            <a:endParaRPr lang="en-US" sz="2800" b="1" dirty="0">
              <a:latin typeface="Liberation Serif"/>
              <a:ea typeface="Noto Serif CJK SC"/>
              <a:cs typeface="Lohit Devanagari"/>
            </a:endParaRPr>
          </a:p>
          <a:p>
            <a:r>
              <a:rPr lang="en-US" sz="2800" b="1" dirty="0">
                <a:latin typeface="Liberation Serif"/>
                <a:ea typeface="Noto Serif CJK SC"/>
                <a:cs typeface="Lohit Devanagari"/>
              </a:rPr>
              <a:t>Without clear functional specifications, test cases are difficult to implement.</a:t>
            </a:r>
          </a:p>
          <a:p>
            <a:endParaRPr lang="en-US" sz="2800" b="1" dirty="0">
              <a:latin typeface="Liberation Serif"/>
              <a:ea typeface="Noto Serif CJK SC"/>
              <a:cs typeface="Lohit Devanagari"/>
            </a:endParaRPr>
          </a:p>
          <a:p>
            <a:r>
              <a:rPr lang="en-US" sz="2800" b="1" dirty="0">
                <a:latin typeface="Liberation Serif"/>
                <a:ea typeface="Noto Serif CJK SC"/>
                <a:cs typeface="Lohit Devanagari"/>
              </a:rPr>
              <a:t>Sometimes, the reason for the test failure cannot be detected.</a:t>
            </a:r>
          </a:p>
          <a:p>
            <a:endParaRPr lang="en-US" sz="2800" b="1" dirty="0">
              <a:latin typeface="Liberation Serif"/>
              <a:ea typeface="Noto Serif CJK SC"/>
              <a:cs typeface="Lohit Devanagari"/>
            </a:endParaRPr>
          </a:p>
          <a:p>
            <a:r>
              <a:rPr lang="en-US" sz="2800" b="1" dirty="0">
                <a:latin typeface="Liberation Serif"/>
                <a:ea typeface="Noto Serif CJK SC"/>
                <a:cs typeface="Lohit Devanagari"/>
              </a:rPr>
              <a:t>Some programs in the application are not tested.</a:t>
            </a:r>
          </a:p>
          <a:p>
            <a:endParaRPr lang="en-US" sz="2800" b="1" dirty="0">
              <a:latin typeface="Liberation Serif"/>
              <a:ea typeface="Noto Serif CJK SC"/>
              <a:cs typeface="Lohit Devanagari"/>
            </a:endParaRPr>
          </a:p>
          <a:p>
            <a:r>
              <a:rPr lang="en-US" sz="2800" b="1" dirty="0">
                <a:latin typeface="Liberation Serif"/>
                <a:ea typeface="Noto Serif CJK SC"/>
                <a:cs typeface="Lohit Devanagari"/>
              </a:rPr>
              <a:t>It does not reveal the errors in the control structure.</a:t>
            </a:r>
            <a:endParaRPr lang="en-US" sz="3200" b="1" dirty="0">
              <a:latin typeface="Liberation Serif"/>
              <a:ea typeface="Noto Serif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1063955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D7130-E6D6-B6BB-A663-FF1DC445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0580"/>
          </a:xfrm>
        </p:spPr>
        <p:txBody>
          <a:bodyPr/>
          <a:lstStyle/>
          <a:p>
            <a:r>
              <a:rPr lang="de-DE" sz="3600" b="1" dirty="0"/>
              <a:t>BLACK-BOX VS WHITE-BOX TESTING</a:t>
            </a:r>
            <a:endParaRPr lang="fr-FR" dirty="0"/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6DD6EC13-5937-F14F-0EE9-1562B2CE17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148268"/>
              </p:ext>
            </p:extLst>
          </p:nvPr>
        </p:nvGraphicFramePr>
        <p:xfrm>
          <a:off x="677862" y="1805940"/>
          <a:ext cx="10294938" cy="4481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7469">
                  <a:extLst>
                    <a:ext uri="{9D8B030D-6E8A-4147-A177-3AD203B41FA5}">
                      <a16:colId xmlns:a16="http://schemas.microsoft.com/office/drawing/2014/main" val="1120274293"/>
                    </a:ext>
                  </a:extLst>
                </a:gridCol>
                <a:gridCol w="5147469">
                  <a:extLst>
                    <a:ext uri="{9D8B030D-6E8A-4147-A177-3AD203B41FA5}">
                      <a16:colId xmlns:a16="http://schemas.microsoft.com/office/drawing/2014/main" val="3808891097"/>
                    </a:ext>
                  </a:extLst>
                </a:gridCol>
              </a:tblGrid>
              <a:tr h="751925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WHITE BOX TESTING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BLACK BOX TESTING</a:t>
                      </a:r>
                      <a:endParaRPr lang="fr-F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098610"/>
                  </a:ext>
                </a:extLst>
              </a:tr>
              <a:tr h="966663">
                <a:tc>
                  <a:txBody>
                    <a:bodyPr/>
                    <a:lstStyle/>
                    <a:p>
                      <a:r>
                        <a:rPr lang="en-US" sz="2000" b="1" dirty="0"/>
                        <a:t>Focuses on examining the internal code and logic of the software. 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Focuses on the external behavior of the software without having access to the internal code. </a:t>
                      </a:r>
                      <a:endParaRPr lang="fr-FR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978498"/>
                  </a:ext>
                </a:extLst>
              </a:tr>
              <a:tr h="1361936">
                <a:tc>
                  <a:txBody>
                    <a:bodyPr/>
                    <a:lstStyle/>
                    <a:p>
                      <a:r>
                        <a:rPr lang="en-US" sz="2000" b="1" dirty="0"/>
                        <a:t>Requires understanding of the internal code and the software’s architecture. 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knowledge of the internal code required</a:t>
                      </a:r>
                      <a:endParaRPr lang="fr-FR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743865"/>
                  </a:ext>
                </a:extLst>
              </a:tr>
              <a:tr h="1361936">
                <a:tc>
                  <a:txBody>
                    <a:bodyPr/>
                    <a:lstStyle/>
                    <a:p>
                      <a:r>
                        <a:rPr lang="en-US" sz="2000" b="1" dirty="0"/>
                        <a:t>Uses techniques such as code coverage analysis, statement coverage, branch coverage, and path coverage to design test cases 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uses techniques like equivalence partitioning, boundary value analysis, decision tables, and state transition testing </a:t>
                      </a:r>
                      <a:endParaRPr lang="fr-FR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03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65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D7130-E6D6-B6BB-A663-FF1DC445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615506" cy="830580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TOOLS AND FRAMEWORKS FOR BLACK-BOX TESTING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D9DAA5-3D83-FC20-FBAE-F79420956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1640"/>
            <a:ext cx="11118426" cy="49149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Liberation Serif"/>
                <a:ea typeface="Noto Serif CJK SC"/>
                <a:cs typeface="Lohit Devanagari"/>
              </a:rPr>
              <a:t>Selenium				 			Appium						 Cypress</a:t>
            </a:r>
          </a:p>
          <a:p>
            <a:pPr marL="0" indent="0">
              <a:buNone/>
            </a:pPr>
            <a:endParaRPr lang="en-US" sz="2800" b="1" dirty="0">
              <a:latin typeface="Liberation Serif"/>
              <a:ea typeface="Noto Serif CJK SC"/>
              <a:cs typeface="Lohit Devanagari"/>
            </a:endParaRPr>
          </a:p>
          <a:p>
            <a:r>
              <a:rPr lang="en-US" sz="2800" b="1" dirty="0">
                <a:latin typeface="Liberation Serif"/>
                <a:ea typeface="Noto Serif CJK SC"/>
                <a:cs typeface="Lohit Devanagari"/>
              </a:rPr>
              <a:t>		</a:t>
            </a:r>
          </a:p>
          <a:p>
            <a:endParaRPr lang="en-US" sz="2800" b="1" dirty="0">
              <a:latin typeface="Liberation Serif"/>
              <a:ea typeface="Noto Serif CJK SC"/>
              <a:cs typeface="Lohit Devanagari"/>
            </a:endParaRPr>
          </a:p>
          <a:p>
            <a:pPr marL="0" indent="0">
              <a:buNone/>
            </a:pPr>
            <a:endParaRPr lang="en-US" sz="2800" b="1" dirty="0">
              <a:latin typeface="Liberation Serif"/>
              <a:ea typeface="Noto Serif CJK SC"/>
              <a:cs typeface="Lohit Devanagari"/>
            </a:endParaRPr>
          </a:p>
          <a:p>
            <a:r>
              <a:rPr lang="en-US" sz="2800" b="1" dirty="0">
                <a:latin typeface="Liberation Serif"/>
                <a:ea typeface="Noto Serif CJK SC"/>
                <a:cs typeface="Lohit Devanagari"/>
              </a:rPr>
              <a:t>Load Runner						 SoapUI</a:t>
            </a:r>
          </a:p>
          <a:p>
            <a:endParaRPr lang="en-US" sz="2800" b="1" dirty="0">
              <a:latin typeface="Liberation Serif"/>
              <a:ea typeface="Noto Serif CJK SC"/>
              <a:cs typeface="Lohit Devanagari"/>
            </a:endParaRPr>
          </a:p>
          <a:p>
            <a:endParaRPr lang="en-US" sz="3200" b="1" dirty="0">
              <a:latin typeface="Liberation Serif"/>
              <a:ea typeface="Noto Serif CJK SC"/>
              <a:cs typeface="Lohit Devanaga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4BF488D-DE57-8323-DE5B-A09BC53D6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69" y="2214563"/>
            <a:ext cx="3195111" cy="121443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6485131-AB7E-6877-F60C-8176FA218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540" y="2433636"/>
            <a:ext cx="3467101" cy="172688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760B89BF-EC91-6B43-96C5-C5BD9E8BE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121" y="2214562"/>
            <a:ext cx="3512397" cy="1511618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8C2D6C79-2390-6DC1-6759-D26DD0E796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114925"/>
            <a:ext cx="3373546" cy="149161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AF57AF75-D60C-CCA2-D650-2576A276CC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707" y="5114925"/>
            <a:ext cx="38576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35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D7130-E6D6-B6BB-A663-FF1DC445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0580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BEST PRACTICES FOR BLACK-BOX TESTING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D9DAA5-3D83-FC20-FBAE-F79420956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1640"/>
            <a:ext cx="11118426" cy="49149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Liberation Serif"/>
                <a:ea typeface="Noto Serif CJK SC"/>
                <a:cs typeface="Lohit Devanagari"/>
              </a:rPr>
              <a:t>Requirement Analysis</a:t>
            </a:r>
          </a:p>
          <a:p>
            <a:r>
              <a:rPr lang="en-US" sz="3200" b="1" dirty="0">
                <a:latin typeface="Liberation Serif"/>
                <a:ea typeface="Noto Serif CJK SC"/>
                <a:cs typeface="Lohit Devanagari"/>
              </a:rPr>
              <a:t>Test Planning</a:t>
            </a:r>
          </a:p>
          <a:p>
            <a:r>
              <a:rPr lang="en-US" sz="3200" b="1" dirty="0">
                <a:latin typeface="Liberation Serif"/>
                <a:ea typeface="Noto Serif CJK SC"/>
                <a:cs typeface="Lohit Devanagari"/>
              </a:rPr>
              <a:t>Test Case Design Techniques</a:t>
            </a:r>
          </a:p>
          <a:p>
            <a:r>
              <a:rPr lang="en-US" sz="3200" b="1" dirty="0">
                <a:latin typeface="Liberation Serif"/>
                <a:ea typeface="Noto Serif CJK SC"/>
                <a:cs typeface="Lohit Devanagari"/>
              </a:rPr>
              <a:t>Test Data Management</a:t>
            </a:r>
          </a:p>
          <a:p>
            <a:r>
              <a:rPr lang="en-US" sz="3200" b="1" dirty="0">
                <a:latin typeface="Liberation Serif"/>
                <a:ea typeface="Noto Serif CJK SC"/>
                <a:cs typeface="Lohit Devanagari"/>
              </a:rPr>
              <a:t>Positive and Negative Testing</a:t>
            </a:r>
          </a:p>
          <a:p>
            <a:r>
              <a:rPr lang="en-US" sz="3200" b="1" dirty="0">
                <a:latin typeface="Liberation Serif"/>
                <a:ea typeface="Noto Serif CJK SC"/>
                <a:cs typeface="Lohit Devanagari"/>
              </a:rPr>
              <a:t>Usability Testing</a:t>
            </a:r>
          </a:p>
          <a:p>
            <a:r>
              <a:rPr lang="en-US" sz="3200" b="1" dirty="0">
                <a:latin typeface="Liberation Serif"/>
                <a:ea typeface="Noto Serif CJK SC"/>
                <a:cs typeface="Lohit Devanagari"/>
              </a:rPr>
              <a:t>Regression Testing</a:t>
            </a:r>
          </a:p>
          <a:p>
            <a:pPr marL="0" indent="0">
              <a:buNone/>
            </a:pPr>
            <a:endParaRPr lang="en-US" sz="3200" b="1" dirty="0">
              <a:latin typeface="Liberation Serif"/>
              <a:ea typeface="Noto Serif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390423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D7130-E6D6-B6BB-A663-FF1DC445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0580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BEST PRACTICES FOR BLACK-BOX TESTING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D9DAA5-3D83-FC20-FBAE-F79420956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1640"/>
            <a:ext cx="11118426" cy="49149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Liberation Serif"/>
                <a:ea typeface="Noto Serif CJK SC"/>
                <a:cs typeface="Lohit Devanagari"/>
              </a:rPr>
              <a:t>Boundary Value Analysis</a:t>
            </a:r>
          </a:p>
          <a:p>
            <a:r>
              <a:rPr lang="en-US" sz="3200" b="1" dirty="0">
                <a:latin typeface="Liberation Serif"/>
                <a:ea typeface="Noto Serif CJK SC"/>
                <a:cs typeface="Lohit Devanagari"/>
              </a:rPr>
              <a:t>Test Automation</a:t>
            </a:r>
          </a:p>
          <a:p>
            <a:r>
              <a:rPr lang="en-US" sz="3200" b="1" dirty="0">
                <a:latin typeface="Liberation Serif"/>
                <a:ea typeface="Noto Serif CJK SC"/>
                <a:cs typeface="Lohit Devanagari"/>
              </a:rPr>
              <a:t>Error Localization and Reporting</a:t>
            </a:r>
          </a:p>
        </p:txBody>
      </p:sp>
    </p:spTree>
    <p:extLst>
      <p:ext uri="{BB962C8B-B14F-4D97-AF65-F5344CB8AC3E}">
        <p14:creationId xmlns:p14="http://schemas.microsoft.com/office/powerpoint/2010/main" val="358838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D7130-E6D6-B6BB-A663-FF1DC445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341186" cy="830580"/>
          </a:xfrm>
        </p:spPr>
        <p:txBody>
          <a:bodyPr>
            <a:normAutofit/>
          </a:bodyPr>
          <a:lstStyle/>
          <a:p>
            <a:r>
              <a:rPr lang="en-US" b="1" dirty="0"/>
              <a:t>BLACK BOX TESTING AND SDLC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D9DAA5-3D83-FC20-FBAE-F79420956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1640"/>
            <a:ext cx="11118426" cy="49149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Liberation Serif"/>
                <a:ea typeface="Noto Serif CJK SC"/>
                <a:cs typeface="Lohit Devanagari"/>
              </a:rPr>
              <a:t>Requirement – This is the initial stage of SDLC and in this stage, a requirement is gathered. Software testers also take part in this stage.</a:t>
            </a:r>
          </a:p>
          <a:p>
            <a:r>
              <a:rPr lang="en-US" sz="2800" dirty="0">
                <a:latin typeface="Liberation Serif"/>
                <a:ea typeface="Noto Serif CJK SC"/>
                <a:cs typeface="Lohit Devanagari"/>
              </a:rPr>
              <a:t>Test Planning &amp; Analysis – Testing Types applicable to the project are determined. A Test Plan is created which determines possible project risks and their mitigation.</a:t>
            </a:r>
          </a:p>
          <a:p>
            <a:r>
              <a:rPr lang="en-US" sz="2800" dirty="0">
                <a:latin typeface="Liberation Serif"/>
                <a:ea typeface="Noto Serif CJK SC"/>
                <a:cs typeface="Lohit Devanagari"/>
              </a:rPr>
              <a:t>Design – In this stage Test cases/scripts are created on the basis of software requirement </a:t>
            </a:r>
          </a:p>
          <a:p>
            <a:r>
              <a:rPr lang="en-US" sz="2800" dirty="0">
                <a:latin typeface="Liberation Serif"/>
                <a:ea typeface="Noto Serif CJK SC"/>
                <a:cs typeface="Lohit Devanagari"/>
              </a:rPr>
              <a:t>Test Execution– In this stage Test Cases prepared are executed. Bugs if any are fixed and re-tested.</a:t>
            </a:r>
          </a:p>
        </p:txBody>
      </p:sp>
    </p:spTree>
    <p:extLst>
      <p:ext uri="{BB962C8B-B14F-4D97-AF65-F5344CB8AC3E}">
        <p14:creationId xmlns:p14="http://schemas.microsoft.com/office/powerpoint/2010/main" val="4150605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D7130-E6D6-B6BB-A663-FF1DC445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341186" cy="830580"/>
          </a:xfrm>
        </p:spPr>
        <p:txBody>
          <a:bodyPr>
            <a:normAutofit/>
          </a:bodyPr>
          <a:lstStyle/>
          <a:p>
            <a:r>
              <a:rPr lang="en-US" b="1" dirty="0"/>
              <a:t>CONCLUSION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D9DAA5-3D83-FC20-FBAE-F79420956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14" y="1573653"/>
            <a:ext cx="11118426" cy="49149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Liberation Serif"/>
                <a:ea typeface="Noto Serif CJK SC"/>
                <a:cs typeface="Lohit Devanagari"/>
              </a:rPr>
              <a:t>In conclusion, this presentation on black-box testing has provided a comprehensive overview of the topic starting from the definition of black box testing to its integration into the Software development lifecycle(SDLC)</a:t>
            </a:r>
          </a:p>
          <a:p>
            <a:endParaRPr lang="en-US" sz="2800" dirty="0">
              <a:latin typeface="Liberation Serif"/>
              <a:ea typeface="Noto Serif CJK SC"/>
              <a:cs typeface="Lohit Devanagari"/>
            </a:endParaRPr>
          </a:p>
          <a:p>
            <a:r>
              <a:rPr lang="en-US" sz="2800" dirty="0">
                <a:latin typeface="Liberation Serif"/>
                <a:ea typeface="Noto Serif CJK SC"/>
                <a:cs typeface="Lohit Devanagari"/>
              </a:rPr>
              <a:t> By following all its principles and methodologies, testers can effectively evaluate the functionality of applications from an external perspective.</a:t>
            </a:r>
          </a:p>
        </p:txBody>
      </p:sp>
    </p:spTree>
    <p:extLst>
      <p:ext uri="{BB962C8B-B14F-4D97-AF65-F5344CB8AC3E}">
        <p14:creationId xmlns:p14="http://schemas.microsoft.com/office/powerpoint/2010/main" val="1932280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D7130-E6D6-B6BB-A663-FF1DC445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8487" y="3013710"/>
            <a:ext cx="6775026" cy="83058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THANK YOU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95567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fractur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2DBC0-B042-44E2-F189-D63D96EB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MEMBERS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DC49AE-5309-E372-7ABF-0C08E78AC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de-DE" sz="2400" b="1" dirty="0"/>
              <a:t>SOKOUDJOU CHRISTIAN MANUEL				21T2396</a:t>
            </a:r>
          </a:p>
          <a:p>
            <a:pPr algn="just"/>
            <a:r>
              <a:rPr lang="de-DE" sz="2400" b="1" dirty="0"/>
              <a:t>TSAFACK BRUNEL WEELFRED					20U2956</a:t>
            </a:r>
          </a:p>
          <a:p>
            <a:pPr algn="just"/>
            <a:r>
              <a:rPr lang="de-DE" sz="2400" b="1" dirty="0"/>
              <a:t>STEPHANE ROYLEX NKOLO KOUMNDA		21T2588</a:t>
            </a:r>
          </a:p>
          <a:p>
            <a:pPr algn="just"/>
            <a:r>
              <a:rPr lang="de-DE" sz="2400" b="1" dirty="0"/>
              <a:t>TCHAMI TAMEN SORELLE						20U2855</a:t>
            </a:r>
          </a:p>
          <a:p>
            <a:pPr algn="just"/>
            <a:r>
              <a:rPr lang="de-DE" sz="2400" b="1" dirty="0"/>
              <a:t>KOUAM NOUBISSI SERAPHIN BRICE			21T2432</a:t>
            </a:r>
            <a:r>
              <a:rPr lang="de-DE" b="1" dirty="0"/>
              <a:t>	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84268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A781A2-6D0C-E1F9-41E0-67AB36677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2B01CE-9D8E-E1C9-73F9-0CA524CEB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9973"/>
            <a:ext cx="8596668" cy="4498428"/>
          </a:xfrm>
        </p:spPr>
        <p:txBody>
          <a:bodyPr>
            <a:normAutofit lnSpcReduction="10000"/>
          </a:bodyPr>
          <a:lstStyle/>
          <a:p>
            <a:r>
              <a:rPr lang="de-DE" sz="2400" b="1" dirty="0"/>
              <a:t>INTRODUCTION</a:t>
            </a:r>
          </a:p>
          <a:p>
            <a:r>
              <a:rPr lang="de-DE" sz="2400" b="1" dirty="0"/>
              <a:t>TYPES OF BLACK-BOX TESTING</a:t>
            </a:r>
          </a:p>
          <a:p>
            <a:r>
              <a:rPr lang="de-DE" sz="2400" b="1" dirty="0"/>
              <a:t>BLACK-BOX TESTING TECNIQUES</a:t>
            </a:r>
          </a:p>
          <a:p>
            <a:r>
              <a:rPr lang="de-DE" sz="2400" b="1" dirty="0"/>
              <a:t>FEATURES OF BLACK-BOX TESTING</a:t>
            </a:r>
          </a:p>
          <a:p>
            <a:r>
              <a:rPr lang="de-DE" sz="2400" b="1" dirty="0"/>
              <a:t>ADVANTAGES/DISADVANTAGES OF BLACK-BOX TESTING</a:t>
            </a:r>
          </a:p>
          <a:p>
            <a:r>
              <a:rPr lang="de-DE" sz="2400" b="1" dirty="0"/>
              <a:t>BLACK-BOX VS WHITE-BOX TESTING</a:t>
            </a:r>
          </a:p>
          <a:p>
            <a:r>
              <a:rPr lang="de-DE" sz="2400" b="1" dirty="0"/>
              <a:t>TOOLS AND FRAMEWORKS USED TO PERFORM BLACK-BOX TESTING</a:t>
            </a:r>
          </a:p>
          <a:p>
            <a:r>
              <a:rPr lang="de-DE" sz="2400" b="1" dirty="0"/>
              <a:t>BEST PRATICES OF BLACK-BOX TESTING</a:t>
            </a:r>
          </a:p>
          <a:p>
            <a:r>
              <a:rPr lang="de-DE" sz="2400" b="1" dirty="0"/>
              <a:t>BLACK-BOX TESTING AND SDLC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66573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C14779-E5A0-0335-2AD8-B4D2E7F92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INTRODUCTION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CFB66F-3759-A788-F65C-77C243A18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074" y="2916621"/>
            <a:ext cx="8601928" cy="3124741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Black-box testing, sometimes referred to as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specification-based testing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is a method of software testing that examines the functionality of an application without peering into its internal structures or workings.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D4C4E92-15E4-9B24-0BB3-AA6646D4E38D}"/>
              </a:ext>
            </a:extLst>
          </p:cNvPr>
          <p:cNvSpPr txBox="1">
            <a:spLocks/>
          </p:cNvSpPr>
          <p:nvPr/>
        </p:nvSpPr>
        <p:spPr>
          <a:xfrm>
            <a:off x="672074" y="2175641"/>
            <a:ext cx="8596668" cy="4957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3200" b="1" dirty="0"/>
              <a:t>DEFINITION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32618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D7130-E6D6-B6BB-A663-FF1DC445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TYPES OF BLACK-BOX TESTING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D9DAA5-3D83-FC20-FBAE-F79420956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Liberation Serif"/>
                <a:ea typeface="Noto Serif CJK SC"/>
                <a:cs typeface="Lohit Devanagari"/>
              </a:rPr>
              <a:t>Functional Testing</a:t>
            </a:r>
          </a:p>
          <a:p>
            <a:endParaRPr lang="en-US" sz="3600" b="1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en-US" sz="3600" b="1" dirty="0">
                <a:effectLst/>
                <a:latin typeface="Liberation Serif"/>
                <a:ea typeface="Noto Serif CJK SC"/>
                <a:cs typeface="Lohit Devanagari"/>
              </a:rPr>
              <a:t>Non-Functional Testing</a:t>
            </a:r>
          </a:p>
          <a:p>
            <a:endParaRPr lang="en-US" sz="3600" b="1" dirty="0">
              <a:latin typeface="Liberation Serif"/>
              <a:ea typeface="Noto Serif CJK SC"/>
              <a:cs typeface="Lohit Devanagari"/>
            </a:endParaRPr>
          </a:p>
          <a:p>
            <a:r>
              <a:rPr lang="en-US" sz="3600" b="1" dirty="0">
                <a:effectLst/>
                <a:latin typeface="Liberation Serif"/>
                <a:ea typeface="Noto Serif CJK SC"/>
                <a:cs typeface="Lohit Devanagari"/>
              </a:rPr>
              <a:t>Regression Testing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23085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D7130-E6D6-B6BB-A663-FF1DC445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BLACK-BOX TESTING TECHNIQUES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D9DAA5-3D83-FC20-FBAE-F79420956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4500"/>
            <a:ext cx="11118426" cy="4892040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/>
                <a:latin typeface="Liberation Serif"/>
                <a:ea typeface="Noto Serif CJK SC"/>
                <a:cs typeface="Lohit Devanagari"/>
              </a:rPr>
              <a:t>Equivalence Class Testing:</a:t>
            </a:r>
          </a:p>
          <a:p>
            <a:pPr marL="0" indent="0">
              <a:buNone/>
            </a:pP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esters identify these classes that produce the same results and only test for one value within that class.</a:t>
            </a:r>
            <a:endParaRPr lang="en-US" sz="72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b="1" dirty="0">
                <a:effectLst/>
                <a:latin typeface="Liberation Serif"/>
                <a:ea typeface="Noto Serif CJK SC"/>
                <a:cs typeface="Lohit Devanagari"/>
              </a:rPr>
              <a:t>Boundary Value Evaluation: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example, the ages 17 and 18 are boundary values for adulthood since a 17 year old may be rejected by an application, while an 18 year old would be accepted. </a:t>
            </a:r>
            <a:endParaRPr lang="en-US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b="1" dirty="0">
                <a:effectLst/>
                <a:latin typeface="Liberation Serif"/>
                <a:ea typeface="Noto Serif CJK SC"/>
                <a:cs typeface="Lohit Devanagari"/>
              </a:rPr>
              <a:t>State Transition Evaluation: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often revolves around input sanitization and ensuring that assumptions about an input are enforced.</a:t>
            </a:r>
          </a:p>
        </p:txBody>
      </p:sp>
    </p:spTree>
    <p:extLst>
      <p:ext uri="{BB962C8B-B14F-4D97-AF65-F5344CB8AC3E}">
        <p14:creationId xmlns:p14="http://schemas.microsoft.com/office/powerpoint/2010/main" val="217094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D7130-E6D6-B6BB-A663-FF1DC445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/>
              <a:t>BLACK-BOX TESTING TECHNIQUES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D9DAA5-3D83-FC20-FBAE-F79420956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4500"/>
            <a:ext cx="11118426" cy="4533899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/>
                <a:latin typeface="Liberation Serif"/>
                <a:ea typeface="Noto Serif CJK SC"/>
                <a:cs typeface="Lohit Devanagari"/>
              </a:rPr>
              <a:t>Decision Table Testing:</a:t>
            </a:r>
          </a:p>
          <a:p>
            <a:pPr marL="0" indent="0">
              <a:buNone/>
            </a:pP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esters identify these classes that produce the same results and only test for one value within that class.</a:t>
            </a:r>
          </a:p>
          <a:p>
            <a:pPr marL="0" indent="0">
              <a:buNone/>
            </a:pPr>
            <a:endParaRPr lang="en-US" sz="24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b="1" dirty="0">
                <a:effectLst/>
                <a:latin typeface="Liberation Serif"/>
                <a:ea typeface="Noto Serif CJK SC"/>
                <a:cs typeface="Lohit Devanagari"/>
              </a:rPr>
              <a:t>Error Checking:</a:t>
            </a:r>
          </a:p>
          <a:p>
            <a:pPr marL="0" indent="0">
              <a:buNone/>
            </a:pP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often revolves around input sanitization and ensuring that assumptions about an input are enforced.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788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D7130-E6D6-B6BB-A663-FF1DC445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0580"/>
          </a:xfrm>
        </p:spPr>
        <p:txBody>
          <a:bodyPr/>
          <a:lstStyle/>
          <a:p>
            <a:r>
              <a:rPr lang="de-DE" sz="3600" b="1" dirty="0"/>
              <a:t>FEATURES OF BLACK-BOX TESTING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D9DAA5-3D83-FC20-FBAE-F79420956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4500"/>
            <a:ext cx="11118426" cy="4892040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/>
                <a:latin typeface="Liberation Serif"/>
                <a:ea typeface="Noto Serif CJK SC"/>
                <a:cs typeface="Lohit Devanagari"/>
              </a:rPr>
              <a:t>Independent Testing</a:t>
            </a:r>
          </a:p>
          <a:p>
            <a:r>
              <a:rPr lang="en-US" sz="2800" b="1" dirty="0">
                <a:effectLst/>
                <a:latin typeface="Liberation Serif"/>
                <a:ea typeface="Noto Serif CJK SC"/>
                <a:cs typeface="Lohit Devanagari"/>
              </a:rPr>
              <a:t>Testing from a user’s perspective</a:t>
            </a:r>
          </a:p>
          <a:p>
            <a:r>
              <a:rPr lang="en-US" sz="2800" b="1" dirty="0">
                <a:effectLst/>
                <a:latin typeface="Liberation Serif"/>
                <a:ea typeface="Noto Serif CJK SC"/>
                <a:cs typeface="Lohit Devanagari"/>
              </a:rPr>
              <a:t>No knowledge of internal code</a:t>
            </a:r>
          </a:p>
          <a:p>
            <a:r>
              <a:rPr lang="en-US" sz="2800" b="1" dirty="0">
                <a:effectLst/>
                <a:latin typeface="Liberation Serif"/>
                <a:ea typeface="Noto Serif CJK SC"/>
                <a:cs typeface="Lohit Devanagari"/>
              </a:rPr>
              <a:t>Requirements-based testing</a:t>
            </a:r>
          </a:p>
          <a:p>
            <a:r>
              <a:rPr lang="en-US" sz="2800" b="1" dirty="0">
                <a:effectLst/>
                <a:latin typeface="Liberation Serif"/>
                <a:ea typeface="Noto Serif CJK SC"/>
                <a:cs typeface="Lohit Devanagari"/>
              </a:rPr>
              <a:t>Different testing techniques</a:t>
            </a:r>
          </a:p>
          <a:p>
            <a:r>
              <a:rPr lang="en-US" sz="2800" b="1" dirty="0">
                <a:effectLst/>
                <a:latin typeface="Liberation Serif"/>
                <a:ea typeface="Noto Serif CJK SC"/>
                <a:cs typeface="Lohit Devanagari"/>
              </a:rPr>
              <a:t>Easy to automate</a:t>
            </a:r>
          </a:p>
          <a:p>
            <a:r>
              <a:rPr lang="en-US" sz="2800" b="1" dirty="0">
                <a:effectLst/>
                <a:latin typeface="Liberation Serif"/>
                <a:ea typeface="Noto Serif CJK SC"/>
                <a:cs typeface="Lohit Devanagari"/>
              </a:rPr>
              <a:t>Scalability</a:t>
            </a:r>
          </a:p>
          <a:p>
            <a:r>
              <a:rPr lang="en-US" sz="2800" b="1" dirty="0">
                <a:effectLst/>
                <a:latin typeface="Liberation Serif"/>
                <a:ea typeface="Noto Serif CJK SC"/>
                <a:cs typeface="Lohit Devanagari"/>
              </a:rPr>
              <a:t>Limited knowledge of application</a:t>
            </a:r>
          </a:p>
        </p:txBody>
      </p:sp>
    </p:spTree>
    <p:extLst>
      <p:ext uri="{BB962C8B-B14F-4D97-AF65-F5344CB8AC3E}">
        <p14:creationId xmlns:p14="http://schemas.microsoft.com/office/powerpoint/2010/main" val="4221548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D7130-E6D6-B6BB-A663-FF1DC445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0580"/>
          </a:xfrm>
        </p:spPr>
        <p:txBody>
          <a:bodyPr/>
          <a:lstStyle/>
          <a:p>
            <a:r>
              <a:rPr lang="de-DE" sz="3600" b="1" dirty="0"/>
              <a:t>ADVANTAGES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D9DAA5-3D83-FC20-FBAE-F79420956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1640"/>
            <a:ext cx="11118426" cy="4914900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>
                <a:latin typeface="Liberation Serif"/>
                <a:ea typeface="Noto Serif CJK SC"/>
                <a:cs typeface="Lohit Devanagari"/>
              </a:rPr>
              <a:t>No </a:t>
            </a:r>
            <a:r>
              <a:rPr lang="en-US" sz="2800" b="1" dirty="0">
                <a:effectLst/>
                <a:latin typeface="Liberation Serif"/>
                <a:ea typeface="Noto Serif CJK SC"/>
                <a:cs typeface="Lohit Devanagari"/>
              </a:rPr>
              <a:t>need to have more functional knowledge or programming skills</a:t>
            </a:r>
          </a:p>
          <a:p>
            <a:endParaRPr lang="en-US" sz="2800" b="1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en-US" sz="2800" b="1" dirty="0">
                <a:effectLst/>
                <a:latin typeface="Liberation Serif"/>
                <a:ea typeface="Noto Serif CJK SC"/>
                <a:cs typeface="Lohit Devanagari"/>
              </a:rPr>
              <a:t>It is efficient for implementing the tests in the larger system.</a:t>
            </a:r>
          </a:p>
          <a:p>
            <a:endParaRPr lang="en-US" sz="2800" b="1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en-US" sz="2800" b="1" dirty="0">
                <a:effectLst/>
                <a:latin typeface="Liberation Serif"/>
                <a:ea typeface="Noto Serif CJK SC"/>
                <a:cs typeface="Lohit Devanagari"/>
              </a:rPr>
              <a:t>Tests are executed from the user’s or client’s point of view.</a:t>
            </a:r>
          </a:p>
          <a:p>
            <a:endParaRPr lang="en-US" sz="2800" b="1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en-US" sz="2800" b="1" dirty="0">
                <a:effectLst/>
                <a:latin typeface="Liberation Serif"/>
                <a:ea typeface="Noto Serif CJK SC"/>
                <a:cs typeface="Lohit Devanagari"/>
              </a:rPr>
              <a:t>Test cases are easily reproducible.</a:t>
            </a:r>
          </a:p>
          <a:p>
            <a:endParaRPr lang="en-US" sz="2800" b="1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en-US" sz="2800" b="1" dirty="0">
                <a:effectLst/>
                <a:latin typeface="Liberation Serif"/>
                <a:ea typeface="Noto Serif CJK SC"/>
                <a:cs typeface="Lohit Devanagari"/>
              </a:rPr>
              <a:t>Used to find the ambiguity and contradictions in the functional specifications.</a:t>
            </a:r>
          </a:p>
        </p:txBody>
      </p:sp>
    </p:spTree>
    <p:extLst>
      <p:ext uri="{BB962C8B-B14F-4D97-AF65-F5344CB8AC3E}">
        <p14:creationId xmlns:p14="http://schemas.microsoft.com/office/powerpoint/2010/main" val="5518824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212</TotalTime>
  <Words>731</Words>
  <Application>Microsoft Office PowerPoint</Application>
  <PresentationFormat>Grand écran</PresentationFormat>
  <Paragraphs>109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Arial</vt:lpstr>
      <vt:lpstr>Calibri</vt:lpstr>
      <vt:lpstr>Liberation Serif</vt:lpstr>
      <vt:lpstr>Trebuchet MS</vt:lpstr>
      <vt:lpstr>Wingdings</vt:lpstr>
      <vt:lpstr>Wingdings 3</vt:lpstr>
      <vt:lpstr>Facette</vt:lpstr>
      <vt:lpstr>BLACK-BOX TESTING</vt:lpstr>
      <vt:lpstr>MEMBERS</vt:lpstr>
      <vt:lpstr>PLAN</vt:lpstr>
      <vt:lpstr>INTRODUCTION</vt:lpstr>
      <vt:lpstr>TYPES OF BLACK-BOX TESTING</vt:lpstr>
      <vt:lpstr>BLACK-BOX TESTING TECHNIQUES</vt:lpstr>
      <vt:lpstr>BLACK-BOX TESTING TECHNIQUES</vt:lpstr>
      <vt:lpstr>FEATURES OF BLACK-BOX TESTING</vt:lpstr>
      <vt:lpstr>ADVANTAGES</vt:lpstr>
      <vt:lpstr>DISADVANTAGES</vt:lpstr>
      <vt:lpstr>BLACK-BOX VS WHITE-BOX TESTING</vt:lpstr>
      <vt:lpstr>TOOLS AND FRAMEWORKS FOR BLACK-BOX TESTING</vt:lpstr>
      <vt:lpstr>BEST PRACTICES FOR BLACK-BOX TESTING</vt:lpstr>
      <vt:lpstr>BEST PRACTICES FOR BLACK-BOX TESTING</vt:lpstr>
      <vt:lpstr>BLACK BOX TESTING AND SDLC</vt:lpstr>
      <vt:lpstr>CONCLUSION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BLACK-BOX TESTING</dc:title>
  <dc:creator>brunel tsafack</dc:creator>
  <cp:lastModifiedBy>Briso</cp:lastModifiedBy>
  <cp:revision>7</cp:revision>
  <dcterms:created xsi:type="dcterms:W3CDTF">2024-05-07T16:13:09Z</dcterms:created>
  <dcterms:modified xsi:type="dcterms:W3CDTF">2024-05-07T19:07:03Z</dcterms:modified>
</cp:coreProperties>
</file>