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132875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150158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645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251263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357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410664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2284660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341813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212147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A6B150D-1612-43F0-8F6A-BF9FCCE3885C}" type="datetimeFigureOut">
              <a:rPr lang="fr-CM" smtClean="0"/>
              <a:t>15/05/2024</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154398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A6B150D-1612-43F0-8F6A-BF9FCCE3885C}" type="datetimeFigureOut">
              <a:rPr lang="fr-CM" smtClean="0"/>
              <a:t>15/05/2024</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402321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A6B150D-1612-43F0-8F6A-BF9FCCE3885C}" type="datetimeFigureOut">
              <a:rPr lang="fr-CM" smtClean="0"/>
              <a:t>15/05/2024</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352104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A6B150D-1612-43F0-8F6A-BF9FCCE3885C}" type="datetimeFigureOut">
              <a:rPr lang="fr-CM" smtClean="0"/>
              <a:t>15/05/2024</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249985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B150D-1612-43F0-8F6A-BF9FCCE3885C}" type="datetimeFigureOut">
              <a:rPr lang="fr-CM" smtClean="0"/>
              <a:t>15/05/2024</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9842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A6B150D-1612-43F0-8F6A-BF9FCCE3885C}" type="datetimeFigureOut">
              <a:rPr lang="fr-CM" smtClean="0"/>
              <a:t>15/05/2024</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5D9E9ABA-EAA8-4485-9BC2-75C2AFDEA5C5}" type="slidenum">
              <a:rPr lang="fr-CM" smtClean="0"/>
              <a:t>‹N°›</a:t>
            </a:fld>
            <a:endParaRPr lang="fr-CM"/>
          </a:p>
        </p:txBody>
      </p:sp>
    </p:spTree>
    <p:extLst>
      <p:ext uri="{BB962C8B-B14F-4D97-AF65-F5344CB8AC3E}">
        <p14:creationId xmlns:p14="http://schemas.microsoft.com/office/powerpoint/2010/main" val="87295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5D9E9ABA-EAA8-4485-9BC2-75C2AFDEA5C5}" type="slidenum">
              <a:rPr lang="fr-CM" smtClean="0"/>
              <a:t>‹N°›</a:t>
            </a:fld>
            <a:endParaRPr lang="fr-CM"/>
          </a:p>
        </p:txBody>
      </p:sp>
      <p:sp>
        <p:nvSpPr>
          <p:cNvPr id="5" name="Date Placeholder 4"/>
          <p:cNvSpPr>
            <a:spLocks noGrp="1"/>
          </p:cNvSpPr>
          <p:nvPr>
            <p:ph type="dt" sz="half" idx="10"/>
          </p:nvPr>
        </p:nvSpPr>
        <p:spPr/>
        <p:txBody>
          <a:bodyPr/>
          <a:lstStyle/>
          <a:p>
            <a:fld id="{FA6B150D-1612-43F0-8F6A-BF9FCCE3885C}" type="datetimeFigureOut">
              <a:rPr lang="fr-CM" smtClean="0"/>
              <a:t>15/05/2024</a:t>
            </a:fld>
            <a:endParaRPr lang="fr-CM"/>
          </a:p>
        </p:txBody>
      </p:sp>
    </p:spTree>
    <p:extLst>
      <p:ext uri="{BB962C8B-B14F-4D97-AF65-F5344CB8AC3E}">
        <p14:creationId xmlns:p14="http://schemas.microsoft.com/office/powerpoint/2010/main" val="219222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6B150D-1612-43F0-8F6A-BF9FCCE3885C}" type="datetimeFigureOut">
              <a:rPr lang="fr-CM" smtClean="0"/>
              <a:t>15/05/2024</a:t>
            </a:fld>
            <a:endParaRPr lang="fr-CM"/>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M"/>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9E9ABA-EAA8-4485-9BC2-75C2AFDEA5C5}" type="slidenum">
              <a:rPr lang="fr-CM" smtClean="0"/>
              <a:t>‹N°›</a:t>
            </a:fld>
            <a:endParaRPr lang="fr-CM"/>
          </a:p>
        </p:txBody>
      </p:sp>
    </p:spTree>
    <p:extLst>
      <p:ext uri="{BB962C8B-B14F-4D97-AF65-F5344CB8AC3E}">
        <p14:creationId xmlns:p14="http://schemas.microsoft.com/office/powerpoint/2010/main" val="171674149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E7845-061D-41B2-B2AA-C9DC4FD4E37C}"/>
              </a:ext>
            </a:extLst>
          </p:cNvPr>
          <p:cNvSpPr>
            <a:spLocks noGrp="1"/>
          </p:cNvSpPr>
          <p:nvPr>
            <p:ph type="ctrTitle"/>
          </p:nvPr>
        </p:nvSpPr>
        <p:spPr>
          <a:xfrm>
            <a:off x="1333500" y="363537"/>
            <a:ext cx="9144000" cy="1490663"/>
          </a:xfrm>
        </p:spPr>
        <p:txBody>
          <a:bodyPr/>
          <a:lstStyle/>
          <a:p>
            <a:r>
              <a:rPr lang="fr-FR" dirty="0"/>
              <a:t>Spiral model in SDLC</a:t>
            </a:r>
            <a:endParaRPr lang="fr-CM" dirty="0"/>
          </a:p>
        </p:txBody>
      </p:sp>
      <p:sp>
        <p:nvSpPr>
          <p:cNvPr id="3" name="Sous-titre 2">
            <a:extLst>
              <a:ext uri="{FF2B5EF4-FFF2-40B4-BE49-F238E27FC236}">
                <a16:creationId xmlns:a16="http://schemas.microsoft.com/office/drawing/2014/main" id="{1EA99610-6B0B-4AE0-9A7E-22FC7F4E084E}"/>
              </a:ext>
            </a:extLst>
          </p:cNvPr>
          <p:cNvSpPr>
            <a:spLocks noGrp="1"/>
          </p:cNvSpPr>
          <p:nvPr>
            <p:ph type="subTitle" idx="1"/>
          </p:nvPr>
        </p:nvSpPr>
        <p:spPr>
          <a:xfrm>
            <a:off x="1612900" y="2601119"/>
            <a:ext cx="9144000" cy="1655762"/>
          </a:xfrm>
        </p:spPr>
        <p:txBody>
          <a:bodyPr>
            <a:normAutofit fontScale="92500" lnSpcReduction="20000"/>
          </a:bodyPr>
          <a:lstStyle/>
          <a:p>
            <a:r>
              <a:rPr lang="fr-CM" dirty="0"/>
              <a:t>Rédigé par : </a:t>
            </a:r>
          </a:p>
          <a:p>
            <a:r>
              <a:rPr lang="fr-CM" dirty="0"/>
              <a:t> CHUDJO TCHUENDEM DIVINE RAYANNA 20V2019 </a:t>
            </a:r>
          </a:p>
          <a:p>
            <a:r>
              <a:rPr lang="fr-CM" dirty="0"/>
              <a:t> FOUADJI FOSSO HERMANN EDMOND 21T2822 </a:t>
            </a:r>
          </a:p>
          <a:p>
            <a:r>
              <a:rPr lang="fr-CM" dirty="0"/>
              <a:t> ASSONFACK YEMENE BERAL 21T2501 </a:t>
            </a:r>
          </a:p>
          <a:p>
            <a:r>
              <a:rPr lang="fr-CM" dirty="0"/>
              <a:t>TSAKEU NGUEMO MARILYN FLORA 21T2627 </a:t>
            </a:r>
          </a:p>
        </p:txBody>
      </p:sp>
      <p:sp>
        <p:nvSpPr>
          <p:cNvPr id="5" name="ZoneTexte 4">
            <a:extLst>
              <a:ext uri="{FF2B5EF4-FFF2-40B4-BE49-F238E27FC236}">
                <a16:creationId xmlns:a16="http://schemas.microsoft.com/office/drawing/2014/main" id="{DA2BDCCC-4E52-419E-A2C0-9BA73551A756}"/>
              </a:ext>
            </a:extLst>
          </p:cNvPr>
          <p:cNvSpPr txBox="1"/>
          <p:nvPr/>
        </p:nvSpPr>
        <p:spPr>
          <a:xfrm>
            <a:off x="8432800" y="5194300"/>
            <a:ext cx="3543300" cy="787400"/>
          </a:xfrm>
          <a:prstGeom prst="rect">
            <a:avLst/>
          </a:prstGeom>
          <a:noFill/>
        </p:spPr>
        <p:txBody>
          <a:bodyPr wrap="square" rtlCol="0">
            <a:spAutoFit/>
          </a:bodyPr>
          <a:lstStyle/>
          <a:p>
            <a:endParaRPr lang="fr-CM" dirty="0"/>
          </a:p>
        </p:txBody>
      </p:sp>
      <p:sp>
        <p:nvSpPr>
          <p:cNvPr id="6" name="ZoneTexte 5">
            <a:extLst>
              <a:ext uri="{FF2B5EF4-FFF2-40B4-BE49-F238E27FC236}">
                <a16:creationId xmlns:a16="http://schemas.microsoft.com/office/drawing/2014/main" id="{38C4D174-7B85-422D-8C39-78749FA480B9}"/>
              </a:ext>
            </a:extLst>
          </p:cNvPr>
          <p:cNvSpPr txBox="1"/>
          <p:nvPr/>
        </p:nvSpPr>
        <p:spPr>
          <a:xfrm>
            <a:off x="4737100" y="5041900"/>
            <a:ext cx="3695700" cy="646331"/>
          </a:xfrm>
          <a:prstGeom prst="rect">
            <a:avLst/>
          </a:prstGeom>
          <a:noFill/>
        </p:spPr>
        <p:txBody>
          <a:bodyPr wrap="square" rtlCol="0">
            <a:spAutoFit/>
          </a:bodyPr>
          <a:lstStyle/>
          <a:p>
            <a:r>
              <a:rPr lang="fr-FR" dirty="0"/>
              <a:t>Supervisé par : REGIS ATEMENGUE</a:t>
            </a:r>
          </a:p>
          <a:p>
            <a:r>
              <a:rPr lang="fr-FR" dirty="0"/>
              <a:t> 2023/2024</a:t>
            </a:r>
            <a:endParaRPr lang="fr-CM" dirty="0"/>
          </a:p>
        </p:txBody>
      </p:sp>
    </p:spTree>
    <p:extLst>
      <p:ext uri="{BB962C8B-B14F-4D97-AF65-F5344CB8AC3E}">
        <p14:creationId xmlns:p14="http://schemas.microsoft.com/office/powerpoint/2010/main" val="279684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E436A9-8361-4D69-9572-66136AF227B7}"/>
              </a:ext>
            </a:extLst>
          </p:cNvPr>
          <p:cNvSpPr>
            <a:spLocks noGrp="1"/>
          </p:cNvSpPr>
          <p:nvPr>
            <p:ph type="title"/>
          </p:nvPr>
        </p:nvSpPr>
        <p:spPr>
          <a:xfrm>
            <a:off x="838200" y="365125"/>
            <a:ext cx="10515600" cy="1108075"/>
          </a:xfrm>
        </p:spPr>
        <p:txBody>
          <a:bodyPr/>
          <a:lstStyle/>
          <a:p>
            <a:r>
              <a:rPr lang="fr-FR" dirty="0"/>
              <a:t>III. Phases du modèle en spiral</a:t>
            </a:r>
            <a:endParaRPr lang="fr-CM" dirty="0"/>
          </a:p>
        </p:txBody>
      </p:sp>
      <p:sp>
        <p:nvSpPr>
          <p:cNvPr id="3" name="Espace réservé du contenu 2">
            <a:extLst>
              <a:ext uri="{FF2B5EF4-FFF2-40B4-BE49-F238E27FC236}">
                <a16:creationId xmlns:a16="http://schemas.microsoft.com/office/drawing/2014/main" id="{3A251839-7800-4CA4-B5AC-DA441ADA6B2C}"/>
              </a:ext>
            </a:extLst>
          </p:cNvPr>
          <p:cNvSpPr>
            <a:spLocks noGrp="1"/>
          </p:cNvSpPr>
          <p:nvPr>
            <p:ph idx="1"/>
          </p:nvPr>
        </p:nvSpPr>
        <p:spPr>
          <a:xfrm>
            <a:off x="149087" y="1208156"/>
            <a:ext cx="9829800" cy="5019675"/>
          </a:xfrm>
        </p:spPr>
        <p:txBody>
          <a:bodyPr>
            <a:normAutofit/>
          </a:bodyPr>
          <a:lstStyle/>
          <a:p>
            <a:pPr marL="0" indent="0" algn="ctr">
              <a:lnSpc>
                <a:spcPct val="150000"/>
              </a:lnSpc>
              <a:buNone/>
            </a:pPr>
            <a:r>
              <a:rPr lang="fr-FR" sz="2400" b="1" dirty="0">
                <a:solidFill>
                  <a:schemeClr val="tx1"/>
                </a:solidFill>
                <a:latin typeface="Times New Roman" panose="02020603050405020304" pitchFamily="18" charset="0"/>
                <a:cs typeface="Times New Roman" panose="02020603050405020304" pitchFamily="18" charset="0"/>
              </a:rPr>
              <a:t>3.2 Évaluation et réduction des risques </a:t>
            </a:r>
          </a:p>
          <a:p>
            <a:pPr marL="0" indent="0" algn="just">
              <a:lnSpc>
                <a:spcPct val="150000"/>
              </a:lnSpc>
              <a:buNone/>
            </a:pPr>
            <a:r>
              <a:rPr lang="fr-FR" b="1" dirty="0">
                <a:solidFill>
                  <a:schemeClr val="tx1"/>
                </a:solidFill>
                <a:latin typeface="Times New Roman" panose="02020603050405020304" pitchFamily="18" charset="0"/>
                <a:cs typeface="Times New Roman" panose="02020603050405020304" pitchFamily="18" charset="0"/>
              </a:rPr>
              <a:t> a) Analyse des risques </a:t>
            </a:r>
            <a:r>
              <a:rPr lang="fr-FR" dirty="0">
                <a:solidFill>
                  <a:schemeClr val="tx1"/>
                </a:solidFill>
                <a:latin typeface="Times New Roman" panose="02020603050405020304" pitchFamily="18" charset="0"/>
                <a:cs typeface="Times New Roman" panose="02020603050405020304" pitchFamily="18" charset="0"/>
              </a:rPr>
              <a:t>: Évaluer en détail les risques identifiés lors de la phase précédente; déterminer l'impact potentiel de chaque risque sur le projet; analyser la probabilité d'occurrence de chaque risque.</a:t>
            </a:r>
          </a:p>
          <a:p>
            <a:pPr marL="0" indent="0" algn="just">
              <a:lnSpc>
                <a:spcPct val="150000"/>
              </a:lnSpc>
              <a:buNone/>
            </a:pPr>
            <a:r>
              <a:rPr lang="fr-FR" b="1" dirty="0">
                <a:solidFill>
                  <a:schemeClr val="tx1"/>
                </a:solidFill>
                <a:latin typeface="Times New Roman" panose="02020603050405020304" pitchFamily="18" charset="0"/>
                <a:cs typeface="Times New Roman" panose="02020603050405020304" pitchFamily="18" charset="0"/>
              </a:rPr>
              <a:t> b) Stratégies d'atténuation des risques </a:t>
            </a:r>
            <a:r>
              <a:rPr lang="fr-FR" dirty="0">
                <a:solidFill>
                  <a:schemeClr val="tx1"/>
                </a:solidFill>
                <a:latin typeface="Times New Roman" panose="02020603050405020304" pitchFamily="18" charset="0"/>
                <a:cs typeface="Times New Roman" panose="02020603050405020304" pitchFamily="18" charset="0"/>
              </a:rPr>
              <a:t>:  Développer des plans d'action pour atténuer ou éliminer les risques identifiés. Les stratégies peuvent inclure  </a:t>
            </a:r>
            <a:r>
              <a:rPr lang="fr-FR" b="1" dirty="0">
                <a:solidFill>
                  <a:schemeClr val="tx1"/>
                </a:solidFill>
                <a:latin typeface="Times New Roman" panose="02020603050405020304" pitchFamily="18" charset="0"/>
                <a:cs typeface="Times New Roman" panose="02020603050405020304" pitchFamily="18" charset="0"/>
              </a:rPr>
              <a:t>Évitement</a:t>
            </a:r>
            <a:r>
              <a:rPr lang="fr-FR" dirty="0">
                <a:solidFill>
                  <a:schemeClr val="tx1"/>
                </a:solidFill>
                <a:latin typeface="Times New Roman" panose="02020603050405020304" pitchFamily="18" charset="0"/>
                <a:cs typeface="Times New Roman" panose="02020603050405020304" pitchFamily="18" charset="0"/>
              </a:rPr>
              <a:t> ( Modifier les plans pour éliminer la source du risque),</a:t>
            </a:r>
            <a:r>
              <a:rPr lang="fr-FR" b="1" dirty="0">
                <a:solidFill>
                  <a:schemeClr val="tx1"/>
                </a:solidFill>
                <a:latin typeface="Times New Roman" panose="02020603050405020304" pitchFamily="18" charset="0"/>
                <a:cs typeface="Times New Roman" panose="02020603050405020304" pitchFamily="18" charset="0"/>
              </a:rPr>
              <a:t>atténuation</a:t>
            </a:r>
            <a:r>
              <a:rPr lang="fr-FR" dirty="0">
                <a:solidFill>
                  <a:schemeClr val="tx1"/>
                </a:solidFill>
                <a:latin typeface="Times New Roman" panose="02020603050405020304" pitchFamily="18" charset="0"/>
                <a:cs typeface="Times New Roman" panose="02020603050405020304" pitchFamily="18" charset="0"/>
              </a:rPr>
              <a:t> (Prendre des mesures pour réduire la probabilité ou l'impact du risque), </a:t>
            </a:r>
            <a:r>
              <a:rPr lang="fr-FR" b="1" dirty="0">
                <a:solidFill>
                  <a:schemeClr val="tx1"/>
                </a:solidFill>
                <a:latin typeface="Times New Roman" panose="02020603050405020304" pitchFamily="18" charset="0"/>
                <a:cs typeface="Times New Roman" panose="02020603050405020304" pitchFamily="18" charset="0"/>
              </a:rPr>
              <a:t>transfert</a:t>
            </a:r>
            <a:r>
              <a:rPr lang="fr-FR" dirty="0">
                <a:solidFill>
                  <a:schemeClr val="tx1"/>
                </a:solidFill>
                <a:latin typeface="Times New Roman" panose="02020603050405020304" pitchFamily="18" charset="0"/>
                <a:cs typeface="Times New Roman" panose="02020603050405020304" pitchFamily="18" charset="0"/>
              </a:rPr>
              <a:t> ( transférer le risque à une tierce partie, par exemple via une assurance),</a:t>
            </a:r>
            <a:r>
              <a:rPr lang="fr-FR" b="1" dirty="0">
                <a:solidFill>
                  <a:schemeClr val="tx1"/>
                </a:solidFill>
                <a:latin typeface="Times New Roman" panose="02020603050405020304" pitchFamily="18" charset="0"/>
                <a:cs typeface="Times New Roman" panose="02020603050405020304" pitchFamily="18" charset="0"/>
              </a:rPr>
              <a:t>acceptation</a:t>
            </a:r>
            <a:r>
              <a:rPr lang="fr-FR" dirty="0">
                <a:solidFill>
                  <a:schemeClr val="tx1"/>
                </a:solidFill>
                <a:latin typeface="Times New Roman" panose="02020603050405020304" pitchFamily="18" charset="0"/>
                <a:cs typeface="Times New Roman" panose="02020603050405020304" pitchFamily="18" charset="0"/>
              </a:rPr>
              <a:t> (accepter le risque et se préparer à ses conséquences). </a:t>
            </a:r>
          </a:p>
          <a:p>
            <a:pPr marL="0" indent="0" algn="just">
              <a:lnSpc>
                <a:spcPct val="150000"/>
              </a:lnSpc>
              <a:buNone/>
            </a:pPr>
            <a:r>
              <a:rPr lang="fr-FR" b="1" dirty="0">
                <a:solidFill>
                  <a:schemeClr val="tx1"/>
                </a:solidFill>
                <a:latin typeface="Times New Roman" panose="02020603050405020304" pitchFamily="18" charset="0"/>
                <a:cs typeface="Times New Roman" panose="02020603050405020304" pitchFamily="18" charset="0"/>
              </a:rPr>
              <a:t>c) Priorisation des risques :</a:t>
            </a:r>
            <a:r>
              <a:rPr lang="fr-FR" dirty="0">
                <a:solidFill>
                  <a:schemeClr val="tx1"/>
                </a:solidFill>
                <a:latin typeface="Times New Roman" panose="02020603050405020304" pitchFamily="18" charset="0"/>
                <a:cs typeface="Times New Roman" panose="02020603050405020304" pitchFamily="18" charset="0"/>
              </a:rPr>
              <a:t> Prioriser les risques en fonction de leur impact potentiel et de leur probabilité d'occurrence ; se concentrer sur les risques les plus importants et les plus probables.</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C0019-BF94-4BBB-BEA1-216EBE2E7F75}"/>
              </a:ext>
            </a:extLst>
          </p:cNvPr>
          <p:cNvSpPr>
            <a:spLocks noGrp="1"/>
          </p:cNvSpPr>
          <p:nvPr>
            <p:ph type="title"/>
          </p:nvPr>
        </p:nvSpPr>
        <p:spPr>
          <a:xfrm>
            <a:off x="135834" y="351872"/>
            <a:ext cx="10515600" cy="1095375"/>
          </a:xfrm>
        </p:spPr>
        <p:txBody>
          <a:bodyPr/>
          <a:lstStyle/>
          <a:p>
            <a:r>
              <a:rPr lang="fr-FR" dirty="0"/>
              <a:t>III. Phases du modèle en spiral</a:t>
            </a:r>
            <a:endParaRPr lang="fr-CM" dirty="0"/>
          </a:p>
        </p:txBody>
      </p:sp>
      <p:sp>
        <p:nvSpPr>
          <p:cNvPr id="3" name="Espace réservé du contenu 2">
            <a:extLst>
              <a:ext uri="{FF2B5EF4-FFF2-40B4-BE49-F238E27FC236}">
                <a16:creationId xmlns:a16="http://schemas.microsoft.com/office/drawing/2014/main" id="{937325BF-A469-444D-BA2E-CC3699163CFD}"/>
              </a:ext>
            </a:extLst>
          </p:cNvPr>
          <p:cNvSpPr>
            <a:spLocks noGrp="1"/>
          </p:cNvSpPr>
          <p:nvPr>
            <p:ph idx="1"/>
          </p:nvPr>
        </p:nvSpPr>
        <p:spPr>
          <a:xfrm>
            <a:off x="135834" y="1158460"/>
            <a:ext cx="9670774" cy="5096566"/>
          </a:xfrm>
        </p:spPr>
        <p:txBody>
          <a:bodyPr>
            <a:normAutofit lnSpcReduction="10000"/>
          </a:bodyPr>
          <a:lstStyle/>
          <a:p>
            <a:pPr marL="0" indent="0" algn="ctr">
              <a:buNone/>
            </a:pPr>
            <a:r>
              <a:rPr lang="fr-FR" sz="2400" b="1" dirty="0">
                <a:solidFill>
                  <a:schemeClr val="tx1"/>
                </a:solidFill>
                <a:latin typeface="Times New Roman" panose="02020603050405020304" pitchFamily="18" charset="0"/>
                <a:cs typeface="Times New Roman" panose="02020603050405020304" pitchFamily="18" charset="0"/>
              </a:rPr>
              <a:t>3.3 Développement et test </a:t>
            </a:r>
          </a:p>
          <a:p>
            <a:pPr marL="0" indent="0" algn="just">
              <a:lnSpc>
                <a:spcPct val="150000"/>
              </a:lnSpc>
              <a:buNone/>
            </a:pP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a) Développement :</a:t>
            </a:r>
            <a:r>
              <a:rPr lang="fr-FR" dirty="0">
                <a:solidFill>
                  <a:schemeClr val="tx1"/>
                </a:solidFill>
                <a:latin typeface="Times New Roman" panose="02020603050405020304" pitchFamily="18" charset="0"/>
                <a:cs typeface="Times New Roman" panose="02020603050405020304" pitchFamily="18" charset="0"/>
              </a:rPr>
              <a:t>Développer le logiciel en utilisant la solution choisie et les technologies sélectionnées; suivre les bonnes pratiques de développement logiciel, telles que la conception modulaire, la programmation structurée et les tests unitaires.</a:t>
            </a:r>
          </a:p>
          <a:p>
            <a:pPr marL="0" indent="0" algn="just">
              <a:lnSpc>
                <a:spcPct val="150000"/>
              </a:lnSpc>
              <a:buNone/>
            </a:pPr>
            <a:endParaRPr lang="fr-FR"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fr-FR" b="1" dirty="0">
                <a:solidFill>
                  <a:schemeClr val="tx1"/>
                </a:solidFill>
                <a:latin typeface="Times New Roman" panose="02020603050405020304" pitchFamily="18" charset="0"/>
                <a:cs typeface="Times New Roman" panose="02020603050405020304" pitchFamily="18" charset="0"/>
              </a:rPr>
              <a:t> b) Tests </a:t>
            </a:r>
            <a:r>
              <a:rPr lang="fr-FR" dirty="0">
                <a:solidFill>
                  <a:schemeClr val="tx1"/>
                </a:solidFill>
                <a:latin typeface="Times New Roman" panose="02020603050405020304" pitchFamily="18" charset="0"/>
                <a:cs typeface="Times New Roman" panose="02020603050405020304" pitchFamily="18" charset="0"/>
              </a:rPr>
              <a:t>: Réaliser des tests rigoureux pour vérifier la fonctionnalité, la performance et la fiabilité du logiciel. Les tests peuvent inclure :  Tests unitaires,  Tests d'intégration,  Tests système, Tests d'acceptation .</a:t>
            </a:r>
          </a:p>
          <a:p>
            <a:pPr marL="0" indent="0" algn="just">
              <a:lnSpc>
                <a:spcPct val="150000"/>
              </a:lnSpc>
              <a:buNone/>
            </a:pPr>
            <a:endParaRPr lang="fr-FR"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fr-FR" b="1" dirty="0">
                <a:solidFill>
                  <a:schemeClr val="tx1"/>
                </a:solidFill>
                <a:latin typeface="Times New Roman" panose="02020603050405020304" pitchFamily="18" charset="0"/>
                <a:cs typeface="Times New Roman" panose="02020603050405020304" pitchFamily="18" charset="0"/>
              </a:rPr>
              <a:t>c) Correction des défauts : </a:t>
            </a:r>
            <a:r>
              <a:rPr lang="fr-FR" dirty="0">
                <a:solidFill>
                  <a:schemeClr val="tx1"/>
                </a:solidFill>
                <a:latin typeface="Times New Roman" panose="02020603050405020304" pitchFamily="18" charset="0"/>
                <a:cs typeface="Times New Roman" panose="02020603050405020304" pitchFamily="18" charset="0"/>
              </a:rPr>
              <a:t>Identifier et corriger les défauts et les erreurs détectés lors des tests; Mettre à jour la documentation et les plans si nécessaire.</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ECEC0-1C71-42D0-9DE0-25BA8AF5343F}"/>
              </a:ext>
            </a:extLst>
          </p:cNvPr>
          <p:cNvSpPr>
            <a:spLocks noGrp="1"/>
          </p:cNvSpPr>
          <p:nvPr>
            <p:ph type="title"/>
          </p:nvPr>
        </p:nvSpPr>
        <p:spPr>
          <a:xfrm>
            <a:off x="228600" y="338621"/>
            <a:ext cx="10515600" cy="1069975"/>
          </a:xfrm>
        </p:spPr>
        <p:txBody>
          <a:bodyPr/>
          <a:lstStyle/>
          <a:p>
            <a:r>
              <a:rPr lang="fr-FR" dirty="0"/>
              <a:t>III. Phases du modèle en spiral</a:t>
            </a:r>
            <a:endParaRPr lang="fr-CM" dirty="0"/>
          </a:p>
        </p:txBody>
      </p:sp>
      <p:sp>
        <p:nvSpPr>
          <p:cNvPr id="3" name="Espace réservé du contenu 2">
            <a:extLst>
              <a:ext uri="{FF2B5EF4-FFF2-40B4-BE49-F238E27FC236}">
                <a16:creationId xmlns:a16="http://schemas.microsoft.com/office/drawing/2014/main" id="{6953FD90-86EC-425E-AA41-BCBE515F07FC}"/>
              </a:ext>
            </a:extLst>
          </p:cNvPr>
          <p:cNvSpPr>
            <a:spLocks noGrp="1"/>
          </p:cNvSpPr>
          <p:nvPr>
            <p:ph idx="1"/>
          </p:nvPr>
        </p:nvSpPr>
        <p:spPr>
          <a:xfrm>
            <a:off x="96078" y="1580874"/>
            <a:ext cx="9604513" cy="4741863"/>
          </a:xfrm>
        </p:spPr>
        <p:txBody>
          <a:bodyPr/>
          <a:lstStyle/>
          <a:p>
            <a:pPr marL="0" indent="0" algn="ctr">
              <a:lnSpc>
                <a:spcPct val="150000"/>
              </a:lnSpc>
              <a:buNone/>
            </a:pPr>
            <a:r>
              <a:rPr lang="fr-FR" sz="2400" b="1" dirty="0">
                <a:solidFill>
                  <a:schemeClr val="tx1"/>
                </a:solidFill>
                <a:latin typeface="Times New Roman" panose="02020603050405020304" pitchFamily="18" charset="0"/>
                <a:cs typeface="Times New Roman" panose="02020603050405020304" pitchFamily="18" charset="0"/>
              </a:rPr>
              <a:t>3.4 Planification de la prochaine itération </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Évaluation : </a:t>
            </a:r>
            <a:r>
              <a:rPr lang="fr-FR" dirty="0">
                <a:solidFill>
                  <a:schemeClr val="tx1"/>
                </a:solidFill>
                <a:latin typeface="Times New Roman" panose="02020603050405020304" pitchFamily="18" charset="0"/>
                <a:cs typeface="Times New Roman" panose="02020603050405020304" pitchFamily="18" charset="0"/>
              </a:rPr>
              <a:t>évaluer les résultats de l'itération actuelle en fonction des critères de succès définis; Identifier les points forts et les points faibles de l'itération ; analyser les leçons apprises et les améliorations possibles.</a:t>
            </a:r>
          </a:p>
          <a:p>
            <a:pPr marL="0" indent="0" algn="just">
              <a:lnSpc>
                <a:spcPct val="150000"/>
              </a:lnSpc>
              <a:buNone/>
            </a:pPr>
            <a:endParaRPr lang="fr-FR"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Planification: </a:t>
            </a:r>
            <a:r>
              <a:rPr lang="fr-FR" dirty="0">
                <a:solidFill>
                  <a:schemeClr val="tx1"/>
                </a:solidFill>
                <a:latin typeface="Times New Roman" panose="02020603050405020304" pitchFamily="18" charset="0"/>
                <a:cs typeface="Times New Roman" panose="02020603050405020304" pitchFamily="18" charset="0"/>
              </a:rPr>
              <a:t>Planifier la prochaine itération en tenant compte des résultats de l'évaluation ; ajuster les objectifs et les plans en fonction des nouvelles informations et des risques identifiés; définir les nouvelles fonctionnalités à développer et les améliorations à apporter. </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07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F42E2796-478B-48C0-A157-E6BD889DDEE5}"/>
              </a:ext>
            </a:extLst>
          </p:cNvPr>
          <p:cNvPicPr>
            <a:picLocks noGrp="1" noChangeAspect="1"/>
          </p:cNvPicPr>
          <p:nvPr>
            <p:ph idx="1"/>
          </p:nvPr>
        </p:nvPicPr>
        <p:blipFill>
          <a:blip r:embed="rId2"/>
          <a:stretch>
            <a:fillRect/>
          </a:stretch>
        </p:blipFill>
        <p:spPr>
          <a:xfrm>
            <a:off x="702366" y="1406524"/>
            <a:ext cx="7977808" cy="4918076"/>
          </a:xfrm>
          <a:prstGeom prst="rect">
            <a:avLst/>
          </a:prstGeom>
        </p:spPr>
      </p:pic>
      <p:sp>
        <p:nvSpPr>
          <p:cNvPr id="6" name="ZoneTexte 5">
            <a:extLst>
              <a:ext uri="{FF2B5EF4-FFF2-40B4-BE49-F238E27FC236}">
                <a16:creationId xmlns:a16="http://schemas.microsoft.com/office/drawing/2014/main" id="{197DCC3C-51F4-4D24-9375-61C1BC53D955}"/>
              </a:ext>
            </a:extLst>
          </p:cNvPr>
          <p:cNvSpPr txBox="1"/>
          <p:nvPr/>
        </p:nvSpPr>
        <p:spPr>
          <a:xfrm>
            <a:off x="914400" y="533400"/>
            <a:ext cx="7670800" cy="64633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Le cycle se répète ensuite pour la prochaine itération, en continuant à affiner le logiciel et à gérer les risques jusqu'à ce que le projet soit terminé. </a:t>
            </a:r>
            <a:endParaRPr lang="fr-CM"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28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DB53C-3DA7-4F80-A322-05B183B3EFBC}"/>
              </a:ext>
            </a:extLst>
          </p:cNvPr>
          <p:cNvSpPr>
            <a:spLocks noGrp="1"/>
          </p:cNvSpPr>
          <p:nvPr>
            <p:ph type="title"/>
          </p:nvPr>
        </p:nvSpPr>
        <p:spPr>
          <a:xfrm>
            <a:off x="159026" y="365125"/>
            <a:ext cx="10515600" cy="993775"/>
          </a:xfrm>
        </p:spPr>
        <p:txBody>
          <a:bodyPr/>
          <a:lstStyle/>
          <a:p>
            <a:r>
              <a:rPr lang="fr-FR" dirty="0"/>
              <a:t>IV. Le test logiciel dans le modèle en spiral</a:t>
            </a:r>
            <a:endParaRPr lang="fr-CM" dirty="0"/>
          </a:p>
        </p:txBody>
      </p:sp>
      <p:sp>
        <p:nvSpPr>
          <p:cNvPr id="3" name="Espace réservé du contenu 2">
            <a:extLst>
              <a:ext uri="{FF2B5EF4-FFF2-40B4-BE49-F238E27FC236}">
                <a16:creationId xmlns:a16="http://schemas.microsoft.com/office/drawing/2014/main" id="{65126459-032E-48A0-94B9-982FB53ABD87}"/>
              </a:ext>
            </a:extLst>
          </p:cNvPr>
          <p:cNvSpPr>
            <a:spLocks noGrp="1"/>
          </p:cNvSpPr>
          <p:nvPr>
            <p:ph idx="1"/>
          </p:nvPr>
        </p:nvSpPr>
        <p:spPr>
          <a:xfrm>
            <a:off x="159026" y="1358900"/>
            <a:ext cx="9886122" cy="4818063"/>
          </a:xfrm>
        </p:spPr>
        <p:txBody>
          <a:bodyPr>
            <a:normAutofit lnSpcReduction="10000"/>
          </a:bodyPr>
          <a:lstStyle/>
          <a:p>
            <a:pPr marL="0" indent="0" algn="ctr">
              <a:buNone/>
            </a:pPr>
            <a:r>
              <a:rPr lang="fr-FR" sz="2400" b="1" dirty="0">
                <a:solidFill>
                  <a:schemeClr val="tx1"/>
                </a:solidFill>
                <a:latin typeface="Times New Roman" panose="02020603050405020304" pitchFamily="18" charset="0"/>
                <a:cs typeface="Times New Roman" panose="02020603050405020304" pitchFamily="18" charset="0"/>
              </a:rPr>
              <a:t>4.1 Caractéristiques clés du test logiciel dans le modèle de développement en spirale </a:t>
            </a:r>
          </a:p>
          <a:p>
            <a:pPr algn="just"/>
            <a:r>
              <a:rPr lang="fr-FR" b="1" dirty="0">
                <a:solidFill>
                  <a:schemeClr val="tx1"/>
                </a:solidFill>
                <a:latin typeface="Times New Roman" panose="02020603050405020304" pitchFamily="18" charset="0"/>
                <a:cs typeface="Times New Roman" panose="02020603050405020304" pitchFamily="18" charset="0"/>
              </a:rPr>
              <a:t>Planification rigoureuse : </a:t>
            </a:r>
            <a:r>
              <a:rPr lang="fr-FR" dirty="0">
                <a:solidFill>
                  <a:schemeClr val="tx1"/>
                </a:solidFill>
                <a:latin typeface="Times New Roman" panose="02020603050405020304" pitchFamily="18" charset="0"/>
                <a:cs typeface="Times New Roman" panose="02020603050405020304" pitchFamily="18" charset="0"/>
              </a:rPr>
              <a:t>Le test logiciel nécessite une planification rigoureuse pour déterminer les objectifs, les ressources nécessaires, les délais et les activités de test à chaque étape de l'itération.</a:t>
            </a:r>
          </a:p>
          <a:p>
            <a:pPr algn="just"/>
            <a:r>
              <a:rPr lang="fr-FR" b="1" dirty="0">
                <a:solidFill>
                  <a:schemeClr val="tx1"/>
                </a:solidFill>
                <a:latin typeface="Times New Roman" panose="02020603050405020304" pitchFamily="18" charset="0"/>
                <a:cs typeface="Times New Roman" panose="02020603050405020304" pitchFamily="18" charset="0"/>
              </a:rPr>
              <a:t>Cas de test exhaustifs : </a:t>
            </a:r>
            <a:r>
              <a:rPr lang="fr-FR" dirty="0">
                <a:solidFill>
                  <a:schemeClr val="tx1"/>
                </a:solidFill>
                <a:latin typeface="Times New Roman" panose="02020603050405020304" pitchFamily="18" charset="0"/>
                <a:cs typeface="Times New Roman" panose="02020603050405020304" pitchFamily="18" charset="0"/>
              </a:rPr>
              <a:t>Les cas de test doivent être conçus de manière exhaustive pour couvrir toutes les fonctionnalités du logiciel et les scénarios d'utilisation prévus.</a:t>
            </a:r>
          </a:p>
          <a:p>
            <a:pPr algn="just"/>
            <a:r>
              <a:rPr lang="fr-FR" b="1" dirty="0">
                <a:solidFill>
                  <a:schemeClr val="tx1"/>
                </a:solidFill>
                <a:latin typeface="Times New Roman" panose="02020603050405020304" pitchFamily="18" charset="0"/>
                <a:cs typeface="Times New Roman" panose="02020603050405020304" pitchFamily="18" charset="0"/>
              </a:rPr>
              <a:t>Exécution systématique des tests </a:t>
            </a:r>
            <a:r>
              <a:rPr lang="fr-FR" dirty="0">
                <a:solidFill>
                  <a:schemeClr val="tx1"/>
                </a:solidFill>
                <a:latin typeface="Times New Roman" panose="02020603050405020304" pitchFamily="18" charset="0"/>
                <a:cs typeface="Times New Roman" panose="02020603050405020304" pitchFamily="18" charset="0"/>
              </a:rPr>
              <a:t>: Les tests doivent être exécutés de manière systématique et documentée. </a:t>
            </a:r>
          </a:p>
          <a:p>
            <a:pPr algn="just"/>
            <a:r>
              <a:rPr lang="fr-FR" b="1" dirty="0">
                <a:solidFill>
                  <a:schemeClr val="tx1"/>
                </a:solidFill>
                <a:latin typeface="Times New Roman" panose="02020603050405020304" pitchFamily="18" charset="0"/>
                <a:cs typeface="Times New Roman" panose="02020603050405020304" pitchFamily="18" charset="0"/>
              </a:rPr>
              <a:t>Traçabilité des tests : </a:t>
            </a:r>
            <a:r>
              <a:rPr lang="fr-FR" dirty="0">
                <a:solidFill>
                  <a:schemeClr val="tx1"/>
                </a:solidFill>
                <a:latin typeface="Times New Roman" panose="02020603050405020304" pitchFamily="18" charset="0"/>
                <a:cs typeface="Times New Roman" panose="02020603050405020304" pitchFamily="18" charset="0"/>
              </a:rPr>
              <a:t>Il est essentiel de maintenir la traçabilité des tests, c'est-à-dire de relier chaque cas de test aux exigences correspondantes.</a:t>
            </a:r>
          </a:p>
          <a:p>
            <a:pPr algn="just"/>
            <a:r>
              <a:rPr lang="fr-FR" b="1" dirty="0">
                <a:solidFill>
                  <a:schemeClr val="tx1"/>
                </a:solidFill>
                <a:latin typeface="Times New Roman" panose="02020603050405020304" pitchFamily="18" charset="0"/>
                <a:cs typeface="Times New Roman" panose="02020603050405020304" pitchFamily="18" charset="0"/>
              </a:rPr>
              <a:t>Gestion des défauts : </a:t>
            </a:r>
            <a:r>
              <a:rPr lang="fr-FR" dirty="0">
                <a:solidFill>
                  <a:schemeClr val="tx1"/>
                </a:solidFill>
                <a:latin typeface="Times New Roman" panose="02020603050405020304" pitchFamily="18" charset="0"/>
                <a:cs typeface="Times New Roman" panose="02020603050405020304" pitchFamily="18" charset="0"/>
              </a:rPr>
              <a:t>Les défauts identifiés lors des tests doivent être correctement gérés. Cela inclut la documentation détaillée des défauts, leur classification, leur attribution aux membres de l'équipe appropriés, leur suivi et leur correction.</a:t>
            </a:r>
          </a:p>
          <a:p>
            <a:pPr algn="just"/>
            <a:r>
              <a:rPr lang="fr-CM" b="1" dirty="0">
                <a:solidFill>
                  <a:schemeClr val="tx1"/>
                </a:solidFill>
                <a:latin typeface="Times New Roman" panose="02020603050405020304" pitchFamily="18" charset="0"/>
                <a:cs typeface="Times New Roman" panose="02020603050405020304" pitchFamily="18" charset="0"/>
              </a:rPr>
              <a:t>Automatisation des tests :</a:t>
            </a:r>
            <a:r>
              <a:rPr lang="fr-FR" b="1" dirty="0">
                <a:solidFill>
                  <a:schemeClr val="tx1"/>
                </a:solidFill>
                <a:latin typeface="Times New Roman" panose="02020603050405020304" pitchFamily="18" charset="0"/>
                <a:cs typeface="Times New Roman" panose="02020603050405020304" pitchFamily="18" charset="0"/>
              </a:rPr>
              <a:t> </a:t>
            </a:r>
            <a:r>
              <a:rPr lang="fr-FR" dirty="0">
                <a:solidFill>
                  <a:schemeClr val="tx1"/>
                </a:solidFill>
                <a:latin typeface="Times New Roman" panose="02020603050405020304" pitchFamily="18" charset="0"/>
                <a:cs typeface="Times New Roman" panose="02020603050405020304" pitchFamily="18" charset="0"/>
              </a:rPr>
              <a:t>permet d'exécuter rapidement et efficacement les tests, de réduire les erreurs humaines et de faciliter les tests de régression lors de l'itération suivante.</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80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42937-EE8D-41D9-9FF8-090D40B79855}"/>
              </a:ext>
            </a:extLst>
          </p:cNvPr>
          <p:cNvSpPr>
            <a:spLocks noGrp="1"/>
          </p:cNvSpPr>
          <p:nvPr>
            <p:ph type="title"/>
          </p:nvPr>
        </p:nvSpPr>
        <p:spPr>
          <a:xfrm>
            <a:off x="109331" y="365125"/>
            <a:ext cx="10515600" cy="1019175"/>
          </a:xfrm>
        </p:spPr>
        <p:txBody>
          <a:bodyPr/>
          <a:lstStyle/>
          <a:p>
            <a:r>
              <a:rPr lang="fr-FR" dirty="0"/>
              <a:t>IV. Le test logiciel dans le modèle en spiral</a:t>
            </a:r>
            <a:endParaRPr lang="fr-CM" dirty="0"/>
          </a:p>
        </p:txBody>
      </p:sp>
      <p:sp>
        <p:nvSpPr>
          <p:cNvPr id="3" name="Espace réservé du contenu 2">
            <a:extLst>
              <a:ext uri="{FF2B5EF4-FFF2-40B4-BE49-F238E27FC236}">
                <a16:creationId xmlns:a16="http://schemas.microsoft.com/office/drawing/2014/main" id="{F714AF66-6C97-4420-B0D8-4EC85F2CDEFA}"/>
              </a:ext>
            </a:extLst>
          </p:cNvPr>
          <p:cNvSpPr>
            <a:spLocks noGrp="1"/>
          </p:cNvSpPr>
          <p:nvPr>
            <p:ph idx="1"/>
          </p:nvPr>
        </p:nvSpPr>
        <p:spPr>
          <a:xfrm>
            <a:off x="215347" y="1384300"/>
            <a:ext cx="9591262" cy="5308048"/>
          </a:xfrm>
        </p:spPr>
        <p:txBody>
          <a:bodyPr>
            <a:normAutofit fontScale="85000" lnSpcReduction="20000"/>
          </a:bodyPr>
          <a:lstStyle/>
          <a:p>
            <a:pPr marL="0" indent="0" algn="ctr">
              <a:lnSpc>
                <a:spcPct val="150000"/>
              </a:lnSpc>
              <a:buNone/>
            </a:pPr>
            <a:r>
              <a:rPr lang="fr-FR" sz="2400" b="1" dirty="0">
                <a:solidFill>
                  <a:schemeClr val="tx1"/>
                </a:solidFill>
                <a:latin typeface="Times New Roman" panose="02020603050405020304" pitchFamily="18" charset="0"/>
                <a:cs typeface="Times New Roman" panose="02020603050405020304" pitchFamily="18" charset="0"/>
              </a:rPr>
              <a:t>4.2 L'intégration du test logiciel dans le modèle de développement en spirale</a:t>
            </a:r>
          </a:p>
          <a:p>
            <a:pPr marL="0" indent="0" algn="just">
              <a:lnSpc>
                <a:spcPct val="150000"/>
              </a:lnSpc>
              <a:buNone/>
            </a:pPr>
            <a:r>
              <a:rPr lang="fr-FR" dirty="0">
                <a:solidFill>
                  <a:schemeClr val="tx1"/>
                </a:solidFill>
                <a:latin typeface="Times New Roman" panose="02020603050405020304" pitchFamily="18" charset="0"/>
                <a:cs typeface="Times New Roman" panose="02020603050405020304" pitchFamily="18" charset="0"/>
              </a:rPr>
              <a:t> L'intégration du test logiciel dans le modèle de développement en spirale est un élément clé pour assurer la qualité du logiciel développé. Voici comment le test logiciel est intégré à chaque phase du processus itératif :</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Phase d'identification des objectifs :</a:t>
            </a:r>
            <a:r>
              <a:rPr lang="fr-FR" dirty="0">
                <a:solidFill>
                  <a:schemeClr val="tx1"/>
                </a:solidFill>
                <a:latin typeface="Times New Roman" panose="02020603050405020304" pitchFamily="18" charset="0"/>
                <a:cs typeface="Times New Roman" panose="02020603050405020304" pitchFamily="18" charset="0"/>
              </a:rPr>
              <a:t>Le test logiciel joue un rôle essentiel en aidant à identifier les exigences testables et en définissant les critères de test appropriés pour chaque itération</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Phase d'analyse et de résolution des risques:</a:t>
            </a:r>
            <a:r>
              <a:rPr lang="fr-FR" dirty="0">
                <a:solidFill>
                  <a:schemeClr val="tx1"/>
                </a:solidFill>
                <a:latin typeface="Times New Roman" panose="02020603050405020304" pitchFamily="18" charset="0"/>
                <a:cs typeface="Times New Roman" panose="02020603050405020304" pitchFamily="18" charset="0"/>
              </a:rPr>
              <a:t> Le test logiciel est utilisé pour identifier les risques liés à la qualité et pour planifier les activités de test correspondantes. Les tests de risque, tels que les tests de sécurité ou les tests de performance, sont effectués pour évaluer la qualité du logiciel dans le contexte des risques identifiés</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Phase de développement </a:t>
            </a:r>
            <a:r>
              <a:rPr lang="fr-FR" dirty="0">
                <a:solidFill>
                  <a:schemeClr val="tx1"/>
                </a:solidFill>
                <a:latin typeface="Times New Roman" panose="02020603050405020304" pitchFamily="18" charset="0"/>
                <a:cs typeface="Times New Roman" panose="02020603050405020304" pitchFamily="18" charset="0"/>
              </a:rPr>
              <a:t>Le test logiciel est utilisé pour vérifier chaque fonctionnalité nouvellement développée afin de s'assurer qu'elle fonctionne conformément aux spécifications. Les tests unitaires et les tests d'intégration sont effectués pour valider les composants individuels et leur interaction dans le système</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Phase de validation </a:t>
            </a:r>
            <a:r>
              <a:rPr lang="fr-FR" dirty="0"/>
              <a:t>s</a:t>
            </a:r>
            <a:r>
              <a:rPr lang="fr-FR" dirty="0">
                <a:solidFill>
                  <a:schemeClr val="tx1"/>
                </a:solidFill>
                <a:latin typeface="Times New Roman" panose="02020603050405020304" pitchFamily="18" charset="0"/>
                <a:cs typeface="Times New Roman" panose="02020603050405020304" pitchFamily="18" charset="0"/>
              </a:rPr>
              <a:t>. Le test logiciel joue un rôle essentiel en effectuant des tests de validation pour vérifier que toutes les fonctionnalités interagissent correctement et que le logiciel répond aux besoins spécifiés. Les tests de système, les tests d'acceptation et les tests de convivialité sont effectués pour valider le logiciel dans son contexte d'utilisation réel</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506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822E17-6593-46A0-9CFD-EBB46362641D}"/>
              </a:ext>
            </a:extLst>
          </p:cNvPr>
          <p:cNvSpPr>
            <a:spLocks noGrp="1"/>
          </p:cNvSpPr>
          <p:nvPr>
            <p:ph type="title"/>
          </p:nvPr>
        </p:nvSpPr>
        <p:spPr>
          <a:xfrm>
            <a:off x="149087" y="365125"/>
            <a:ext cx="10515600" cy="1031875"/>
          </a:xfrm>
        </p:spPr>
        <p:txBody>
          <a:bodyPr/>
          <a:lstStyle/>
          <a:p>
            <a:r>
              <a:rPr lang="fr-FR" dirty="0"/>
              <a:t>IV. Le test logiciel dans le modèle en spiral</a:t>
            </a:r>
            <a:endParaRPr lang="fr-CM" dirty="0"/>
          </a:p>
        </p:txBody>
      </p:sp>
      <p:sp>
        <p:nvSpPr>
          <p:cNvPr id="3" name="Espace réservé du contenu 2">
            <a:extLst>
              <a:ext uri="{FF2B5EF4-FFF2-40B4-BE49-F238E27FC236}">
                <a16:creationId xmlns:a16="http://schemas.microsoft.com/office/drawing/2014/main" id="{A71E7B44-5048-4C07-8EEB-3EFE96B3AF36}"/>
              </a:ext>
            </a:extLst>
          </p:cNvPr>
          <p:cNvSpPr>
            <a:spLocks noGrp="1"/>
          </p:cNvSpPr>
          <p:nvPr>
            <p:ph idx="1"/>
          </p:nvPr>
        </p:nvSpPr>
        <p:spPr>
          <a:xfrm>
            <a:off x="149087" y="1397000"/>
            <a:ext cx="9657522" cy="5095875"/>
          </a:xfrm>
        </p:spPr>
        <p:txBody>
          <a:bodyPr>
            <a:normAutofit lnSpcReduction="10000"/>
          </a:bodyPr>
          <a:lstStyle/>
          <a:p>
            <a:pPr marL="0" indent="0" algn="ctr">
              <a:buNone/>
            </a:pPr>
            <a:r>
              <a:rPr lang="fr-FR" sz="2400" b="1" dirty="0">
                <a:solidFill>
                  <a:schemeClr val="tx1"/>
                </a:solidFill>
              </a:rPr>
              <a:t>4.3 Avantages du test dans le modèle de développement en spirale </a:t>
            </a:r>
          </a:p>
          <a:p>
            <a:pPr algn="just">
              <a:lnSpc>
                <a:spcPct val="150000"/>
              </a:lnSpc>
            </a:pPr>
            <a:r>
              <a:rPr lang="fr-CM" b="1" dirty="0">
                <a:solidFill>
                  <a:schemeClr val="tx1"/>
                </a:solidFill>
                <a:latin typeface="Times New Roman" panose="02020603050405020304" pitchFamily="18" charset="0"/>
                <a:cs typeface="Times New Roman" panose="02020603050405020304" pitchFamily="18" charset="0"/>
              </a:rPr>
              <a:t>Détection précoce des problèmes :</a:t>
            </a:r>
            <a:r>
              <a:rPr lang="fr-FR" b="1" dirty="0">
                <a:solidFill>
                  <a:schemeClr val="tx1"/>
                </a:solidFill>
                <a:latin typeface="Times New Roman" panose="02020603050405020304" pitchFamily="18" charset="0"/>
                <a:cs typeface="Times New Roman" panose="02020603050405020304" pitchFamily="18" charset="0"/>
              </a:rPr>
              <a:t> </a:t>
            </a:r>
            <a:r>
              <a:rPr lang="fr-FR" dirty="0">
                <a:solidFill>
                  <a:schemeClr val="tx1"/>
                </a:solidFill>
                <a:latin typeface="Times New Roman" panose="02020603050405020304" pitchFamily="18" charset="0"/>
                <a:cs typeface="Times New Roman" panose="02020603050405020304" pitchFamily="18" charset="0"/>
              </a:rPr>
              <a:t>Grâce à la nature itérative du modèle, les tests sont effectués à chaque itération, ce qui permet d'identifier et de résoudre les problèmes dès leur apparition.</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Adaptabilité aux changements : </a:t>
            </a:r>
            <a:r>
              <a:rPr lang="fr-FR" dirty="0">
                <a:solidFill>
                  <a:schemeClr val="tx1"/>
                </a:solidFill>
                <a:latin typeface="Times New Roman" panose="02020603050405020304" pitchFamily="18" charset="0"/>
                <a:cs typeface="Times New Roman" panose="02020603050405020304" pitchFamily="18" charset="0"/>
              </a:rPr>
              <a:t>Le modèle de développement en spirale est flexible et permet d'incorporer des changements tout au long du processus.</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Gestion proactive des risques : </a:t>
            </a:r>
            <a:r>
              <a:rPr lang="fr-FR" dirty="0">
                <a:solidFill>
                  <a:schemeClr val="tx1"/>
                </a:solidFill>
                <a:latin typeface="Times New Roman" panose="02020603050405020304" pitchFamily="18" charset="0"/>
                <a:cs typeface="Times New Roman" panose="02020603050405020304" pitchFamily="18" charset="0"/>
              </a:rPr>
              <a:t>Le modèle de développement en spirale met une forte emphase sur la gestion des risques. Le test logiciel permet d'identifier, d'évaluer et de gérer les risques liés à la qualité tout au long du processus.</a:t>
            </a:r>
          </a:p>
          <a:p>
            <a:pPr algn="just">
              <a:lnSpc>
                <a:spcPct val="150000"/>
              </a:lnSpc>
            </a:pPr>
            <a:r>
              <a:rPr lang="fr-FR" b="1" dirty="0">
                <a:solidFill>
                  <a:schemeClr val="tx1"/>
                </a:solidFill>
                <a:latin typeface="Times New Roman" panose="02020603050405020304" pitchFamily="18" charset="0"/>
                <a:cs typeface="Times New Roman" panose="02020603050405020304" pitchFamily="18" charset="0"/>
              </a:rPr>
              <a:t>Amélioration continue de la qualité :</a:t>
            </a:r>
            <a:r>
              <a:rPr lang="fr-FR" dirty="0">
                <a:solidFill>
                  <a:schemeClr val="tx1"/>
                </a:solidFill>
                <a:latin typeface="Times New Roman" panose="02020603050405020304" pitchFamily="18" charset="0"/>
                <a:cs typeface="Times New Roman" panose="02020603050405020304" pitchFamily="18" charset="0"/>
              </a:rPr>
              <a:t>Les résultats des tests fournissent des informations précieuses sur les défauts, les erreurs et les problèmes de performance, ce qui permet d'apporter des ajustements et des améliorations à chaque itération.</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50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78E72-7D92-45E5-BF83-9EECE72D5D7B}"/>
              </a:ext>
            </a:extLst>
          </p:cNvPr>
          <p:cNvSpPr>
            <a:spLocks noGrp="1"/>
          </p:cNvSpPr>
          <p:nvPr>
            <p:ph type="title"/>
          </p:nvPr>
        </p:nvSpPr>
        <p:spPr>
          <a:xfrm>
            <a:off x="268356" y="370647"/>
            <a:ext cx="10515600" cy="1031875"/>
          </a:xfrm>
        </p:spPr>
        <p:txBody>
          <a:bodyPr/>
          <a:lstStyle/>
          <a:p>
            <a:r>
              <a:rPr lang="fr-FR" dirty="0"/>
              <a:t>IV. Le test logiciel dans le modèle en spiral</a:t>
            </a:r>
            <a:endParaRPr lang="fr-CM" dirty="0"/>
          </a:p>
        </p:txBody>
      </p:sp>
      <p:sp>
        <p:nvSpPr>
          <p:cNvPr id="3" name="Espace réservé du contenu 2">
            <a:extLst>
              <a:ext uri="{FF2B5EF4-FFF2-40B4-BE49-F238E27FC236}">
                <a16:creationId xmlns:a16="http://schemas.microsoft.com/office/drawing/2014/main" id="{9D6A0456-D0F7-4B20-BEB6-040F2CBBAA39}"/>
              </a:ext>
            </a:extLst>
          </p:cNvPr>
          <p:cNvSpPr>
            <a:spLocks noGrp="1"/>
          </p:cNvSpPr>
          <p:nvPr>
            <p:ph idx="1"/>
          </p:nvPr>
        </p:nvSpPr>
        <p:spPr>
          <a:xfrm>
            <a:off x="145774" y="1402522"/>
            <a:ext cx="9687339" cy="4779963"/>
          </a:xfrm>
        </p:spPr>
        <p:txBody>
          <a:bodyPr>
            <a:normAutofit/>
          </a:bodyPr>
          <a:lstStyle/>
          <a:p>
            <a:pPr marL="0" indent="0" algn="ctr">
              <a:buNone/>
            </a:pPr>
            <a:r>
              <a:rPr lang="fr-FR" sz="2400" b="1" dirty="0">
                <a:solidFill>
                  <a:schemeClr val="tx1"/>
                </a:solidFill>
                <a:latin typeface="Times New Roman" panose="02020603050405020304" pitchFamily="18" charset="0"/>
                <a:cs typeface="Times New Roman" panose="02020603050405020304" pitchFamily="18" charset="0"/>
              </a:rPr>
              <a:t>4.4 Inconvénients du test dans le modèle de développement en spirale</a:t>
            </a:r>
          </a:p>
          <a:p>
            <a:pPr algn="just"/>
            <a:r>
              <a:rPr lang="fr-FR" b="1" dirty="0">
                <a:solidFill>
                  <a:schemeClr val="tx1"/>
                </a:solidFill>
                <a:latin typeface="Times New Roman" panose="02020603050405020304" pitchFamily="18" charset="0"/>
                <a:cs typeface="Times New Roman" panose="02020603050405020304" pitchFamily="18" charset="0"/>
              </a:rPr>
              <a:t>Complexité de la planification des tests : </a:t>
            </a:r>
            <a:r>
              <a:rPr lang="fr-FR" dirty="0">
                <a:solidFill>
                  <a:schemeClr val="tx1"/>
                </a:solidFill>
                <a:latin typeface="Times New Roman" panose="02020603050405020304" pitchFamily="18" charset="0"/>
                <a:cs typeface="Times New Roman" panose="02020603050405020304" pitchFamily="18" charset="0"/>
              </a:rPr>
              <a:t>En raison de la nature itérative et évolutive du modèle de développement en spirale, la planification des tests peut être complexe. Il peut être difficile de déterminer quelles fonctionnalités doivent être testées à chaque itération et comment les tests doivent être planifiés et coordonnés.</a:t>
            </a:r>
          </a:p>
          <a:p>
            <a:pPr algn="just"/>
            <a:r>
              <a:rPr lang="fr-CM" b="1" dirty="0">
                <a:solidFill>
                  <a:schemeClr val="tx1"/>
                </a:solidFill>
                <a:latin typeface="Times New Roman" panose="02020603050405020304" pitchFamily="18" charset="0"/>
                <a:cs typeface="Times New Roman" panose="02020603050405020304" pitchFamily="18" charset="0"/>
              </a:rPr>
              <a:t>Coûts et ressources :</a:t>
            </a:r>
            <a:r>
              <a:rPr lang="fr-FR" dirty="0">
                <a:solidFill>
                  <a:schemeClr val="tx1"/>
                </a:solidFill>
                <a:latin typeface="Times New Roman" panose="02020603050405020304" pitchFamily="18" charset="0"/>
                <a:cs typeface="Times New Roman" panose="02020603050405020304" pitchFamily="18" charset="0"/>
              </a:rPr>
              <a:t>Chaque itération nécessite des efforts de test, y compris la création de cas de test, l'exécution des tests et l'analyse des résultats. Cela peut nécessiter une allocation importante de ressources et de personnel qualifié, ce qui peut augmenter les coûts du projet.</a:t>
            </a:r>
          </a:p>
          <a:p>
            <a:pPr algn="just"/>
            <a:r>
              <a:rPr lang="fr-FR" b="1" dirty="0">
                <a:solidFill>
                  <a:schemeClr val="tx1"/>
                </a:solidFill>
                <a:latin typeface="Times New Roman" panose="02020603050405020304" pitchFamily="18" charset="0"/>
                <a:cs typeface="Times New Roman" panose="02020603050405020304" pitchFamily="18" charset="0"/>
              </a:rPr>
              <a:t>Gestion de la documentation : </a:t>
            </a:r>
            <a:r>
              <a:rPr lang="fr-FR" dirty="0">
                <a:solidFill>
                  <a:schemeClr val="tx1"/>
                </a:solidFill>
                <a:latin typeface="Times New Roman" panose="02020603050405020304" pitchFamily="18" charset="0"/>
                <a:cs typeface="Times New Roman" panose="02020603050405020304" pitchFamily="18" charset="0"/>
              </a:rPr>
              <a:t>Dans un modèle en spirale, où des changements continus sont apportés au logiciel, la documentation des tests peut devenir un défi.</a:t>
            </a:r>
          </a:p>
          <a:p>
            <a:pPr algn="just"/>
            <a:r>
              <a:rPr lang="fr-FR" b="1" dirty="0">
                <a:solidFill>
                  <a:schemeClr val="tx1"/>
                </a:solidFill>
                <a:latin typeface="Times New Roman" panose="02020603050405020304" pitchFamily="18" charset="0"/>
                <a:cs typeface="Times New Roman" panose="02020603050405020304" pitchFamily="18" charset="0"/>
              </a:rPr>
              <a:t>Complexité de la coordination des tests : </a:t>
            </a:r>
            <a:r>
              <a:rPr lang="fr-FR" dirty="0">
                <a:solidFill>
                  <a:schemeClr val="tx1"/>
                </a:solidFill>
                <a:latin typeface="Times New Roman" panose="02020603050405020304" pitchFamily="18" charset="0"/>
                <a:cs typeface="Times New Roman" panose="02020603050405020304" pitchFamily="18" charset="0"/>
              </a:rPr>
              <a:t>Dans un modèle de développement en spirale, où plusieurs itérations peuvent être en cours simultanément, la coordination des activités de test peut être complexe.</a:t>
            </a:r>
            <a:endParaRPr lang="fr-CM"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53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44A4A7-953B-4EE6-987F-D6F0933918D9}"/>
              </a:ext>
            </a:extLst>
          </p:cNvPr>
          <p:cNvSpPr>
            <a:spLocks noGrp="1"/>
          </p:cNvSpPr>
          <p:nvPr>
            <p:ph type="title"/>
          </p:nvPr>
        </p:nvSpPr>
        <p:spPr>
          <a:xfrm>
            <a:off x="838200" y="365125"/>
            <a:ext cx="10515600" cy="993775"/>
          </a:xfrm>
        </p:spPr>
        <p:txBody>
          <a:bodyPr/>
          <a:lstStyle/>
          <a:p>
            <a:r>
              <a:rPr lang="fr-FR" dirty="0"/>
              <a:t>CONCLUSION</a:t>
            </a:r>
            <a:endParaRPr lang="fr-CM" dirty="0"/>
          </a:p>
        </p:txBody>
      </p:sp>
      <p:sp>
        <p:nvSpPr>
          <p:cNvPr id="3" name="Espace réservé du contenu 2">
            <a:extLst>
              <a:ext uri="{FF2B5EF4-FFF2-40B4-BE49-F238E27FC236}">
                <a16:creationId xmlns:a16="http://schemas.microsoft.com/office/drawing/2014/main" id="{7A1B9772-792C-47A5-951D-2C588FD58A5A}"/>
              </a:ext>
            </a:extLst>
          </p:cNvPr>
          <p:cNvSpPr>
            <a:spLocks noGrp="1"/>
          </p:cNvSpPr>
          <p:nvPr>
            <p:ph idx="1"/>
          </p:nvPr>
        </p:nvSpPr>
        <p:spPr>
          <a:xfrm>
            <a:off x="149087" y="1674812"/>
            <a:ext cx="9631017" cy="4818063"/>
          </a:xfrm>
        </p:spPr>
        <p:txBody>
          <a:bodyPr>
            <a:normAutofit/>
          </a:bodyPr>
          <a:lstStyle/>
          <a:p>
            <a:pPr marL="0" indent="0" algn="just">
              <a:lnSpc>
                <a:spcPct val="150000"/>
              </a:lnSpc>
              <a:buNone/>
            </a:pPr>
            <a:r>
              <a:rPr lang="fr-FR" dirty="0">
                <a:solidFill>
                  <a:schemeClr val="tx1"/>
                </a:solidFill>
                <a:latin typeface="Times New Roman" panose="02020603050405020304" pitchFamily="18" charset="0"/>
                <a:cs typeface="Times New Roman" panose="02020603050405020304" pitchFamily="18" charset="0"/>
              </a:rPr>
              <a:t>En conclusion, le modèle en spirale incarne l'essence même de l'innovation et de l'adaptabilité dans le domaine du développement logiciel. En intégrant des phases structurées et une approche itérative, il permet aux équipes de concevoir, tester et livrer des produits logiciels de qualité supérieure, tout en restant flexibles face aux défis et aux évolutions du marché. Joint au test logiciel, il offre une combinaison puissante pour le développement logiciel, garantissant la qualité, la fiabilité et la conformité des produits logiciels. Nous sommes donc encouragés à appliquer les enseignements tirés dans nos propres projets de développement logiciel. Ceci en adoptant une approche itérative, en gérant les risques de manière proactive et en accordant une attention particulière à l'assurance de la qualité grâce au test logiciel, afin d’améliorer la réussite et la fiabilité de nos projets</a:t>
            </a:r>
            <a:endParaRPr lang="fr-CM"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15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4B1EC33-189C-4C7D-9D3D-171A469044B1}"/>
              </a:ext>
            </a:extLst>
          </p:cNvPr>
          <p:cNvSpPr>
            <a:spLocks noGrp="1"/>
          </p:cNvSpPr>
          <p:nvPr>
            <p:ph idx="1"/>
          </p:nvPr>
        </p:nvSpPr>
        <p:spPr>
          <a:xfrm>
            <a:off x="838200" y="1358900"/>
            <a:ext cx="10515600" cy="4818063"/>
          </a:xfrm>
        </p:spPr>
        <p:txBody>
          <a:bodyPr/>
          <a:lstStyle/>
          <a:p>
            <a:r>
              <a:rPr lang="fr-FR" dirty="0"/>
              <a:t>Introduction</a:t>
            </a:r>
          </a:p>
          <a:p>
            <a:r>
              <a:rPr lang="fr-FR" dirty="0"/>
              <a:t>Présentation du SDLC</a:t>
            </a:r>
          </a:p>
          <a:p>
            <a:r>
              <a:rPr lang="fr-FR" dirty="0"/>
              <a:t>Présentation du modèle en spiral</a:t>
            </a:r>
          </a:p>
          <a:p>
            <a:r>
              <a:rPr lang="fr-FR" dirty="0"/>
              <a:t>Phase du model en spiral</a:t>
            </a:r>
          </a:p>
          <a:p>
            <a:r>
              <a:rPr lang="fr-FR" dirty="0"/>
              <a:t>Le test logiciel dans le modèle en spiral</a:t>
            </a:r>
          </a:p>
          <a:p>
            <a:r>
              <a:rPr lang="fr-FR" dirty="0"/>
              <a:t>Conclusion</a:t>
            </a:r>
          </a:p>
          <a:p>
            <a:endParaRPr lang="fr-CM" dirty="0"/>
          </a:p>
        </p:txBody>
      </p:sp>
      <p:sp>
        <p:nvSpPr>
          <p:cNvPr id="4" name="ZoneTexte 3">
            <a:extLst>
              <a:ext uri="{FF2B5EF4-FFF2-40B4-BE49-F238E27FC236}">
                <a16:creationId xmlns:a16="http://schemas.microsoft.com/office/drawing/2014/main" id="{0EA5CD6F-14A5-41E9-A045-9A69DE2AD73B}"/>
              </a:ext>
            </a:extLst>
          </p:cNvPr>
          <p:cNvSpPr txBox="1"/>
          <p:nvPr/>
        </p:nvSpPr>
        <p:spPr>
          <a:xfrm>
            <a:off x="1003300" y="723900"/>
            <a:ext cx="3721100" cy="523220"/>
          </a:xfrm>
          <a:prstGeom prst="rect">
            <a:avLst/>
          </a:prstGeom>
          <a:noFill/>
        </p:spPr>
        <p:txBody>
          <a:bodyPr wrap="square" rtlCol="0">
            <a:spAutoFit/>
          </a:bodyPr>
          <a:lstStyle/>
          <a:p>
            <a:r>
              <a:rPr lang="fr-FR" sz="2800" dirty="0"/>
              <a:t>PLAN</a:t>
            </a:r>
            <a:endParaRPr lang="fr-CM" sz="2800" dirty="0"/>
          </a:p>
        </p:txBody>
      </p:sp>
    </p:spTree>
    <p:extLst>
      <p:ext uri="{BB962C8B-B14F-4D97-AF65-F5344CB8AC3E}">
        <p14:creationId xmlns:p14="http://schemas.microsoft.com/office/powerpoint/2010/main" val="79807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D42A9-8E8B-40E6-9AB7-4E3EA3D4CDE5}"/>
              </a:ext>
            </a:extLst>
          </p:cNvPr>
          <p:cNvSpPr>
            <a:spLocks noGrp="1"/>
          </p:cNvSpPr>
          <p:nvPr>
            <p:ph type="title"/>
          </p:nvPr>
        </p:nvSpPr>
        <p:spPr/>
        <p:txBody>
          <a:bodyPr/>
          <a:lstStyle/>
          <a:p>
            <a:r>
              <a:rPr lang="fr-FR" dirty="0"/>
              <a:t>INTRODUCTION</a:t>
            </a:r>
            <a:endParaRPr lang="fr-CM" dirty="0"/>
          </a:p>
        </p:txBody>
      </p:sp>
      <p:sp>
        <p:nvSpPr>
          <p:cNvPr id="3" name="Espace réservé du contenu 2">
            <a:extLst>
              <a:ext uri="{FF2B5EF4-FFF2-40B4-BE49-F238E27FC236}">
                <a16:creationId xmlns:a16="http://schemas.microsoft.com/office/drawing/2014/main" id="{F3CE5DC1-B08F-4351-A7A4-676F1A3B1D8D}"/>
              </a:ext>
            </a:extLst>
          </p:cNvPr>
          <p:cNvSpPr>
            <a:spLocks noGrp="1"/>
          </p:cNvSpPr>
          <p:nvPr>
            <p:ph idx="1"/>
          </p:nvPr>
        </p:nvSpPr>
        <p:spPr/>
        <p:txBody>
          <a:bodyPr>
            <a:normAutofit lnSpcReduction="10000"/>
          </a:bodyPr>
          <a:lstStyle/>
          <a:p>
            <a:pPr marL="0" indent="0" algn="just">
              <a:buNone/>
            </a:pPr>
            <a:r>
              <a:rPr lang="fr-FR" dirty="0"/>
              <a:t>Dans l'univers en constante évolution du développement logiciel, les équipes de développement logiciel étaient confrontées à des défis majeurs tels que le manque de flexibilité, la gestion inefficace des risques, la difficulté à intégrer les retours utilisateurs et la complexité croissante des projets. Ces obstacles entraînaient souvent des retards, des dépassements de budget et des produits qui ne répondaient pas pleinement aux besoins des utilisateurs. C'est dans ce contexte que le modèle en spirale est apparu comme une solution innovante et efficace. Ainsi, le modèle en spirale a radicalement transformé la façon dont les projets logiciels sont abordés, offrant une approche plus agile, adaptable et efficace pour répondre aux défis croissants du développement logiciel. Dans la suite de notre devoir nous donnerons une vue d’ensemble sur le cycle de développement logiciel, nous présenterons les origines, principes fondamentaux, phases et avantages du modèle en spirale ainsi que la place qu’occupe le test logiciel dans ce dernier. </a:t>
            </a:r>
            <a:endParaRPr lang="fr-CM" dirty="0"/>
          </a:p>
        </p:txBody>
      </p:sp>
    </p:spTree>
    <p:extLst>
      <p:ext uri="{BB962C8B-B14F-4D97-AF65-F5344CB8AC3E}">
        <p14:creationId xmlns:p14="http://schemas.microsoft.com/office/powerpoint/2010/main" val="311878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4996E-53CF-4C40-A985-310A2961A518}"/>
              </a:ext>
            </a:extLst>
          </p:cNvPr>
          <p:cNvSpPr>
            <a:spLocks noGrp="1"/>
          </p:cNvSpPr>
          <p:nvPr>
            <p:ph type="title"/>
          </p:nvPr>
        </p:nvSpPr>
        <p:spPr>
          <a:xfrm>
            <a:off x="149087" y="378377"/>
            <a:ext cx="10515600" cy="955675"/>
          </a:xfrm>
        </p:spPr>
        <p:txBody>
          <a:bodyPr>
            <a:normAutofit fontScale="90000"/>
          </a:bodyPr>
          <a:lstStyle/>
          <a:p>
            <a:r>
              <a:rPr lang="fr-FR" dirty="0"/>
              <a:t>I. Présentation du SDLC (Software </a:t>
            </a:r>
            <a:r>
              <a:rPr lang="fr-FR" dirty="0" err="1"/>
              <a:t>Development</a:t>
            </a:r>
            <a:r>
              <a:rPr lang="fr-FR" dirty="0"/>
              <a:t> </a:t>
            </a:r>
            <a:r>
              <a:rPr lang="fr-FR" dirty="0" err="1"/>
              <a:t>LifeCycle</a:t>
            </a:r>
            <a:r>
              <a:rPr lang="fr-FR" dirty="0"/>
              <a:t>)</a:t>
            </a:r>
            <a:endParaRPr lang="fr-CM" dirty="0"/>
          </a:p>
        </p:txBody>
      </p:sp>
      <p:sp>
        <p:nvSpPr>
          <p:cNvPr id="3" name="Espace réservé du contenu 2">
            <a:extLst>
              <a:ext uri="{FF2B5EF4-FFF2-40B4-BE49-F238E27FC236}">
                <a16:creationId xmlns:a16="http://schemas.microsoft.com/office/drawing/2014/main" id="{D878AA49-BDD6-4D11-ADB6-11F84926239E}"/>
              </a:ext>
            </a:extLst>
          </p:cNvPr>
          <p:cNvSpPr>
            <a:spLocks noGrp="1"/>
          </p:cNvSpPr>
          <p:nvPr>
            <p:ph idx="1"/>
          </p:nvPr>
        </p:nvSpPr>
        <p:spPr>
          <a:xfrm>
            <a:off x="149087" y="1743213"/>
            <a:ext cx="9617765" cy="4513263"/>
          </a:xfrm>
        </p:spPr>
        <p:txBody>
          <a:bodyPr/>
          <a:lstStyle/>
          <a:p>
            <a:pPr marL="0" indent="0" algn="ctr">
              <a:buNone/>
            </a:pPr>
            <a:r>
              <a:rPr lang="fr-FR" b="1" dirty="0">
                <a:solidFill>
                  <a:schemeClr val="tx1"/>
                </a:solidFill>
                <a:latin typeface="Times New Roman" panose="02020603050405020304" pitchFamily="18" charset="0"/>
                <a:cs typeface="Times New Roman" panose="02020603050405020304" pitchFamily="18" charset="0"/>
              </a:rPr>
              <a:t>1.1 Historique </a:t>
            </a:r>
          </a:p>
          <a:p>
            <a:pPr marL="0" indent="0" algn="just">
              <a:buNone/>
            </a:pPr>
            <a:r>
              <a:rPr lang="fr-FR" dirty="0">
                <a:solidFill>
                  <a:schemeClr val="tx1"/>
                </a:solidFill>
                <a:latin typeface="Times New Roman" panose="02020603050405020304" pitchFamily="18" charset="0"/>
                <a:cs typeface="Times New Roman" panose="02020603050405020304" pitchFamily="18" charset="0"/>
              </a:rPr>
              <a:t>Le terme « cycle de vie d’un logiciel » est apparu pour la toute première fois dans les années 1960 lorsque les toutes premières méthodologies de développement logiciel ont été formalisées.</a:t>
            </a:r>
          </a:p>
          <a:p>
            <a:pPr marL="0" indent="0" algn="just">
              <a:buNone/>
            </a:pPr>
            <a:r>
              <a:rPr lang="fr-FR" dirty="0">
                <a:solidFill>
                  <a:schemeClr val="tx1"/>
                </a:solidFill>
                <a:latin typeface="Times New Roman" panose="02020603050405020304" pitchFamily="18" charset="0"/>
                <a:cs typeface="Times New Roman" panose="02020603050405020304" pitchFamily="18" charset="0"/>
              </a:rPr>
              <a:t>Dans les années 70, plusieurs modèles de développement de logiciel ont été proposés par divers chercheurs et informaticiens notamment :</a:t>
            </a:r>
          </a:p>
          <a:p>
            <a:pPr algn="just">
              <a:buFont typeface="Wingdings" panose="05000000000000000000" pitchFamily="2" charset="2"/>
              <a:buChar char="Ø"/>
            </a:pPr>
            <a:r>
              <a:rPr lang="fr-CM" b="1" dirty="0">
                <a:solidFill>
                  <a:schemeClr val="tx1"/>
                </a:solidFill>
                <a:latin typeface="Times New Roman" panose="02020603050405020304" pitchFamily="18" charset="0"/>
                <a:cs typeface="Times New Roman" panose="02020603050405020304" pitchFamily="18" charset="0"/>
              </a:rPr>
              <a:t>Winston </a:t>
            </a:r>
            <a:r>
              <a:rPr lang="fr-CM" b="1" dirty="0" err="1">
                <a:solidFill>
                  <a:schemeClr val="tx1"/>
                </a:solidFill>
                <a:latin typeface="Times New Roman" panose="02020603050405020304" pitchFamily="18" charset="0"/>
                <a:cs typeface="Times New Roman" panose="02020603050405020304" pitchFamily="18" charset="0"/>
              </a:rPr>
              <a:t>Roycee</a:t>
            </a:r>
            <a:r>
              <a:rPr lang="fr-CM" b="1" dirty="0">
                <a:solidFill>
                  <a:schemeClr val="tx1"/>
                </a:solidFill>
                <a:latin typeface="Times New Roman" panose="02020603050405020304" pitchFamily="18" charset="0"/>
                <a:cs typeface="Times New Roman" panose="02020603050405020304" pitchFamily="18" charset="0"/>
              </a:rPr>
              <a:t> (</a:t>
            </a:r>
            <a:r>
              <a:rPr lang="fr-CM" b="1" i="1" dirty="0" err="1">
                <a:solidFill>
                  <a:schemeClr val="tx1"/>
                </a:solidFill>
                <a:latin typeface="Times New Roman" panose="02020603050405020304" pitchFamily="18" charset="0"/>
                <a:cs typeface="Times New Roman" panose="02020603050405020304" pitchFamily="18" charset="0"/>
              </a:rPr>
              <a:t>waterfall</a:t>
            </a:r>
            <a:r>
              <a:rPr lang="fr-CM" b="1" i="1" dirty="0">
                <a:solidFill>
                  <a:schemeClr val="tx1"/>
                </a:solidFill>
                <a:latin typeface="Times New Roman" panose="02020603050405020304" pitchFamily="18" charset="0"/>
                <a:cs typeface="Times New Roman" panose="02020603050405020304" pitchFamily="18" charset="0"/>
              </a:rPr>
              <a:t> model</a:t>
            </a:r>
            <a:r>
              <a:rPr lang="fr-CM" b="1"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fr-FR" b="1" dirty="0">
                <a:solidFill>
                  <a:schemeClr val="tx1"/>
                </a:solidFill>
                <a:latin typeface="Times New Roman" panose="02020603050405020304" pitchFamily="18" charset="0"/>
                <a:cs typeface="Times New Roman" panose="02020603050405020304" pitchFamily="18" charset="0"/>
              </a:rPr>
              <a:t>Barry Boehm </a:t>
            </a:r>
            <a:r>
              <a:rPr lang="fr-FR" dirty="0">
                <a:solidFill>
                  <a:schemeClr val="tx1"/>
                </a:solidFill>
                <a:latin typeface="Times New Roman" panose="02020603050405020304" pitchFamily="18" charset="0"/>
                <a:cs typeface="Times New Roman" panose="02020603050405020304" pitchFamily="18" charset="0"/>
              </a:rPr>
              <a:t>qui, dans les années 1980, a proposé </a:t>
            </a:r>
            <a:r>
              <a:rPr lang="fr-FR" b="1" i="1" dirty="0">
                <a:solidFill>
                  <a:schemeClr val="tx1"/>
                </a:solidFill>
                <a:latin typeface="Times New Roman" panose="02020603050405020304" pitchFamily="18" charset="0"/>
                <a:cs typeface="Times New Roman" panose="02020603050405020304" pitchFamily="18" charset="0"/>
              </a:rPr>
              <a:t>le modèle en V et le modèle en Spiral.</a:t>
            </a:r>
          </a:p>
          <a:p>
            <a:pPr algn="just">
              <a:buFont typeface="Wingdings" panose="05000000000000000000" pitchFamily="2" charset="2"/>
              <a:buChar char="Ø"/>
            </a:pPr>
            <a:r>
              <a:rPr lang="fr-FR" b="1" dirty="0">
                <a:solidFill>
                  <a:schemeClr val="tx1"/>
                </a:solidFill>
                <a:latin typeface="Times New Roman" panose="02020603050405020304" pitchFamily="18" charset="0"/>
                <a:cs typeface="Times New Roman" panose="02020603050405020304" pitchFamily="18" charset="0"/>
              </a:rPr>
              <a:t>Ivar </a:t>
            </a:r>
            <a:r>
              <a:rPr lang="fr-FR" b="1" dirty="0" err="1">
                <a:solidFill>
                  <a:schemeClr val="tx1"/>
                </a:solidFill>
                <a:latin typeface="Times New Roman" panose="02020603050405020304" pitchFamily="18" charset="0"/>
                <a:cs typeface="Times New Roman" panose="02020603050405020304" pitchFamily="18" charset="0"/>
              </a:rPr>
              <a:t>jacobson</a:t>
            </a:r>
            <a:r>
              <a:rPr lang="fr-FR" b="1" dirty="0">
                <a:solidFill>
                  <a:schemeClr val="tx1"/>
                </a:solidFill>
                <a:latin typeface="Times New Roman" panose="02020603050405020304" pitchFamily="18" charset="0"/>
                <a:cs typeface="Times New Roman" panose="02020603050405020304" pitchFamily="18" charset="0"/>
              </a:rPr>
              <a:t>, James </a:t>
            </a:r>
            <a:r>
              <a:rPr lang="fr-FR" b="1" dirty="0" err="1">
                <a:solidFill>
                  <a:schemeClr val="tx1"/>
                </a:solidFill>
                <a:latin typeface="Times New Roman" panose="02020603050405020304" pitchFamily="18" charset="0"/>
                <a:cs typeface="Times New Roman" panose="02020603050405020304" pitchFamily="18" charset="0"/>
              </a:rPr>
              <a:t>Rumbaugh</a:t>
            </a:r>
            <a:r>
              <a:rPr lang="fr-FR" b="1" dirty="0">
                <a:solidFill>
                  <a:schemeClr val="tx1"/>
                </a:solidFill>
                <a:latin typeface="Times New Roman" panose="02020603050405020304" pitchFamily="18" charset="0"/>
                <a:cs typeface="Times New Roman" panose="02020603050405020304" pitchFamily="18" charset="0"/>
              </a:rPr>
              <a:t>, Grady </a:t>
            </a:r>
            <a:r>
              <a:rPr lang="fr-FR" b="1" dirty="0" err="1">
                <a:solidFill>
                  <a:schemeClr val="tx1"/>
                </a:solidFill>
                <a:latin typeface="Times New Roman" panose="02020603050405020304" pitchFamily="18" charset="0"/>
                <a:cs typeface="Times New Roman" panose="02020603050405020304" pitchFamily="18" charset="0"/>
              </a:rPr>
              <a:t>Booch</a:t>
            </a:r>
            <a:r>
              <a:rPr lang="fr-FR" b="1" dirty="0">
                <a:solidFill>
                  <a:schemeClr val="tx1"/>
                </a:solidFill>
                <a:latin typeface="Times New Roman" panose="02020603050405020304" pitchFamily="18" charset="0"/>
                <a:cs typeface="Times New Roman" panose="02020603050405020304" pitchFamily="18" charset="0"/>
              </a:rPr>
              <a:t>(</a:t>
            </a:r>
            <a:r>
              <a:rPr lang="fr-FR" b="1" i="1" dirty="0">
                <a:solidFill>
                  <a:schemeClr val="tx1"/>
                </a:solidFill>
                <a:latin typeface="Times New Roman" panose="02020603050405020304" pitchFamily="18" charset="0"/>
                <a:cs typeface="Times New Roman" panose="02020603050405020304" pitchFamily="18" charset="0"/>
              </a:rPr>
              <a:t> UML, RUP)</a:t>
            </a:r>
          </a:p>
          <a:p>
            <a:pPr algn="just">
              <a:buFont typeface="Wingdings" panose="05000000000000000000" pitchFamily="2" charset="2"/>
              <a:buChar char="Ø"/>
            </a:pPr>
            <a:r>
              <a:rPr lang="fr-FR" b="1" i="1" dirty="0">
                <a:solidFill>
                  <a:schemeClr val="tx1"/>
                </a:solidFill>
                <a:latin typeface="Times New Roman" panose="02020603050405020304" pitchFamily="18" charset="0"/>
                <a:cs typeface="Times New Roman" panose="02020603050405020304" pitchFamily="18" charset="0"/>
              </a:rPr>
              <a:t>Kent Beck (agile </a:t>
            </a:r>
            <a:r>
              <a:rPr lang="fr-FR" b="1" i="1" dirty="0" err="1">
                <a:solidFill>
                  <a:schemeClr val="tx1"/>
                </a:solidFill>
                <a:latin typeface="Times New Roman" panose="02020603050405020304" pitchFamily="18" charset="0"/>
                <a:cs typeface="Times New Roman" panose="02020603050405020304" pitchFamily="18" charset="0"/>
              </a:rPr>
              <a:t>extreme</a:t>
            </a:r>
            <a:r>
              <a:rPr lang="fr-FR" b="1" i="1" dirty="0">
                <a:solidFill>
                  <a:schemeClr val="tx1"/>
                </a:solidFill>
                <a:latin typeface="Times New Roman" panose="02020603050405020304" pitchFamily="18" charset="0"/>
                <a:cs typeface="Times New Roman" panose="02020603050405020304" pitchFamily="18" charset="0"/>
              </a:rPr>
              <a:t> </a:t>
            </a:r>
            <a:r>
              <a:rPr lang="fr-FR" b="1" i="1" dirty="0" err="1">
                <a:solidFill>
                  <a:schemeClr val="tx1"/>
                </a:solidFill>
                <a:latin typeface="Times New Roman" panose="02020603050405020304" pitchFamily="18" charset="0"/>
                <a:cs typeface="Times New Roman" panose="02020603050405020304" pitchFamily="18" charset="0"/>
              </a:rPr>
              <a:t>programming</a:t>
            </a:r>
            <a:r>
              <a:rPr lang="fr-FR" b="1" i="1"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fr-FR" b="1" i="1" dirty="0">
                <a:solidFill>
                  <a:schemeClr val="tx1"/>
                </a:solidFill>
                <a:latin typeface="Times New Roman" panose="02020603050405020304" pitchFamily="18" charset="0"/>
                <a:cs typeface="Times New Roman" panose="02020603050405020304" pitchFamily="18" charset="0"/>
              </a:rPr>
              <a:t>Jeff </a:t>
            </a:r>
            <a:r>
              <a:rPr lang="fr-FR" b="1" i="1" dirty="0" err="1">
                <a:solidFill>
                  <a:schemeClr val="tx1"/>
                </a:solidFill>
                <a:latin typeface="Times New Roman" panose="02020603050405020304" pitchFamily="18" charset="0"/>
                <a:cs typeface="Times New Roman" panose="02020603050405020304" pitchFamily="18" charset="0"/>
              </a:rPr>
              <a:t>sutherland</a:t>
            </a:r>
            <a:r>
              <a:rPr lang="fr-FR" b="1" i="1" dirty="0">
                <a:solidFill>
                  <a:schemeClr val="tx1"/>
                </a:solidFill>
                <a:latin typeface="Times New Roman" panose="02020603050405020304" pitchFamily="18" charset="0"/>
                <a:cs typeface="Times New Roman" panose="02020603050405020304" pitchFamily="18" charset="0"/>
              </a:rPr>
              <a:t>, Ken </a:t>
            </a:r>
            <a:r>
              <a:rPr lang="fr-FR" b="1" i="1" dirty="0" err="1">
                <a:solidFill>
                  <a:schemeClr val="tx1"/>
                </a:solidFill>
                <a:latin typeface="Times New Roman" panose="02020603050405020304" pitchFamily="18" charset="0"/>
                <a:cs typeface="Times New Roman" panose="02020603050405020304" pitchFamily="18" charset="0"/>
              </a:rPr>
              <a:t>Schwaber</a:t>
            </a:r>
            <a:r>
              <a:rPr lang="fr-FR" b="1" i="1" dirty="0">
                <a:solidFill>
                  <a:schemeClr val="tx1"/>
                </a:solidFill>
                <a:latin typeface="Times New Roman" panose="02020603050405020304" pitchFamily="18" charset="0"/>
                <a:cs typeface="Times New Roman" panose="02020603050405020304" pitchFamily="18" charset="0"/>
              </a:rPr>
              <a:t> (agile SRUM)</a:t>
            </a:r>
            <a:endParaRPr lang="fr-CM"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3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228809-C70D-4C22-91AC-D2686FECEBFC}"/>
              </a:ext>
            </a:extLst>
          </p:cNvPr>
          <p:cNvSpPr>
            <a:spLocks noGrp="1"/>
          </p:cNvSpPr>
          <p:nvPr>
            <p:ph type="title"/>
          </p:nvPr>
        </p:nvSpPr>
        <p:spPr>
          <a:xfrm>
            <a:off x="228600" y="365125"/>
            <a:ext cx="10515600" cy="1069975"/>
          </a:xfrm>
        </p:spPr>
        <p:txBody>
          <a:bodyPr>
            <a:normAutofit fontScale="90000"/>
          </a:bodyPr>
          <a:lstStyle/>
          <a:p>
            <a:r>
              <a:rPr lang="fr-FR" dirty="0"/>
              <a:t>I. Présentation du SDLC (Software </a:t>
            </a:r>
            <a:r>
              <a:rPr lang="fr-FR" dirty="0" err="1"/>
              <a:t>Development</a:t>
            </a:r>
            <a:r>
              <a:rPr lang="fr-FR" dirty="0"/>
              <a:t> </a:t>
            </a:r>
            <a:r>
              <a:rPr lang="fr-FR" dirty="0" err="1"/>
              <a:t>LifeCycle</a:t>
            </a:r>
            <a:r>
              <a:rPr lang="fr-FR" dirty="0"/>
              <a:t>)</a:t>
            </a:r>
            <a:endParaRPr lang="fr-CM" dirty="0"/>
          </a:p>
        </p:txBody>
      </p:sp>
      <p:sp>
        <p:nvSpPr>
          <p:cNvPr id="3" name="Espace réservé du contenu 2">
            <a:extLst>
              <a:ext uri="{FF2B5EF4-FFF2-40B4-BE49-F238E27FC236}">
                <a16:creationId xmlns:a16="http://schemas.microsoft.com/office/drawing/2014/main" id="{D2B471A0-38BB-49D7-9369-894F634E678F}"/>
              </a:ext>
            </a:extLst>
          </p:cNvPr>
          <p:cNvSpPr>
            <a:spLocks noGrp="1"/>
          </p:cNvSpPr>
          <p:nvPr>
            <p:ph idx="1"/>
          </p:nvPr>
        </p:nvSpPr>
        <p:spPr>
          <a:xfrm>
            <a:off x="228600" y="1541117"/>
            <a:ext cx="9206948" cy="4741863"/>
          </a:xfrm>
        </p:spPr>
        <p:txBody>
          <a:bodyPr>
            <a:normAutofit fontScale="92500" lnSpcReduction="20000"/>
          </a:bodyPr>
          <a:lstStyle/>
          <a:p>
            <a:pPr marL="0" indent="0" algn="ctr">
              <a:buNone/>
            </a:pPr>
            <a:r>
              <a:rPr lang="fr-FR" sz="3400" b="1" dirty="0">
                <a:latin typeface="Times New Roman" panose="02020603050405020304" pitchFamily="18" charset="0"/>
                <a:cs typeface="Times New Roman" panose="02020603050405020304" pitchFamily="18" charset="0"/>
              </a:rPr>
              <a:t>1.2 Etapes du cycle de vie d’un logiciel</a:t>
            </a:r>
          </a:p>
          <a:p>
            <a:pPr marL="0" indent="0" algn="just">
              <a:buNone/>
            </a:pPr>
            <a:r>
              <a:rPr lang="fr-FR" dirty="0">
                <a:latin typeface="Times New Roman" panose="02020603050405020304" pitchFamily="18" charset="0"/>
                <a:cs typeface="Times New Roman" panose="02020603050405020304" pitchFamily="18" charset="0"/>
              </a:rPr>
              <a:t> Les étapes du cycle de vie d’un logiciel sont les suivantes :</a:t>
            </a:r>
          </a:p>
          <a:p>
            <a:pPr algn="just"/>
            <a:r>
              <a:rPr lang="fr-FR" b="1" dirty="0">
                <a:latin typeface="Times New Roman" panose="02020603050405020304" pitchFamily="18" charset="0"/>
                <a:cs typeface="Times New Roman" panose="02020603050405020304" pitchFamily="18" charset="0"/>
              </a:rPr>
              <a:t>Analyse des besoins </a:t>
            </a:r>
            <a:r>
              <a:rPr lang="fr-FR" dirty="0">
                <a:latin typeface="Times New Roman" panose="02020603050405020304" pitchFamily="18" charset="0"/>
                <a:cs typeface="Times New Roman" panose="02020603050405020304" pitchFamily="18" charset="0"/>
              </a:rPr>
              <a:t>: Cette étape consiste à comprendre et à définir les besoins du logiciel.</a:t>
            </a:r>
          </a:p>
          <a:p>
            <a:pPr algn="just"/>
            <a:r>
              <a:rPr lang="fr-CM" b="1" dirty="0">
                <a:latin typeface="Times New Roman" panose="02020603050405020304" pitchFamily="18" charset="0"/>
                <a:cs typeface="Times New Roman" panose="02020603050405020304" pitchFamily="18" charset="0"/>
              </a:rPr>
              <a:t>Conception</a:t>
            </a:r>
            <a:r>
              <a:rPr lang="fr-CM"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Cette étape consiste à concevoir l'architecture globale du logiciel(conception architecturale), à déterminer les différentes composantes, les interactions entre ces composantes(conception détaillée).</a:t>
            </a:r>
          </a:p>
          <a:p>
            <a:pPr algn="just"/>
            <a:r>
              <a:rPr lang="fr-FR" b="1" dirty="0">
                <a:latin typeface="Times New Roman" panose="02020603050405020304" pitchFamily="18" charset="0"/>
                <a:cs typeface="Times New Roman" panose="02020603050405020304" pitchFamily="18" charset="0"/>
              </a:rPr>
              <a:t>Développement</a:t>
            </a:r>
            <a:r>
              <a:rPr lang="fr-FR" dirty="0">
                <a:latin typeface="Times New Roman" panose="02020603050405020304" pitchFamily="18" charset="0"/>
                <a:cs typeface="Times New Roman" panose="02020603050405020304" pitchFamily="18" charset="0"/>
              </a:rPr>
              <a:t> : À ce stade, les développeurs commencent à écrire le code du logiciel en suivant les spécifications et les conceptions établies.</a:t>
            </a:r>
          </a:p>
          <a:p>
            <a:pPr algn="just"/>
            <a:r>
              <a:rPr lang="fr-FR" b="1" dirty="0">
                <a:latin typeface="Times New Roman" panose="02020603050405020304" pitchFamily="18" charset="0"/>
                <a:cs typeface="Times New Roman" panose="02020603050405020304" pitchFamily="18" charset="0"/>
              </a:rPr>
              <a:t>Tests</a:t>
            </a:r>
            <a:r>
              <a:rPr lang="fr-FR" dirty="0">
                <a:latin typeface="Times New Roman" panose="02020603050405020304" pitchFamily="18" charset="0"/>
                <a:cs typeface="Times New Roman" panose="02020603050405020304" pitchFamily="18" charset="0"/>
              </a:rPr>
              <a:t> : Une fois que le développement initial est terminé, le logiciel passe par une phase de tests approfondis</a:t>
            </a:r>
          </a:p>
          <a:p>
            <a:pPr algn="just"/>
            <a:r>
              <a:rPr lang="fr-FR" b="1" dirty="0">
                <a:latin typeface="Times New Roman" panose="02020603050405020304" pitchFamily="18" charset="0"/>
                <a:cs typeface="Times New Roman" panose="02020603050405020304" pitchFamily="18" charset="0"/>
              </a:rPr>
              <a:t>Déploiement</a:t>
            </a:r>
            <a:r>
              <a:rPr lang="fr-FR" dirty="0">
                <a:latin typeface="Times New Roman" panose="02020603050405020304" pitchFamily="18" charset="0"/>
                <a:cs typeface="Times New Roman" panose="02020603050405020304" pitchFamily="18" charset="0"/>
              </a:rPr>
              <a:t> : Lorsque les tests sont réussis, le logiciel est prêt à être déployé.</a:t>
            </a:r>
          </a:p>
          <a:p>
            <a:pPr algn="just"/>
            <a:r>
              <a:rPr lang="fr-FR" b="1" dirty="0">
                <a:latin typeface="Times New Roman" panose="02020603050405020304" pitchFamily="18" charset="0"/>
                <a:cs typeface="Times New Roman" panose="02020603050405020304" pitchFamily="18" charset="0"/>
              </a:rPr>
              <a:t>Maintenance</a:t>
            </a:r>
            <a:r>
              <a:rPr lang="fr-FR" dirty="0">
                <a:latin typeface="Times New Roman" panose="02020603050405020304" pitchFamily="18" charset="0"/>
                <a:cs typeface="Times New Roman" panose="02020603050405020304" pitchFamily="18" charset="0"/>
              </a:rPr>
              <a:t> : Une fois que le logiciel est en production, il peut nécessiter des mises à jour, des correctifs de bugs et des améliorations continues </a:t>
            </a:r>
          </a:p>
          <a:p>
            <a:pPr algn="just"/>
            <a:r>
              <a:rPr lang="fr-FR" b="1" dirty="0">
                <a:latin typeface="Times New Roman" panose="02020603050405020304" pitchFamily="18" charset="0"/>
                <a:cs typeface="Times New Roman" panose="02020603050405020304" pitchFamily="18" charset="0"/>
              </a:rPr>
              <a:t>Retrait </a:t>
            </a:r>
            <a:r>
              <a:rPr lang="fr-FR" dirty="0">
                <a:latin typeface="Times New Roman" panose="02020603050405020304" pitchFamily="18" charset="0"/>
                <a:cs typeface="Times New Roman" panose="02020603050405020304" pitchFamily="18" charset="0"/>
              </a:rPr>
              <a:t>: À un certain moment, le logiciel peut devenir obsolète, ou bien les besoins des utilisateurs peuvent évoluer.</a:t>
            </a:r>
            <a:endParaRPr lang="fr-C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19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AE6E4-76DF-403C-8377-7CD4C5B695D1}"/>
              </a:ext>
            </a:extLst>
          </p:cNvPr>
          <p:cNvSpPr>
            <a:spLocks noGrp="1"/>
          </p:cNvSpPr>
          <p:nvPr>
            <p:ph type="title"/>
          </p:nvPr>
        </p:nvSpPr>
        <p:spPr>
          <a:xfrm>
            <a:off x="838200" y="365125"/>
            <a:ext cx="10515600" cy="993775"/>
          </a:xfrm>
        </p:spPr>
        <p:txBody>
          <a:bodyPr>
            <a:normAutofit/>
          </a:bodyPr>
          <a:lstStyle/>
          <a:p>
            <a:r>
              <a:rPr lang="fr-FR" dirty="0"/>
              <a:t>II. Présentation du modèle en spiral</a:t>
            </a:r>
            <a:endParaRPr lang="fr-CM" dirty="0"/>
          </a:p>
        </p:txBody>
      </p:sp>
      <p:sp>
        <p:nvSpPr>
          <p:cNvPr id="3" name="Espace réservé du contenu 2">
            <a:extLst>
              <a:ext uri="{FF2B5EF4-FFF2-40B4-BE49-F238E27FC236}">
                <a16:creationId xmlns:a16="http://schemas.microsoft.com/office/drawing/2014/main" id="{2DAE102D-5ED4-4918-95D9-83714A525BAB}"/>
              </a:ext>
            </a:extLst>
          </p:cNvPr>
          <p:cNvSpPr>
            <a:spLocks noGrp="1"/>
          </p:cNvSpPr>
          <p:nvPr>
            <p:ph idx="1"/>
          </p:nvPr>
        </p:nvSpPr>
        <p:spPr>
          <a:xfrm>
            <a:off x="96079" y="1358900"/>
            <a:ext cx="9564756" cy="4930360"/>
          </a:xfrm>
        </p:spPr>
        <p:txBody>
          <a:bodyPr>
            <a:normAutofit/>
          </a:bodyPr>
          <a:lstStyle/>
          <a:p>
            <a:pPr marL="0" indent="0" algn="ctr">
              <a:buNone/>
            </a:pPr>
            <a:r>
              <a:rPr lang="fr-FR" b="1" dirty="0">
                <a:latin typeface="Times New Roman" panose="02020603050405020304" pitchFamily="18" charset="0"/>
                <a:cs typeface="Times New Roman" panose="02020603050405020304" pitchFamily="18" charset="0"/>
              </a:rPr>
              <a:t>2.1 Origines et principes fondamentaux</a:t>
            </a:r>
          </a:p>
          <a:p>
            <a:pPr marL="0" indent="0" algn="just">
              <a:buNone/>
            </a:pPr>
            <a:r>
              <a:rPr lang="fr-FR" dirty="0">
                <a:latin typeface="Times New Roman" panose="02020603050405020304" pitchFamily="18" charset="0"/>
                <a:cs typeface="Times New Roman" panose="02020603050405020304" pitchFamily="18" charset="0"/>
              </a:rPr>
              <a:t>Le modèle en spirale a été proposé par </a:t>
            </a:r>
            <a:r>
              <a:rPr lang="fr-FR" b="1" i="1" dirty="0">
                <a:latin typeface="Times New Roman" panose="02020603050405020304" pitchFamily="18" charset="0"/>
                <a:cs typeface="Times New Roman" panose="02020603050405020304" pitchFamily="18" charset="0"/>
              </a:rPr>
              <a:t>Barry Boehm </a:t>
            </a:r>
            <a:r>
              <a:rPr lang="fr-FR" dirty="0">
                <a:latin typeface="Times New Roman" panose="02020603050405020304" pitchFamily="18" charset="0"/>
                <a:cs typeface="Times New Roman" panose="02020603050405020304" pitchFamily="18" charset="0"/>
              </a:rPr>
              <a:t>en 1988 comme une alternative aux modèles traditionnels en cascade et en V.</a:t>
            </a:r>
          </a:p>
          <a:p>
            <a:pPr marL="0" indent="0" algn="just">
              <a:buNone/>
            </a:pPr>
            <a:r>
              <a:rPr lang="fr-FR" dirty="0">
                <a:latin typeface="Times New Roman" panose="02020603050405020304" pitchFamily="18" charset="0"/>
                <a:cs typeface="Times New Roman" panose="02020603050405020304" pitchFamily="18" charset="0"/>
              </a:rPr>
              <a:t>Les principes fondamentaux du modèle en spirale sont :</a:t>
            </a:r>
          </a:p>
          <a:p>
            <a:pPr marL="0" indent="0" algn="just">
              <a:buNone/>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Itération</a:t>
            </a:r>
            <a:r>
              <a:rPr lang="fr-FR" dirty="0">
                <a:latin typeface="Times New Roman" panose="02020603050405020304" pitchFamily="18" charset="0"/>
                <a:cs typeface="Times New Roman" panose="02020603050405020304" pitchFamily="18" charset="0"/>
              </a:rPr>
              <a:t> : Le développement est divisé en plusieurs cycles itératifs, chaque cycle se concentrant sur un aspect spécifique du logiciel.</a:t>
            </a:r>
          </a:p>
          <a:p>
            <a:pPr marL="0" indent="0" algn="just">
              <a:buNone/>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Identification et atténuation des risques </a:t>
            </a:r>
            <a:r>
              <a:rPr lang="fr-FR" dirty="0">
                <a:latin typeface="Times New Roman" panose="02020603050405020304" pitchFamily="18" charset="0"/>
                <a:cs typeface="Times New Roman" panose="02020603050405020304" pitchFamily="18" charset="0"/>
              </a:rPr>
              <a:t>: Les risques sont identifiés et atténués à chaque itération, ce qui permet de minimiser leur impact.</a:t>
            </a:r>
          </a:p>
          <a:p>
            <a:pPr marL="0" indent="0" algn="just">
              <a:buNone/>
            </a:pPr>
            <a:r>
              <a:rPr lang="fr-FR" b="1" dirty="0">
                <a:latin typeface="Times New Roman" panose="02020603050405020304" pitchFamily="18" charset="0"/>
                <a:cs typeface="Times New Roman" panose="02020603050405020304" pitchFamily="18" charset="0"/>
              </a:rPr>
              <a:t> Prototypage : </a:t>
            </a:r>
            <a:r>
              <a:rPr lang="fr-FR" dirty="0">
                <a:latin typeface="Times New Roman" panose="02020603050405020304" pitchFamily="18" charset="0"/>
                <a:cs typeface="Times New Roman" panose="02020603050405020304" pitchFamily="18" charset="0"/>
              </a:rPr>
              <a:t>Des prototypes sont développés à chaque itération pour valider les exigences et les conceptions.</a:t>
            </a:r>
          </a:p>
          <a:p>
            <a:pPr marL="0" indent="0" algn="just">
              <a:buNone/>
            </a:pPr>
            <a:r>
              <a:rPr lang="fr-FR" b="1" dirty="0">
                <a:latin typeface="Times New Roman" panose="02020603050405020304" pitchFamily="18" charset="0"/>
                <a:cs typeface="Times New Roman" panose="02020603050405020304" pitchFamily="18" charset="0"/>
              </a:rPr>
              <a:t> Évaluation et rétroaction : </a:t>
            </a:r>
            <a:r>
              <a:rPr lang="fr-FR" dirty="0">
                <a:latin typeface="Times New Roman" panose="02020603050405020304" pitchFamily="18" charset="0"/>
                <a:cs typeface="Times New Roman" panose="02020603050405020304" pitchFamily="18" charset="0"/>
              </a:rPr>
              <a:t>Les résultats de chaque itération sont évalués et des commentaires sont recueillis pour améliorer les itérations futures.</a:t>
            </a:r>
            <a:endParaRPr lang="fr-C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64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4D424-41C8-46EA-A914-82AED59B8DD7}"/>
              </a:ext>
            </a:extLst>
          </p:cNvPr>
          <p:cNvSpPr>
            <a:spLocks noGrp="1"/>
          </p:cNvSpPr>
          <p:nvPr>
            <p:ph type="title"/>
          </p:nvPr>
        </p:nvSpPr>
        <p:spPr/>
        <p:txBody>
          <a:bodyPr/>
          <a:lstStyle/>
          <a:p>
            <a:r>
              <a:rPr lang="fr-FR" dirty="0"/>
              <a:t>II. Présentation du modèle en spiral</a:t>
            </a:r>
            <a:endParaRPr lang="fr-CM" dirty="0"/>
          </a:p>
        </p:txBody>
      </p:sp>
      <p:sp>
        <p:nvSpPr>
          <p:cNvPr id="3" name="Espace réservé du contenu 2">
            <a:extLst>
              <a:ext uri="{FF2B5EF4-FFF2-40B4-BE49-F238E27FC236}">
                <a16:creationId xmlns:a16="http://schemas.microsoft.com/office/drawing/2014/main" id="{764EE303-5957-4FE6-AC7D-339DACFDB848}"/>
              </a:ext>
            </a:extLst>
          </p:cNvPr>
          <p:cNvSpPr>
            <a:spLocks noGrp="1"/>
          </p:cNvSpPr>
          <p:nvPr>
            <p:ph idx="1"/>
          </p:nvPr>
        </p:nvSpPr>
        <p:spPr/>
        <p:txBody>
          <a:bodyPr>
            <a:normAutofit fontScale="85000" lnSpcReduction="20000"/>
          </a:bodyPr>
          <a:lstStyle/>
          <a:p>
            <a:pPr marL="0" indent="0" algn="ctr">
              <a:buNone/>
            </a:pPr>
            <a:r>
              <a:rPr lang="fr-FR" sz="3100" b="1" dirty="0"/>
              <a:t>2.2 Avantages du modèle en spirale </a:t>
            </a:r>
          </a:p>
          <a:p>
            <a:pPr marL="0" indent="0" algn="just">
              <a:buNone/>
            </a:pPr>
            <a:r>
              <a:rPr lang="fr-FR" dirty="0"/>
              <a:t>Le modèle en spirale présente plusieurs avantages :</a:t>
            </a:r>
          </a:p>
          <a:p>
            <a:pPr marL="0" indent="0" algn="just">
              <a:buNone/>
            </a:pPr>
            <a:r>
              <a:rPr lang="fr-FR" dirty="0"/>
              <a:t> </a:t>
            </a:r>
            <a:r>
              <a:rPr lang="fr-FR" b="1" dirty="0"/>
              <a:t>Réduction des risques </a:t>
            </a:r>
            <a:r>
              <a:rPr lang="fr-FR" dirty="0"/>
              <a:t>: L'identification et l'atténuation des risques à chaque itération minimisent l'impact des problèmes potentiels.</a:t>
            </a:r>
          </a:p>
          <a:p>
            <a:pPr marL="0" indent="0" algn="just">
              <a:buNone/>
            </a:pPr>
            <a:r>
              <a:rPr lang="fr-FR" dirty="0"/>
              <a:t> </a:t>
            </a:r>
            <a:r>
              <a:rPr lang="fr-FR" b="1" dirty="0"/>
              <a:t>Flexibilité</a:t>
            </a:r>
            <a:r>
              <a:rPr lang="fr-FR" dirty="0"/>
              <a:t> : Le modèle en spirale permet d'adapter les exigences et les priorités au fur et à mesure de l'avancement du projet.</a:t>
            </a:r>
          </a:p>
          <a:p>
            <a:pPr marL="0" indent="0" algn="just">
              <a:buNone/>
            </a:pPr>
            <a:r>
              <a:rPr lang="fr-FR" b="1" dirty="0"/>
              <a:t> Amélioration de la qualité </a:t>
            </a:r>
            <a:r>
              <a:rPr lang="fr-FR" dirty="0"/>
              <a:t>: clés tests et l'évaluation continus améliorent la qualité globale du logiciel.</a:t>
            </a:r>
          </a:p>
          <a:p>
            <a:pPr marL="0" indent="0" algn="just">
              <a:buNone/>
            </a:pPr>
            <a:r>
              <a:rPr lang="fr-FR" b="1" dirty="0"/>
              <a:t> Meilleure communication </a:t>
            </a:r>
            <a:r>
              <a:rPr lang="fr-FR" dirty="0"/>
              <a:t>: L'approche itérative favorise une communication efficace entre les parties prenantes.</a:t>
            </a:r>
          </a:p>
          <a:p>
            <a:pPr marL="0" indent="0" algn="just">
              <a:buNone/>
            </a:pPr>
            <a:r>
              <a:rPr lang="fr-FR" dirty="0"/>
              <a:t> </a:t>
            </a:r>
            <a:r>
              <a:rPr lang="fr-FR" b="1" dirty="0"/>
              <a:t>Développement progressif </a:t>
            </a:r>
            <a:r>
              <a:rPr lang="fr-FR" dirty="0"/>
              <a:t>: Le développement incrémental permet de livrer des fonctionnalités plus rapidement et de les valider auprès des utilisateurs.</a:t>
            </a:r>
          </a:p>
          <a:p>
            <a:pPr marL="0" indent="0" algn="just">
              <a:buNone/>
            </a:pPr>
            <a:r>
              <a:rPr lang="fr-FR" dirty="0"/>
              <a:t> </a:t>
            </a:r>
            <a:r>
              <a:rPr lang="fr-FR" b="1" dirty="0"/>
              <a:t>Réduction des coûts de maintenance </a:t>
            </a:r>
            <a:r>
              <a:rPr lang="fr-FR" dirty="0"/>
              <a:t>: La détection précoce des défauts réduit les coûts de maintenance à long terme</a:t>
            </a:r>
            <a:endParaRPr lang="fr-CM" dirty="0"/>
          </a:p>
        </p:txBody>
      </p:sp>
    </p:spTree>
    <p:extLst>
      <p:ext uri="{BB962C8B-B14F-4D97-AF65-F5344CB8AC3E}">
        <p14:creationId xmlns:p14="http://schemas.microsoft.com/office/powerpoint/2010/main" val="234741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385839-C5D3-4957-922F-D10F919AB132}"/>
              </a:ext>
            </a:extLst>
          </p:cNvPr>
          <p:cNvSpPr>
            <a:spLocks noGrp="1"/>
          </p:cNvSpPr>
          <p:nvPr>
            <p:ph type="title"/>
          </p:nvPr>
        </p:nvSpPr>
        <p:spPr/>
        <p:txBody>
          <a:bodyPr/>
          <a:lstStyle/>
          <a:p>
            <a:r>
              <a:rPr lang="fr-FR" dirty="0"/>
              <a:t>II. Présentation du modèle en spiral</a:t>
            </a:r>
            <a:endParaRPr lang="fr-CM" dirty="0"/>
          </a:p>
        </p:txBody>
      </p:sp>
      <p:sp>
        <p:nvSpPr>
          <p:cNvPr id="3" name="Espace réservé du contenu 2">
            <a:extLst>
              <a:ext uri="{FF2B5EF4-FFF2-40B4-BE49-F238E27FC236}">
                <a16:creationId xmlns:a16="http://schemas.microsoft.com/office/drawing/2014/main" id="{1CB5F5C8-C0D5-40F1-8BA6-4447618B5417}"/>
              </a:ext>
            </a:extLst>
          </p:cNvPr>
          <p:cNvSpPr>
            <a:spLocks noGrp="1"/>
          </p:cNvSpPr>
          <p:nvPr>
            <p:ph idx="1"/>
          </p:nvPr>
        </p:nvSpPr>
        <p:spPr/>
        <p:txBody>
          <a:bodyPr>
            <a:normAutofit fontScale="92500" lnSpcReduction="10000"/>
          </a:bodyPr>
          <a:lstStyle/>
          <a:p>
            <a:pPr marL="0" indent="0" algn="ctr">
              <a:buNone/>
            </a:pPr>
            <a:r>
              <a:rPr lang="fr-FR" sz="2600" b="1" dirty="0"/>
              <a:t>2.3 Inconvénients du modèle en spirale</a:t>
            </a:r>
          </a:p>
          <a:p>
            <a:pPr marL="0" indent="0" algn="just">
              <a:buNone/>
            </a:pPr>
            <a:r>
              <a:rPr lang="fr-FR" dirty="0"/>
              <a:t> Le modèle en spirale présente également quelques inconvénients :</a:t>
            </a:r>
          </a:p>
          <a:p>
            <a:pPr marL="0" indent="0" algn="just">
              <a:buNone/>
            </a:pPr>
            <a:r>
              <a:rPr lang="fr-FR" dirty="0"/>
              <a:t> </a:t>
            </a:r>
            <a:r>
              <a:rPr lang="fr-FR" b="1" dirty="0"/>
              <a:t>Complexité accrue : </a:t>
            </a:r>
            <a:r>
              <a:rPr lang="fr-FR" dirty="0"/>
              <a:t>Le modèle en spirale peut être plus complexe à gérer que d'autres modèles de développement.</a:t>
            </a:r>
          </a:p>
          <a:p>
            <a:pPr marL="0" indent="0" algn="just">
              <a:buNone/>
            </a:pPr>
            <a:r>
              <a:rPr lang="fr-FR" b="1" dirty="0"/>
              <a:t> Coûts potentiellement plus élevés </a:t>
            </a:r>
            <a:r>
              <a:rPr lang="fr-FR" dirty="0"/>
              <a:t>: Les itérations répétées peuvent entraîner des coûts de développement plus élevés.</a:t>
            </a:r>
          </a:p>
          <a:p>
            <a:pPr marL="0" indent="0" algn="just">
              <a:buNone/>
            </a:pPr>
            <a:r>
              <a:rPr lang="fr-FR" b="1" dirty="0"/>
              <a:t> Dépendance à l’expertise </a:t>
            </a:r>
            <a:r>
              <a:rPr lang="fr-FR" dirty="0"/>
              <a:t>: Le modèle en spirale nécessite une équipe expérimentée capable d'identifier et d'atténuer les risques.</a:t>
            </a:r>
          </a:p>
          <a:p>
            <a:pPr marL="0" indent="0" algn="just">
              <a:buNone/>
            </a:pPr>
            <a:r>
              <a:rPr lang="fr-FR" dirty="0"/>
              <a:t> </a:t>
            </a:r>
            <a:r>
              <a:rPr lang="fr-FR" b="1" dirty="0"/>
              <a:t>Difficulté d'estimation des coûts et du calendrier : </a:t>
            </a:r>
            <a:r>
              <a:rPr lang="fr-FR" dirty="0"/>
              <a:t>La nature itérative du modèle rend difficile l'estimation précise des coûts et du calendrier du projet.</a:t>
            </a:r>
          </a:p>
          <a:p>
            <a:pPr marL="0" indent="0" algn="just">
              <a:buNone/>
            </a:pPr>
            <a:r>
              <a:rPr lang="fr-FR" b="1" dirty="0"/>
              <a:t> Risque de "dérapage" du projet </a:t>
            </a:r>
            <a:r>
              <a:rPr lang="fr-FR" dirty="0"/>
              <a:t>: Si les itérations ne sont pas bien gérées, le projet peut déraper en termes de coûts et de délai</a:t>
            </a:r>
            <a:endParaRPr lang="fr-CM" dirty="0"/>
          </a:p>
        </p:txBody>
      </p:sp>
    </p:spTree>
    <p:extLst>
      <p:ext uri="{BB962C8B-B14F-4D97-AF65-F5344CB8AC3E}">
        <p14:creationId xmlns:p14="http://schemas.microsoft.com/office/powerpoint/2010/main" val="106522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42C1EF-7E86-448C-8045-8AB103A3DBC7}"/>
              </a:ext>
            </a:extLst>
          </p:cNvPr>
          <p:cNvSpPr>
            <a:spLocks noGrp="1"/>
          </p:cNvSpPr>
          <p:nvPr>
            <p:ph type="title"/>
          </p:nvPr>
        </p:nvSpPr>
        <p:spPr>
          <a:xfrm>
            <a:off x="838200" y="365125"/>
            <a:ext cx="10515600" cy="1069975"/>
          </a:xfrm>
        </p:spPr>
        <p:txBody>
          <a:bodyPr/>
          <a:lstStyle/>
          <a:p>
            <a:r>
              <a:rPr lang="fr-FR" dirty="0"/>
              <a:t>III. Phases du modèle en spiral</a:t>
            </a:r>
            <a:endParaRPr lang="fr-CM" dirty="0"/>
          </a:p>
        </p:txBody>
      </p:sp>
      <p:sp>
        <p:nvSpPr>
          <p:cNvPr id="3" name="Espace réservé du contenu 2">
            <a:extLst>
              <a:ext uri="{FF2B5EF4-FFF2-40B4-BE49-F238E27FC236}">
                <a16:creationId xmlns:a16="http://schemas.microsoft.com/office/drawing/2014/main" id="{EABC6204-E36D-404C-91F0-58A62D330E03}"/>
              </a:ext>
            </a:extLst>
          </p:cNvPr>
          <p:cNvSpPr>
            <a:spLocks noGrp="1"/>
          </p:cNvSpPr>
          <p:nvPr>
            <p:ph idx="1"/>
          </p:nvPr>
        </p:nvSpPr>
        <p:spPr>
          <a:xfrm>
            <a:off x="162339" y="1200427"/>
            <a:ext cx="9909313" cy="5173869"/>
          </a:xfrm>
        </p:spPr>
        <p:txBody>
          <a:bodyPr>
            <a:noAutofit/>
          </a:bodyPr>
          <a:lstStyle/>
          <a:p>
            <a:pPr marL="0" indent="0" algn="ctr">
              <a:buNone/>
            </a:pPr>
            <a:r>
              <a:rPr lang="fr-FR" b="1" dirty="0">
                <a:latin typeface="Times New Roman" panose="02020603050405020304" pitchFamily="18" charset="0"/>
                <a:cs typeface="Times New Roman" panose="02020603050405020304" pitchFamily="18" charset="0"/>
              </a:rPr>
              <a:t>3.1 Détermination des objectifs, des alternatives et des contraintes </a:t>
            </a:r>
          </a:p>
          <a:p>
            <a:pPr marL="0" indent="0" algn="just">
              <a:buNone/>
            </a:pPr>
            <a:r>
              <a:rPr lang="fr-FR" b="1" dirty="0">
                <a:latin typeface="Times New Roman" panose="02020603050405020304" pitchFamily="18" charset="0"/>
                <a:cs typeface="Times New Roman" panose="02020603050405020304" pitchFamily="18" charset="0"/>
              </a:rPr>
              <a:t> a) Objectifs : </a:t>
            </a:r>
            <a:r>
              <a:rPr lang="fr-FR" dirty="0">
                <a:latin typeface="Times New Roman" panose="02020603050405020304" pitchFamily="18" charset="0"/>
                <a:cs typeface="Times New Roman" panose="02020603050405020304" pitchFamily="18" charset="0"/>
              </a:rPr>
              <a:t>Définir clairement les objectifs de l'itération, en précisant les fonctionnalités à développer et les problèmes à résoudre. Établir des critères de succès mesurables pour évaluer les résultats de l'itération.</a:t>
            </a:r>
          </a:p>
          <a:p>
            <a:pPr marL="0" indent="0" algn="just">
              <a:buNone/>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b) Alternatives : </a:t>
            </a:r>
            <a:r>
              <a:rPr lang="fr-FR" dirty="0">
                <a:latin typeface="Times New Roman" panose="02020603050405020304" pitchFamily="18" charset="0"/>
                <a:cs typeface="Times New Roman" panose="02020603050405020304" pitchFamily="18" charset="0"/>
              </a:rPr>
              <a:t>Explorer différentes solutions technologiques et architectures possibles pour répondre aux objectifs; Analyser les avantages et les inconvénients de chaque alternative, en tenant compte des facteurs tels que la faisabilité, le coût, la performance et la maintenabilité;  Sélectionner la solution la plus appropriée en fonction des objectifs et des contraintes du projet</a:t>
            </a:r>
          </a:p>
          <a:p>
            <a:pPr marL="0" indent="0" algn="just">
              <a:buNone/>
            </a:pPr>
            <a:r>
              <a:rPr lang="fr-FR" b="1" dirty="0">
                <a:latin typeface="Times New Roman" panose="02020603050405020304" pitchFamily="18" charset="0"/>
                <a:cs typeface="Times New Roman" panose="02020603050405020304" pitchFamily="18" charset="0"/>
              </a:rPr>
              <a:t>c) Contraintes : </a:t>
            </a:r>
            <a:r>
              <a:rPr lang="fr-FR" dirty="0">
                <a:latin typeface="Times New Roman" panose="02020603050405020304" pitchFamily="18" charset="0"/>
                <a:cs typeface="Times New Roman" panose="02020603050405020304" pitchFamily="18" charset="0"/>
              </a:rPr>
              <a:t>Identifier les contraintes du projet, telles que les limitations budgétaires, les délais serrés, les ressources limitées et les exigences réglementaires; Évaluer l'impact des contraintes sur les objectifs et les alternatives ; Ajuster les objectifs et les plans si nécessaire pour respecter les contraintes.</a:t>
            </a:r>
          </a:p>
          <a:p>
            <a:pPr marL="0" indent="0" algn="just">
              <a:buNone/>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 Risques : </a:t>
            </a:r>
            <a:r>
              <a:rPr lang="fr-FR" dirty="0">
                <a:latin typeface="Times New Roman" panose="02020603050405020304" pitchFamily="18" charset="0"/>
                <a:cs typeface="Times New Roman" panose="02020603050405020304" pitchFamily="18" charset="0"/>
              </a:rPr>
              <a:t>Identifier les risques potentiels qui pourraient affecter le succès de l'itération; Classer les risques en fonction de leur impact et de leur probabilité d'occurrence; Documenter les risques identifiés et les plans d'atténuation.</a:t>
            </a:r>
          </a:p>
          <a:p>
            <a:pPr marL="0" indent="0" algn="just">
              <a:buNone/>
            </a:pPr>
            <a:r>
              <a:rPr lang="fr-FR" b="1" dirty="0">
                <a:latin typeface="Times New Roman" panose="02020603050405020304" pitchFamily="18" charset="0"/>
                <a:cs typeface="Times New Roman" panose="02020603050405020304" pitchFamily="18" charset="0"/>
              </a:rPr>
              <a:t> e) Estimations: </a:t>
            </a:r>
            <a:r>
              <a:rPr lang="fr-FR" dirty="0">
                <a:latin typeface="Times New Roman" panose="02020603050405020304" pitchFamily="18" charset="0"/>
                <a:cs typeface="Times New Roman" panose="02020603050405020304" pitchFamily="18" charset="0"/>
              </a:rPr>
              <a:t>Établir des estimations précises du coût, du temps et des ressources nécessaires pour mener à bien l'itération; Utiliser des techniques d'estimation appropriées, telles que l'analyse de points de fonction ou l'estimation par analogie</a:t>
            </a:r>
            <a:endParaRPr lang="fr-CM"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49027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152</TotalTime>
  <Words>2541</Words>
  <Application>Microsoft Office PowerPoint</Application>
  <PresentationFormat>Grand écran</PresentationFormat>
  <Paragraphs>115</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Times New Roman</vt:lpstr>
      <vt:lpstr>Trebuchet MS</vt:lpstr>
      <vt:lpstr>Wingdings</vt:lpstr>
      <vt:lpstr>Wingdings 3</vt:lpstr>
      <vt:lpstr>Facette</vt:lpstr>
      <vt:lpstr>Spiral model in SDLC</vt:lpstr>
      <vt:lpstr>Présentation PowerPoint</vt:lpstr>
      <vt:lpstr>INTRODUCTION</vt:lpstr>
      <vt:lpstr>I. Présentation du SDLC (Software Development LifeCycle)</vt:lpstr>
      <vt:lpstr>I. Présentation du SDLC (Software Development LifeCycle)</vt:lpstr>
      <vt:lpstr>II. Présentation du modèle en spiral</vt:lpstr>
      <vt:lpstr>II. Présentation du modèle en spiral</vt:lpstr>
      <vt:lpstr>II. Présentation du modèle en spiral</vt:lpstr>
      <vt:lpstr>III. Phases du modèle en spiral</vt:lpstr>
      <vt:lpstr>III. Phases du modèle en spiral</vt:lpstr>
      <vt:lpstr>III. Phases du modèle en spiral</vt:lpstr>
      <vt:lpstr>III. Phases du modèle en spiral</vt:lpstr>
      <vt:lpstr>Présentation PowerPoint</vt:lpstr>
      <vt:lpstr>IV. Le test logiciel dans le modèle en spiral</vt:lpstr>
      <vt:lpstr>IV. Le test logiciel dans le modèle en spiral</vt:lpstr>
      <vt:lpstr>IV. Le test logiciel dans le modèle en spiral</vt:lpstr>
      <vt:lpstr>IV. Le test logiciel dans le modèle en spiral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 model in SDLC</dc:title>
  <dc:creator>tsake</dc:creator>
  <cp:lastModifiedBy>tsake</cp:lastModifiedBy>
  <cp:revision>18</cp:revision>
  <dcterms:created xsi:type="dcterms:W3CDTF">2024-05-07T20:27:46Z</dcterms:created>
  <dcterms:modified xsi:type="dcterms:W3CDTF">2024-05-15T07:26:24Z</dcterms:modified>
</cp:coreProperties>
</file>