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C0E196-DD05-486D-AD89-AAF1CF2FCE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DE9DB4-5E73-4CC2-857C-F252FEB6C0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591F35-4077-4630-AA91-C27DCE31ADB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E53CB1-D55B-4CC8-A6C6-3CEC743839C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7C0A16-E668-4C72-8530-3CA0656A29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9F0F9F-5F7B-4215-AFCB-16C2B5C2BD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4C96C2-4956-4BD5-8583-5B634F7804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28B66D-4F4A-4799-B11B-E2B9109F88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243EEC6-45A1-47DC-BCCF-E8BC24EB23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250D5D-5371-475B-A6EA-9576117780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9CEE16-B83C-4671-AFA7-F23DC92860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4CE685-B810-4BFD-ABD3-F99E152532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4AAE64-579D-4F01-8D5E-90439E5E83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5A34FA-BACF-48B0-80BB-A66BBE6C14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B3D8B0-434E-4BA7-9440-A38DDB3E4C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6FAF73A-353E-47BB-8038-90687033BC2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D6DDD5-CD9A-4673-A67A-B7E2F6A458B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ED72CF6-1328-46F1-A458-C40044AD9A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BB03432-A420-47D9-B21E-AC64384B9B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BD4AFE9-3A7E-4066-AF12-04460D4807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E479DF1-A4FF-4E6F-AB6D-261954D3E5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01B2C40-4937-45A2-BABD-269A70F93B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476D67-1D8B-4097-97DF-66EC60024C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3E23F79-A1D1-42F6-8E97-B3F5E447BB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548A2FC-6F4D-41F7-8BF6-7DF45991D8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D629AAC-C80C-4ACB-B992-E0F732627F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97EADFB-C267-4065-84B2-11CA79F20D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040F1BC-E7A1-4C11-9D99-6A8B7817EA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33B87FA-E960-4D71-ABE8-ECDC2B43D38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5F86D65-E65F-4BD2-91DD-1A6EA5BF59A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C1D5C0-8FC4-44AF-8894-8ABA3663C1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7CA396-27CE-4A6B-ADB3-BF89ECF8F5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4297DC-93CA-4D62-B2F5-74A5942BB0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164F6D-79A6-4296-96BC-E8CA6E5CB4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F4422C-0C3A-4373-A8F3-2A44504699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FFA0E9-E1E8-4103-AD14-56E15D2C2D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4;p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" name="Google Shape;15;p1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" name="Google Shape;16;p1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3" name="Google Shape;19;p2"/>
          <p:cNvSpPr/>
          <p:nvPr/>
        </p:nvSpPr>
        <p:spPr>
          <a:xfrm>
            <a:off x="0" y="5970960"/>
            <a:ext cx="9143640" cy="8866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4" name="Google Shape;20;p2"/>
          <p:cNvSpPr/>
          <p:nvPr/>
        </p:nvSpPr>
        <p:spPr>
          <a:xfrm>
            <a:off x="-9000" y="6053400"/>
            <a:ext cx="2248920" cy="7128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5" name="Google Shape;21;p2"/>
          <p:cNvSpPr/>
          <p:nvPr/>
        </p:nvSpPr>
        <p:spPr>
          <a:xfrm>
            <a:off x="2359080" y="6044040"/>
            <a:ext cx="6784560" cy="7128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>
            <a:off x="76320" y="6068520"/>
            <a:ext cx="2057040" cy="685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2"/>
          </p:nvPr>
        </p:nvSpPr>
        <p:spPr>
          <a:xfrm>
            <a:off x="2085480" y="236520"/>
            <a:ext cx="5866920" cy="364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3"/>
          </p:nvPr>
        </p:nvSpPr>
        <p:spPr>
          <a:xfrm>
            <a:off x="8001000" y="228600"/>
            <a:ext cx="837720" cy="380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GB" sz="14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DC55E4C3-FF78-4774-A53B-CB054186B1FC}" type="slidenum">
              <a:rPr b="1" lang="en-GB" sz="14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14;p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48" name="Google Shape;15;p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49" name="Google Shape;16;p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dt" idx="4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ftr" idx="5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sldNum" idx="6"/>
          </p:nvPr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GB" sz="140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B074F099-6511-49C7-8903-C3088B37B682}" type="slidenum">
              <a:rPr b="1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14;p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92" name="Google Shape;15;p1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93" name="Google Shape;16;p1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dt" idx="7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 idx="8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9"/>
          </p:nvPr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GB" sz="14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1511877A-4A81-4FD7-B39B-A495D5F590FF}" type="slidenum">
              <a:rPr b="1" lang="en-GB" sz="14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0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1.png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4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4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4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84280" y="586800"/>
            <a:ext cx="7391520" cy="68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DE" sz="4800" spc="-1" strike="noStrike">
                <a:solidFill>
                  <a:schemeClr val="lt2"/>
                </a:solidFill>
                <a:latin typeface="Arial"/>
                <a:ea typeface="Arial"/>
              </a:rPr>
              <a:t>Essay ICT 304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2362320" y="6050160"/>
            <a:ext cx="6705360" cy="68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Arial"/>
                <a:ea typeface="Arial"/>
              </a:rPr>
              <a:t>Software Development Life Cycle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Google Shape;104;p 1"/>
          <p:cNvSpPr txBox="1"/>
          <p:nvPr/>
        </p:nvSpPr>
        <p:spPr>
          <a:xfrm>
            <a:off x="685800" y="2743200"/>
            <a:ext cx="7391520" cy="2057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DE" sz="4800" spc="-1" strike="noStrike">
                <a:solidFill>
                  <a:schemeClr val="lt2"/>
                </a:solidFill>
                <a:latin typeface="Arial"/>
                <a:ea typeface="Arial"/>
              </a:rPr>
              <a:t>Presented By:</a:t>
            </a:r>
            <a:br>
              <a:rPr sz="4800"/>
            </a:br>
            <a:br>
              <a:rPr sz="4800"/>
            </a:br>
            <a:r>
              <a:rPr b="0" lang="en-DE" sz="1800" spc="-1" strike="noStrike">
                <a:solidFill>
                  <a:schemeClr val="lt2"/>
                </a:solidFill>
                <a:latin typeface="Arial"/>
                <a:ea typeface="Arial"/>
              </a:rPr>
              <a:t>AMBASSA BIENVENU PROSPER 23V647</a:t>
            </a:r>
            <a:br>
              <a:rPr sz="1800"/>
            </a:br>
            <a:r>
              <a:rPr b="0" lang="en-DE" sz="1800" spc="-1" strike="noStrike">
                <a:solidFill>
                  <a:schemeClr val="lt2"/>
                </a:solidFill>
                <a:latin typeface="Arial"/>
                <a:ea typeface="Arial"/>
              </a:rPr>
              <a:t>NGAKE NGASSAM BRICE 21T2773</a:t>
            </a:r>
            <a:br>
              <a:rPr sz="1800"/>
            </a:br>
            <a:r>
              <a:rPr b="0" lang="en-DE" sz="1800" spc="-1" strike="noStrike">
                <a:solidFill>
                  <a:schemeClr val="lt2"/>
                </a:solidFill>
                <a:latin typeface="Arial"/>
                <a:ea typeface="Arial"/>
              </a:rPr>
              <a:t>EBENGUE DIMENE ANNICK CAROLE 23V2654</a:t>
            </a:r>
            <a:br>
              <a:rPr sz="1800"/>
            </a:br>
            <a:r>
              <a:rPr b="0" lang="en-DE" sz="1800" spc="-1" strike="noStrike">
                <a:solidFill>
                  <a:schemeClr val="lt2"/>
                </a:solidFill>
                <a:latin typeface="Arial"/>
                <a:ea typeface="Arial"/>
              </a:rPr>
              <a:t>MELI SONKOUE BERNICE VEREL 21Q2393</a:t>
            </a:r>
            <a:br>
              <a:rPr sz="1800"/>
            </a:br>
            <a:r>
              <a:rPr b="0" lang="en-DE" sz="1800" spc="-1" strike="noStrike">
                <a:solidFill>
                  <a:schemeClr val="lt2"/>
                </a:solidFill>
                <a:latin typeface="Arial"/>
                <a:ea typeface="Arial"/>
              </a:rPr>
              <a:t>TSAPZEU ODILON DUVAL 20R2149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298;p31" descr=""/>
          <p:cNvPicPr/>
          <p:nvPr/>
        </p:nvPicPr>
        <p:blipFill>
          <a:blip r:embed="rId1"/>
          <a:srcRect l="40444" t="37328" r="40822" b="28640"/>
          <a:stretch/>
        </p:blipFill>
        <p:spPr>
          <a:xfrm>
            <a:off x="755640" y="3141000"/>
            <a:ext cx="3310920" cy="3384000"/>
          </a:xfrm>
          <a:prstGeom prst="rect">
            <a:avLst/>
          </a:prstGeom>
          <a:ln w="0">
            <a:noFill/>
          </a:ln>
        </p:spPr>
      </p:pic>
      <p:cxnSp>
        <p:nvCxnSpPr>
          <p:cNvPr id="186" name="Google Shape;299;p31"/>
          <p:cNvCxnSpPr/>
          <p:nvPr/>
        </p:nvCxnSpPr>
        <p:spPr>
          <a:xfrm flipV="1">
            <a:off x="1619640" y="2996640"/>
            <a:ext cx="2304360" cy="2664720"/>
          </a:xfrm>
          <a:prstGeom prst="straightConnector1">
            <a:avLst/>
          </a:prstGeom>
          <a:ln w="10000">
            <a:solidFill>
              <a:srgbClr val="1ab39f"/>
            </a:solidFill>
            <a:round/>
          </a:ln>
        </p:spPr>
      </p:cxnSp>
      <p:cxnSp>
        <p:nvCxnSpPr>
          <p:cNvPr id="187" name="Google Shape;300;p31"/>
          <p:cNvCxnSpPr/>
          <p:nvPr/>
        </p:nvCxnSpPr>
        <p:spPr>
          <a:xfrm flipV="1">
            <a:off x="971280" y="3140640"/>
            <a:ext cx="648720" cy="2088720"/>
          </a:xfrm>
          <a:prstGeom prst="straightConnector1">
            <a:avLst/>
          </a:prstGeom>
          <a:ln w="10000">
            <a:solidFill>
              <a:srgbClr val="1ab39f"/>
            </a:solidFill>
            <a:round/>
          </a:ln>
        </p:spPr>
      </p:cxnSp>
      <p:pic>
        <p:nvPicPr>
          <p:cNvPr id="188" name="Google Shape;301;p31" descr=""/>
          <p:cNvPicPr/>
          <p:nvPr/>
        </p:nvPicPr>
        <p:blipFill>
          <a:blip r:embed="rId2"/>
          <a:srcRect l="40864" t="57456" r="54062" b="36509"/>
          <a:stretch/>
        </p:blipFill>
        <p:spPr>
          <a:xfrm>
            <a:off x="1331640" y="1546920"/>
            <a:ext cx="2880000" cy="1926360"/>
          </a:xfrm>
          <a:prstGeom prst="rect">
            <a:avLst/>
          </a:prstGeom>
          <a:ln w="0">
            <a:noFill/>
          </a:ln>
        </p:spPr>
      </p:pic>
      <p:sp>
        <p:nvSpPr>
          <p:cNvPr id="189" name="Google Shape;302;p31"/>
          <p:cNvSpPr/>
          <p:nvPr/>
        </p:nvSpPr>
        <p:spPr>
          <a:xfrm>
            <a:off x="4181760" y="2134800"/>
            <a:ext cx="5018400" cy="415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Does it do what it is supposed to do?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The software must be evaluated against the original specification/User Requirement document. This is also called  Acceptance Testing.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If everything works the developer can get paid!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Google Shape;303;p31"/>
          <p:cNvSpPr/>
          <p:nvPr/>
        </p:nvSpPr>
        <p:spPr>
          <a:xfrm>
            <a:off x="539640" y="188640"/>
            <a:ext cx="8152920" cy="9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4300" spc="-1" strike="noStrike">
                <a:solidFill>
                  <a:schemeClr val="dk2"/>
                </a:solidFill>
                <a:latin typeface="Arial"/>
                <a:ea typeface="Arial"/>
              </a:rPr>
              <a:t>Software Development Life Cycle</a:t>
            </a:r>
            <a:endParaRPr b="0" lang="en-US" sz="4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Google Shape;304;p31" descr=""/>
          <p:cNvPicPr/>
          <p:nvPr/>
        </p:nvPicPr>
        <p:blipFill>
          <a:blip r:embed="rId3"/>
          <a:srcRect l="13441" t="0" r="12634" b="0"/>
          <a:stretch/>
        </p:blipFill>
        <p:spPr>
          <a:xfrm>
            <a:off x="8187840" y="0"/>
            <a:ext cx="955800" cy="129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1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309;p32" descr=""/>
          <p:cNvPicPr/>
          <p:nvPr/>
        </p:nvPicPr>
        <p:blipFill>
          <a:blip r:embed="rId1"/>
          <a:srcRect l="40444" t="37328" r="40822" b="28640"/>
          <a:stretch/>
        </p:blipFill>
        <p:spPr>
          <a:xfrm>
            <a:off x="539640" y="3473640"/>
            <a:ext cx="3310920" cy="3384000"/>
          </a:xfrm>
          <a:prstGeom prst="rect">
            <a:avLst/>
          </a:prstGeom>
          <a:ln w="0">
            <a:noFill/>
          </a:ln>
        </p:spPr>
      </p:pic>
      <p:cxnSp>
        <p:nvCxnSpPr>
          <p:cNvPr id="193" name="Google Shape;310;p32"/>
          <p:cNvCxnSpPr/>
          <p:nvPr/>
        </p:nvCxnSpPr>
        <p:spPr>
          <a:xfrm flipV="1">
            <a:off x="1619640" y="2487240"/>
            <a:ext cx="2160360" cy="1914120"/>
          </a:xfrm>
          <a:prstGeom prst="straightConnector1">
            <a:avLst/>
          </a:prstGeom>
          <a:ln w="10000">
            <a:solidFill>
              <a:srgbClr val="7fd13b"/>
            </a:solidFill>
            <a:round/>
          </a:ln>
        </p:spPr>
      </p:cxnSp>
      <p:cxnSp>
        <p:nvCxnSpPr>
          <p:cNvPr id="194" name="Google Shape;311;p32"/>
          <p:cNvCxnSpPr/>
          <p:nvPr/>
        </p:nvCxnSpPr>
        <p:spPr>
          <a:xfrm flipV="1">
            <a:off x="971280" y="1844640"/>
            <a:ext cx="648720" cy="2088720"/>
          </a:xfrm>
          <a:prstGeom prst="straightConnector1">
            <a:avLst/>
          </a:prstGeom>
          <a:ln w="10000">
            <a:solidFill>
              <a:srgbClr val="7fd13b"/>
            </a:solidFill>
            <a:round/>
          </a:ln>
        </p:spPr>
      </p:cxnSp>
      <p:sp>
        <p:nvSpPr>
          <p:cNvPr id="195" name="Google Shape;312;p32"/>
          <p:cNvSpPr/>
          <p:nvPr/>
        </p:nvSpPr>
        <p:spPr>
          <a:xfrm>
            <a:off x="4212000" y="1567080"/>
            <a:ext cx="5018400" cy="48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chemeClr val="accent2"/>
                </a:solidFill>
                <a:latin typeface="Arial"/>
                <a:ea typeface="Arial"/>
              </a:rPr>
              <a:t>C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orrective maintenance – fix any bugs that come up.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chemeClr val="accent2"/>
                </a:solidFill>
                <a:latin typeface="Arial"/>
                <a:ea typeface="Arial"/>
              </a:rPr>
              <a:t>A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daptive maintenance – when the software needs to change to meet new requirements.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chemeClr val="accent2"/>
                </a:solidFill>
                <a:latin typeface="Arial"/>
                <a:ea typeface="Arial"/>
              </a:rPr>
              <a:t>P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erfective maintenance – the user might want request performance improvements or changes to how it looks to make it easier to use.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Remember </a:t>
            </a:r>
            <a:r>
              <a:rPr b="1" lang="en-GB" sz="2400" spc="-1" strike="noStrike">
                <a:solidFill>
                  <a:schemeClr val="accent2"/>
                </a:solidFill>
                <a:latin typeface="Arial"/>
                <a:ea typeface="Arial"/>
              </a:rPr>
              <a:t>CAP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Google Shape;313;p32" descr=""/>
          <p:cNvPicPr/>
          <p:nvPr/>
        </p:nvPicPr>
        <p:blipFill>
          <a:blip r:embed="rId2"/>
          <a:srcRect l="40864" t="44686" r="54166" b="49410"/>
          <a:stretch/>
        </p:blipFill>
        <p:spPr>
          <a:xfrm>
            <a:off x="1250640" y="1546200"/>
            <a:ext cx="2815920" cy="1882440"/>
          </a:xfrm>
          <a:prstGeom prst="rect">
            <a:avLst/>
          </a:prstGeom>
          <a:ln w="0">
            <a:noFill/>
          </a:ln>
        </p:spPr>
      </p:pic>
      <p:sp>
        <p:nvSpPr>
          <p:cNvPr id="197" name="Google Shape;314;p32"/>
          <p:cNvSpPr/>
          <p:nvPr/>
        </p:nvSpPr>
        <p:spPr>
          <a:xfrm>
            <a:off x="539640" y="188640"/>
            <a:ext cx="8152920" cy="9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4300" spc="-1" strike="noStrike">
                <a:solidFill>
                  <a:schemeClr val="dk2"/>
                </a:solidFill>
                <a:latin typeface="Arial"/>
                <a:ea typeface="Arial"/>
              </a:rPr>
              <a:t>Software Development Life Cycle</a:t>
            </a:r>
            <a:endParaRPr b="0" lang="en-US" sz="4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Google Shape;315;p32" descr=""/>
          <p:cNvPicPr/>
          <p:nvPr/>
        </p:nvPicPr>
        <p:blipFill>
          <a:blip r:embed="rId3"/>
          <a:srcRect l="13441" t="0" r="12634" b="0"/>
          <a:stretch/>
        </p:blipFill>
        <p:spPr>
          <a:xfrm>
            <a:off x="8187840" y="0"/>
            <a:ext cx="955800" cy="1293120"/>
          </a:xfrm>
          <a:prstGeom prst="rect">
            <a:avLst/>
          </a:prstGeom>
          <a:ln w="0">
            <a:noFill/>
          </a:ln>
        </p:spPr>
      </p:pic>
      <p:pic>
        <p:nvPicPr>
          <p:cNvPr id="199" name="Google Shape;316;p32" descr=""/>
          <p:cNvPicPr/>
          <p:nvPr/>
        </p:nvPicPr>
        <p:blipFill>
          <a:blip r:embed="rId4"/>
          <a:stretch/>
        </p:blipFill>
        <p:spPr>
          <a:xfrm>
            <a:off x="7020360" y="5733360"/>
            <a:ext cx="1071360" cy="107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0" dur="indefinite" restart="never" nodeType="tmRoot">
          <p:childTnLst>
            <p:seq>
              <p:cTn id="61" dur="indefinite" nodeType="mainSeq">
                <p:childTnLst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chemeClr val="dk2"/>
                </a:solidFill>
                <a:latin typeface="Arial"/>
                <a:ea typeface="Arial"/>
              </a:rPr>
              <a:t>Problem – Mrs Bean is hungry…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20040" indent="-320040">
              <a:lnSpc>
                <a:spcPct val="100000"/>
              </a:lnSpc>
              <a:buClr>
                <a:srgbClr val="ea157a"/>
              </a:buClr>
              <a:buFont typeface="Noto Symbol"/>
              <a:buChar char="◻"/>
            </a:pPr>
            <a:r>
              <a:rPr b="0" lang="en-GB" sz="2900" spc="-1" strike="noStrike">
                <a:solidFill>
                  <a:schemeClr val="dk1"/>
                </a:solidFill>
                <a:latin typeface="Arial"/>
                <a:ea typeface="Arial"/>
              </a:rPr>
              <a:t>What are the steps you might take to help me out in my hunger?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 marL="320040" indent="0">
              <a:lnSpc>
                <a:spcPct val="115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-GB" sz="1700" spc="-1" strike="noStrike">
                <a:solidFill>
                  <a:srgbClr val="ea157a"/>
                </a:solidFill>
                <a:latin typeface="Arial"/>
                <a:ea typeface="Arial"/>
              </a:rPr>
              <a:t>¨</a:t>
            </a:r>
            <a:r>
              <a:rPr b="0" lang="en-GB" sz="2900" spc="-1" strike="noStrike">
                <a:solidFill>
                  <a:schemeClr val="dk1"/>
                </a:solidFill>
                <a:latin typeface="Arial"/>
                <a:ea typeface="Arial"/>
              </a:rPr>
              <a:t>Create a list on your whiteboards of the 5 / 6 stages of development.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 marL="320040" indent="0">
              <a:lnSpc>
                <a:spcPct val="115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-GB" sz="1700" spc="-1" strike="noStrike">
                <a:solidFill>
                  <a:srgbClr val="ea157a"/>
                </a:solidFill>
                <a:latin typeface="Arial"/>
                <a:ea typeface="Arial"/>
              </a:rPr>
              <a:t>¨</a:t>
            </a:r>
            <a:r>
              <a:rPr b="0" lang="en-GB" sz="2900" spc="-1" strike="noStrike">
                <a:solidFill>
                  <a:schemeClr val="dk1"/>
                </a:solidFill>
                <a:latin typeface="Arial"/>
                <a:ea typeface="Arial"/>
              </a:rPr>
              <a:t>Leave a gaps between them so that the details can be added in.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Google Shape;144;p18" descr=""/>
          <p:cNvPicPr/>
          <p:nvPr/>
        </p:nvPicPr>
        <p:blipFill>
          <a:blip r:embed="rId1"/>
          <a:stretch/>
        </p:blipFill>
        <p:spPr>
          <a:xfrm>
            <a:off x="5508000" y="4099320"/>
            <a:ext cx="3381480" cy="225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chemeClr val="dk2"/>
                </a:solidFill>
                <a:latin typeface="Arial"/>
                <a:ea typeface="Arial"/>
              </a:rPr>
              <a:t>Sandwich Development Cycle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4" name="Google Shape;150;p19"/>
          <p:cNvGrpSpPr/>
          <p:nvPr/>
        </p:nvGrpSpPr>
        <p:grpSpPr>
          <a:xfrm>
            <a:off x="533160" y="1773360"/>
            <a:ext cx="4449240" cy="4494240"/>
            <a:chOff x="533160" y="1773360"/>
            <a:chExt cx="4449240" cy="4494240"/>
          </a:xfrm>
        </p:grpSpPr>
        <p:sp>
          <p:nvSpPr>
            <p:cNvPr id="205" name="Google Shape;151;p19"/>
            <p:cNvSpPr/>
            <p:nvPr/>
          </p:nvSpPr>
          <p:spPr>
            <a:xfrm>
              <a:off x="2166480" y="1773360"/>
              <a:ext cx="1210680" cy="786600"/>
            </a:xfrm>
            <a:prstGeom prst="roundRect">
              <a:avLst>
                <a:gd name="adj" fmla="val 16667"/>
              </a:avLst>
            </a:prstGeom>
            <a:solidFill>
              <a:srgbClr val="ea1279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6" name="Google Shape;152;p19"/>
            <p:cNvSpPr/>
            <p:nvPr/>
          </p:nvSpPr>
          <p:spPr>
            <a:xfrm>
              <a:off x="2204640" y="1811880"/>
              <a:ext cx="1133640" cy="709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7240" rIns="57240" tIns="57240" bIns="57240" anchor="ctr">
              <a:noAutofit/>
            </a:bodyPr>
            <a:p>
              <a:pPr algn="ctr">
                <a:lnSpc>
                  <a:spcPct val="90000"/>
                </a:lnSpc>
                <a:spcAft>
                  <a:spcPts val="524"/>
                </a:spcAft>
                <a:tabLst>
                  <a:tab algn="l" pos="0"/>
                </a:tabLst>
              </a:pPr>
              <a:r>
                <a:rPr b="0" lang="en-GB" sz="1500" spc="-1" strike="noStrike">
                  <a:solidFill>
                    <a:schemeClr val="lt1"/>
                  </a:solidFill>
                  <a:latin typeface="Arial"/>
                  <a:ea typeface="Arial"/>
                </a:rPr>
                <a:t>Feasibility Study</a:t>
              </a:r>
              <a:endParaRPr b="0" lang="en-US" sz="15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7" name="Google Shape;153;p19"/>
            <p:cNvSpPr/>
            <p:nvPr/>
          </p:nvSpPr>
          <p:spPr>
            <a:xfrm>
              <a:off x="918000" y="2166840"/>
              <a:ext cx="3707280" cy="3707280"/>
            </a:xfrm>
            <a:custGeom>
              <a:avLst/>
              <a:gdLst>
                <a:gd name="textAreaLeft" fmla="*/ 0 w 3707280"/>
                <a:gd name="textAreaRight" fmla="*/ 3707640 w 3707280"/>
                <a:gd name="textAreaTop" fmla="*/ 0 h 3707280"/>
                <a:gd name="textAreaBottom" fmla="*/ 3707640 h 3707280"/>
              </a:gdLst>
              <a:ahLst/>
              <a:rect l="textAreaLeft" t="textAreaTop" r="textAreaRight" b="textAreaBottom"/>
              <a:pathLst>
                <a:path w="3707628" h="3707628">
                  <a:moveTo>
                    <a:pt x="2611483" y="161902"/>
                  </a:moveTo>
                  <a:lnTo>
                    <a:pt x="2611483" y="161902"/>
                  </a:lnTo>
                  <a:cubicBezTo>
                    <a:pt x="2763233" y="229858"/>
                    <a:pt x="2905150" y="317921"/>
                    <a:pt x="3033417" y="423721"/>
                  </a:cubicBezTo>
                </a:path>
              </a:pathLst>
            </a:custGeom>
            <a:noFill/>
            <a:ln w="10000">
              <a:solidFill>
                <a:srgbClr val="ea127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8" name="Google Shape;154;p19"/>
            <p:cNvSpPr/>
            <p:nvPr/>
          </p:nvSpPr>
          <p:spPr>
            <a:xfrm>
              <a:off x="3771720" y="2700360"/>
              <a:ext cx="1210680" cy="786600"/>
            </a:xfrm>
            <a:prstGeom prst="roundRect">
              <a:avLst>
                <a:gd name="adj" fmla="val 16667"/>
              </a:avLst>
            </a:prstGeom>
            <a:solidFill>
              <a:srgbClr val="fdb709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9" name="Google Shape;155;p19"/>
            <p:cNvSpPr/>
            <p:nvPr/>
          </p:nvSpPr>
          <p:spPr>
            <a:xfrm>
              <a:off x="3810240" y="2738520"/>
              <a:ext cx="1133640" cy="709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7240" rIns="57240" tIns="57240" bIns="57240" anchor="ctr">
              <a:noAutofit/>
            </a:bodyPr>
            <a:p>
              <a:pPr algn="ctr">
                <a:lnSpc>
                  <a:spcPct val="90000"/>
                </a:lnSpc>
                <a:spcAft>
                  <a:spcPts val="524"/>
                </a:spcAft>
                <a:tabLst>
                  <a:tab algn="l" pos="0"/>
                </a:tabLst>
              </a:pPr>
              <a:r>
                <a:rPr b="0" lang="en-GB" sz="1500" spc="-1" strike="noStrike">
                  <a:solidFill>
                    <a:schemeClr val="lt1"/>
                  </a:solidFill>
                  <a:latin typeface="Arial"/>
                  <a:ea typeface="Arial"/>
                </a:rPr>
                <a:t>Analysis</a:t>
              </a:r>
              <a:endParaRPr b="0" lang="en-US" sz="15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0" name="Google Shape;156;p19"/>
            <p:cNvSpPr/>
            <p:nvPr/>
          </p:nvSpPr>
          <p:spPr>
            <a:xfrm>
              <a:off x="918000" y="2166840"/>
              <a:ext cx="3707280" cy="3707280"/>
            </a:xfrm>
            <a:custGeom>
              <a:avLst/>
              <a:gdLst>
                <a:gd name="textAreaLeft" fmla="*/ 0 w 3707280"/>
                <a:gd name="textAreaRight" fmla="*/ 3707640 w 3707280"/>
                <a:gd name="textAreaTop" fmla="*/ 0 h 3707280"/>
                <a:gd name="textAreaBottom" fmla="*/ 3707640 h 3707280"/>
              </a:gdLst>
              <a:ahLst/>
              <a:rect l="textAreaLeft" t="textAreaTop" r="textAreaRight" b="textAreaBottom"/>
              <a:pathLst>
                <a:path w="3707628" h="3707628">
                  <a:moveTo>
                    <a:pt x="3678746" y="1527855"/>
                  </a:moveTo>
                  <a:lnTo>
                    <a:pt x="3678746" y="1527855"/>
                  </a:lnTo>
                  <a:cubicBezTo>
                    <a:pt x="3717255" y="1743455"/>
                    <a:pt x="3717255" y="1964173"/>
                    <a:pt x="3678746" y="2179773"/>
                  </a:cubicBezTo>
                </a:path>
              </a:pathLst>
            </a:custGeom>
            <a:noFill/>
            <a:ln w="10000">
              <a:solidFill>
                <a:srgbClr val="fdb70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1" name="Google Shape;157;p19"/>
            <p:cNvSpPr/>
            <p:nvPr/>
          </p:nvSpPr>
          <p:spPr>
            <a:xfrm>
              <a:off x="3771720" y="4554000"/>
              <a:ext cx="1210680" cy="7866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2" name="Google Shape;158;p19"/>
            <p:cNvSpPr/>
            <p:nvPr/>
          </p:nvSpPr>
          <p:spPr>
            <a:xfrm>
              <a:off x="3810240" y="4592520"/>
              <a:ext cx="1133640" cy="709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7240" rIns="57240" tIns="57240" bIns="57240" anchor="ctr">
              <a:noAutofit/>
            </a:bodyPr>
            <a:p>
              <a:pPr algn="ctr">
                <a:lnSpc>
                  <a:spcPct val="90000"/>
                </a:lnSpc>
                <a:spcAft>
                  <a:spcPts val="524"/>
                </a:spcAft>
                <a:tabLst>
                  <a:tab algn="l" pos="0"/>
                </a:tabLst>
              </a:pPr>
              <a:r>
                <a:rPr b="0" lang="en-GB" sz="1500" spc="-1" strike="noStrike">
                  <a:solidFill>
                    <a:schemeClr val="lt1"/>
                  </a:solidFill>
                  <a:latin typeface="Arial"/>
                  <a:ea typeface="Arial"/>
                </a:rPr>
                <a:t>Design</a:t>
              </a:r>
              <a:endParaRPr b="0" lang="en-US" sz="15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3" name="Google Shape;159;p19"/>
            <p:cNvSpPr/>
            <p:nvPr/>
          </p:nvSpPr>
          <p:spPr>
            <a:xfrm>
              <a:off x="918000" y="2166840"/>
              <a:ext cx="3707280" cy="3707280"/>
            </a:xfrm>
            <a:custGeom>
              <a:avLst/>
              <a:gdLst>
                <a:gd name="textAreaLeft" fmla="*/ 0 w 3707280"/>
                <a:gd name="textAreaRight" fmla="*/ 3707640 w 3707280"/>
                <a:gd name="textAreaTop" fmla="*/ 0 h 3707280"/>
                <a:gd name="textAreaBottom" fmla="*/ 3707640 h 3707280"/>
              </a:gdLst>
              <a:ahLst/>
              <a:rect l="textAreaLeft" t="textAreaTop" r="textAreaRight" b="textAreaBottom"/>
              <a:pathLst>
                <a:path w="3707628" h="3707628">
                  <a:moveTo>
                    <a:pt x="3033416" y="3283906"/>
                  </a:moveTo>
                  <a:cubicBezTo>
                    <a:pt x="2905149" y="3389706"/>
                    <a:pt x="2763232" y="3477769"/>
                    <a:pt x="2611482" y="3545725"/>
                  </a:cubicBezTo>
                </a:path>
              </a:pathLst>
            </a:custGeom>
            <a:noFill/>
            <a:ln w="10000">
              <a:solidFill>
                <a:srgbClr val="00add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4" name="Google Shape;160;p19"/>
            <p:cNvSpPr/>
            <p:nvPr/>
          </p:nvSpPr>
          <p:spPr>
            <a:xfrm>
              <a:off x="2166480" y="5481000"/>
              <a:ext cx="1210680" cy="786600"/>
            </a:xfrm>
            <a:prstGeom prst="roundRect">
              <a:avLst>
                <a:gd name="adj" fmla="val 16667"/>
              </a:avLst>
            </a:prstGeom>
            <a:solidFill>
              <a:srgbClr val="7189c7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5" name="Google Shape;161;p19"/>
            <p:cNvSpPr/>
            <p:nvPr/>
          </p:nvSpPr>
          <p:spPr>
            <a:xfrm>
              <a:off x="2204640" y="5519520"/>
              <a:ext cx="1133640" cy="709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7240" rIns="57240" tIns="57240" bIns="57240" anchor="ctr">
              <a:noAutofit/>
            </a:bodyPr>
            <a:p>
              <a:pPr algn="ctr">
                <a:lnSpc>
                  <a:spcPct val="90000"/>
                </a:lnSpc>
                <a:spcAft>
                  <a:spcPts val="524"/>
                </a:spcAft>
                <a:tabLst>
                  <a:tab algn="l" pos="0"/>
                </a:tabLst>
              </a:pPr>
              <a:r>
                <a:rPr b="0" lang="en-GB" sz="1500" spc="-1" strike="noStrike">
                  <a:solidFill>
                    <a:schemeClr val="lt1"/>
                  </a:solidFill>
                  <a:latin typeface="Arial"/>
                  <a:ea typeface="Arial"/>
                </a:rPr>
                <a:t>Implement</a:t>
              </a:r>
              <a:endParaRPr b="0" lang="en-US" sz="15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6" name="Google Shape;162;p19"/>
            <p:cNvSpPr/>
            <p:nvPr/>
          </p:nvSpPr>
          <p:spPr>
            <a:xfrm>
              <a:off x="918000" y="2166840"/>
              <a:ext cx="3707280" cy="3707280"/>
            </a:xfrm>
            <a:custGeom>
              <a:avLst/>
              <a:gdLst>
                <a:gd name="textAreaLeft" fmla="*/ 0 w 3707280"/>
                <a:gd name="textAreaRight" fmla="*/ 3707640 w 3707280"/>
                <a:gd name="textAreaTop" fmla="*/ 0 h 3707280"/>
                <a:gd name="textAreaBottom" fmla="*/ 3707640 h 3707280"/>
              </a:gdLst>
              <a:ahLst/>
              <a:rect l="textAreaLeft" t="textAreaTop" r="textAreaRight" b="textAreaBottom"/>
              <a:pathLst>
                <a:path w="3707628" h="3707628">
                  <a:moveTo>
                    <a:pt x="1096145" y="3545725"/>
                  </a:moveTo>
                  <a:cubicBezTo>
                    <a:pt x="944395" y="3477769"/>
                    <a:pt x="802478" y="3389706"/>
                    <a:pt x="674211" y="3283906"/>
                  </a:cubicBezTo>
                </a:path>
              </a:pathLst>
            </a:custGeom>
            <a:noFill/>
            <a:ln w="10000">
              <a:solidFill>
                <a:srgbClr val="7189c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7" name="Google Shape;163;p19"/>
            <p:cNvSpPr/>
            <p:nvPr/>
          </p:nvSpPr>
          <p:spPr>
            <a:xfrm>
              <a:off x="560880" y="4554000"/>
              <a:ext cx="1210680" cy="786600"/>
            </a:xfrm>
            <a:prstGeom prst="roundRect">
              <a:avLst>
                <a:gd name="adj" fmla="val 16667"/>
              </a:avLst>
            </a:prstGeom>
            <a:solidFill>
              <a:srgbClr val="17b39e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8" name="Google Shape;164;p19"/>
            <p:cNvSpPr/>
            <p:nvPr/>
          </p:nvSpPr>
          <p:spPr>
            <a:xfrm>
              <a:off x="599400" y="4592520"/>
              <a:ext cx="1133640" cy="709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7240" rIns="57240" tIns="57240" bIns="57240" anchor="ctr">
              <a:noAutofit/>
            </a:bodyPr>
            <a:p>
              <a:pPr algn="ctr">
                <a:lnSpc>
                  <a:spcPct val="90000"/>
                </a:lnSpc>
                <a:spcAft>
                  <a:spcPts val="524"/>
                </a:spcAft>
                <a:tabLst>
                  <a:tab algn="l" pos="0"/>
                </a:tabLst>
              </a:pPr>
              <a:r>
                <a:rPr b="0" lang="en-GB" sz="1500" spc="-1" strike="noStrike">
                  <a:solidFill>
                    <a:schemeClr val="lt1"/>
                  </a:solidFill>
                  <a:latin typeface="Arial"/>
                  <a:ea typeface="Arial"/>
                </a:rPr>
                <a:t>Evaluation</a:t>
              </a:r>
              <a:endParaRPr b="0" lang="en-US" sz="15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9" name="Google Shape;165;p19"/>
            <p:cNvSpPr/>
            <p:nvPr/>
          </p:nvSpPr>
          <p:spPr>
            <a:xfrm>
              <a:off x="918000" y="2166840"/>
              <a:ext cx="3707280" cy="3707280"/>
            </a:xfrm>
            <a:custGeom>
              <a:avLst/>
              <a:gdLst>
                <a:gd name="textAreaLeft" fmla="*/ 0 w 3707280"/>
                <a:gd name="textAreaRight" fmla="*/ 3707640 w 3707280"/>
                <a:gd name="textAreaTop" fmla="*/ 0 h 3707280"/>
                <a:gd name="textAreaBottom" fmla="*/ 3707640 h 3707280"/>
              </a:gdLst>
              <a:ahLst/>
              <a:rect l="textAreaLeft" t="textAreaTop" r="textAreaRight" b="textAreaBottom"/>
              <a:pathLst>
                <a:path w="3707628" h="3707628">
                  <a:moveTo>
                    <a:pt x="28881" y="2179773"/>
                  </a:moveTo>
                  <a:cubicBezTo>
                    <a:pt x="-9628" y="1964173"/>
                    <a:pt x="-9628" y="1743455"/>
                    <a:pt x="28881" y="1527855"/>
                  </a:cubicBezTo>
                </a:path>
              </a:pathLst>
            </a:custGeom>
            <a:noFill/>
            <a:ln w="10000">
              <a:solidFill>
                <a:srgbClr val="17b39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0" name="Google Shape;166;p19"/>
            <p:cNvSpPr/>
            <p:nvPr/>
          </p:nvSpPr>
          <p:spPr>
            <a:xfrm>
              <a:off x="560880" y="2700360"/>
              <a:ext cx="1210680" cy="7866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1" name="Google Shape;167;p19"/>
            <p:cNvSpPr/>
            <p:nvPr/>
          </p:nvSpPr>
          <p:spPr>
            <a:xfrm>
              <a:off x="533160" y="2738520"/>
              <a:ext cx="1276200" cy="709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7240" rIns="57240" tIns="57240" bIns="57240" anchor="ctr">
              <a:noAutofit/>
            </a:bodyPr>
            <a:p>
              <a:pPr algn="ctr">
                <a:lnSpc>
                  <a:spcPct val="90000"/>
                </a:lnSpc>
                <a:spcAft>
                  <a:spcPts val="524"/>
                </a:spcAft>
                <a:tabLst>
                  <a:tab algn="l" pos="0"/>
                </a:tabLst>
              </a:pPr>
              <a:r>
                <a:rPr b="0" lang="en-GB" sz="1500" spc="-1" strike="noStrike">
                  <a:solidFill>
                    <a:schemeClr val="lt1"/>
                  </a:solidFill>
                  <a:latin typeface="Arial"/>
                  <a:ea typeface="Arial"/>
                </a:rPr>
                <a:t>Maintenance</a:t>
              </a:r>
              <a:endParaRPr b="0" lang="en-US" sz="15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2" name="Google Shape;168;p19"/>
            <p:cNvSpPr/>
            <p:nvPr/>
          </p:nvSpPr>
          <p:spPr>
            <a:xfrm>
              <a:off x="918000" y="2166840"/>
              <a:ext cx="3707280" cy="3707280"/>
            </a:xfrm>
            <a:custGeom>
              <a:avLst/>
              <a:gdLst>
                <a:gd name="textAreaLeft" fmla="*/ 0 w 3707280"/>
                <a:gd name="textAreaRight" fmla="*/ 3707640 w 3707280"/>
                <a:gd name="textAreaTop" fmla="*/ 0 h 3707280"/>
                <a:gd name="textAreaBottom" fmla="*/ 3707640 h 3707280"/>
              </a:gdLst>
              <a:ahLst/>
              <a:rect l="textAreaLeft" t="textAreaTop" r="textAreaRight" b="textAreaBottom"/>
              <a:pathLst>
                <a:path w="3707628" h="3707628">
                  <a:moveTo>
                    <a:pt x="674211" y="423721"/>
                  </a:moveTo>
                  <a:lnTo>
                    <a:pt x="674211" y="423721"/>
                  </a:lnTo>
                  <a:cubicBezTo>
                    <a:pt x="802478" y="317921"/>
                    <a:pt x="944395" y="229858"/>
                    <a:pt x="1096145" y="161902"/>
                  </a:cubicBezTo>
                </a:path>
              </a:pathLst>
            </a:custGeom>
            <a:noFill/>
            <a:ln w="10000">
              <a:solidFill>
                <a:srgbClr val="ea127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pic>
        <p:nvPicPr>
          <p:cNvPr id="223" name="Google Shape;169;p19" descr=""/>
          <p:cNvPicPr/>
          <p:nvPr/>
        </p:nvPicPr>
        <p:blipFill>
          <a:blip r:embed="rId1"/>
          <a:stretch/>
        </p:blipFill>
        <p:spPr>
          <a:xfrm>
            <a:off x="5580000" y="2638080"/>
            <a:ext cx="3013200" cy="200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chemeClr val="dk2"/>
                </a:solidFill>
                <a:latin typeface="Arial"/>
                <a:ea typeface="Arial"/>
              </a:rPr>
              <a:t>Sandwich Development Cycle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Google Shape;175;p20" descr=""/>
          <p:cNvPicPr/>
          <p:nvPr/>
        </p:nvPicPr>
        <p:blipFill>
          <a:blip r:embed="rId1"/>
          <a:stretch/>
        </p:blipFill>
        <p:spPr>
          <a:xfrm>
            <a:off x="6804360" y="1774080"/>
            <a:ext cx="2053440" cy="1366560"/>
          </a:xfrm>
          <a:prstGeom prst="rect">
            <a:avLst/>
          </a:prstGeom>
          <a:ln w="0">
            <a:noFill/>
          </a:ln>
        </p:spPr>
      </p:pic>
      <p:pic>
        <p:nvPicPr>
          <p:cNvPr id="226" name="Google Shape;176;p20" descr=""/>
          <p:cNvPicPr/>
          <p:nvPr/>
        </p:nvPicPr>
        <p:blipFill>
          <a:blip r:embed="rId2"/>
          <a:srcRect l="40444" t="37328" r="40822" b="28640"/>
          <a:stretch/>
        </p:blipFill>
        <p:spPr>
          <a:xfrm>
            <a:off x="755640" y="3141000"/>
            <a:ext cx="3310920" cy="3384000"/>
          </a:xfrm>
          <a:prstGeom prst="rect">
            <a:avLst/>
          </a:prstGeom>
          <a:ln w="0">
            <a:noFill/>
          </a:ln>
        </p:spPr>
      </p:pic>
      <p:pic>
        <p:nvPicPr>
          <p:cNvPr id="227" name="Google Shape;177;p20" descr=""/>
          <p:cNvPicPr/>
          <p:nvPr/>
        </p:nvPicPr>
        <p:blipFill>
          <a:blip r:embed="rId3"/>
          <a:srcRect l="47152" t="37832" r="47745" b="55751"/>
          <a:stretch/>
        </p:blipFill>
        <p:spPr>
          <a:xfrm>
            <a:off x="3277080" y="1556640"/>
            <a:ext cx="2806920" cy="1986120"/>
          </a:xfrm>
          <a:prstGeom prst="rect">
            <a:avLst/>
          </a:prstGeom>
          <a:ln w="0">
            <a:noFill/>
          </a:ln>
        </p:spPr>
      </p:pic>
      <p:cxnSp>
        <p:nvCxnSpPr>
          <p:cNvPr id="228" name="Google Shape;178;p20"/>
          <p:cNvCxnSpPr/>
          <p:nvPr/>
        </p:nvCxnSpPr>
        <p:spPr>
          <a:xfrm flipV="1">
            <a:off x="1979640" y="1774080"/>
            <a:ext cx="1440360" cy="1474560"/>
          </a:xfrm>
          <a:prstGeom prst="straightConnector1">
            <a:avLst/>
          </a:prstGeom>
          <a:ln w="10000">
            <a:solidFill>
              <a:srgbClr val="ea157a"/>
            </a:solidFill>
            <a:round/>
          </a:ln>
        </p:spPr>
      </p:cxnSp>
      <p:cxnSp>
        <p:nvCxnSpPr>
          <p:cNvPr id="229" name="Google Shape;179;p20"/>
          <p:cNvCxnSpPr/>
          <p:nvPr/>
        </p:nvCxnSpPr>
        <p:spPr>
          <a:xfrm flipV="1">
            <a:off x="2795400" y="2780640"/>
            <a:ext cx="3000960" cy="468000"/>
          </a:xfrm>
          <a:prstGeom prst="straightConnector1">
            <a:avLst/>
          </a:prstGeom>
          <a:ln w="10000">
            <a:solidFill>
              <a:srgbClr val="ea157a"/>
            </a:solidFill>
            <a:round/>
          </a:ln>
        </p:spPr>
      </p:cxnSp>
      <p:sp>
        <p:nvSpPr>
          <p:cNvPr id="230" name="Google Shape;180;p20"/>
          <p:cNvSpPr/>
          <p:nvPr/>
        </p:nvSpPr>
        <p:spPr>
          <a:xfrm>
            <a:off x="4066920" y="3429000"/>
            <a:ext cx="5018400" cy="34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It is possible to make me a sandwich?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Do we have the correct equipment?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What will the costs be?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When does the sandwich need to be made by?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1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chemeClr val="dk2"/>
                </a:solidFill>
                <a:latin typeface="Arial"/>
                <a:ea typeface="Arial"/>
              </a:rPr>
              <a:t>Sandwich Development Cycle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Google Shape;186;p21" descr=""/>
          <p:cNvPicPr/>
          <p:nvPr/>
        </p:nvPicPr>
        <p:blipFill>
          <a:blip r:embed="rId1"/>
          <a:stretch/>
        </p:blipFill>
        <p:spPr>
          <a:xfrm>
            <a:off x="6804360" y="1774080"/>
            <a:ext cx="2053440" cy="1366560"/>
          </a:xfrm>
          <a:prstGeom prst="rect">
            <a:avLst/>
          </a:prstGeom>
          <a:ln w="0">
            <a:noFill/>
          </a:ln>
        </p:spPr>
      </p:pic>
      <p:pic>
        <p:nvPicPr>
          <p:cNvPr id="233" name="Google Shape;187;p21" descr=""/>
          <p:cNvPicPr/>
          <p:nvPr/>
        </p:nvPicPr>
        <p:blipFill>
          <a:blip r:embed="rId2"/>
          <a:srcRect l="40444" t="37328" r="40822" b="28640"/>
          <a:stretch/>
        </p:blipFill>
        <p:spPr>
          <a:xfrm>
            <a:off x="755640" y="3141000"/>
            <a:ext cx="3310920" cy="3384000"/>
          </a:xfrm>
          <a:prstGeom prst="rect">
            <a:avLst/>
          </a:prstGeom>
          <a:ln w="0">
            <a:noFill/>
          </a:ln>
        </p:spPr>
      </p:pic>
      <p:cxnSp>
        <p:nvCxnSpPr>
          <p:cNvPr id="234" name="Google Shape;188;p21"/>
          <p:cNvCxnSpPr/>
          <p:nvPr/>
        </p:nvCxnSpPr>
        <p:spPr>
          <a:xfrm flipV="1">
            <a:off x="3803760" y="2204640"/>
            <a:ext cx="1992600" cy="1788480"/>
          </a:xfrm>
          <a:prstGeom prst="straightConnector1">
            <a:avLst/>
          </a:prstGeom>
          <a:ln w="10000">
            <a:solidFill>
              <a:srgbClr val="feb80a"/>
            </a:solidFill>
            <a:round/>
          </a:ln>
        </p:spPr>
      </p:cxnSp>
      <p:sp>
        <p:nvSpPr>
          <p:cNvPr id="235" name="Google Shape;189;p21"/>
          <p:cNvSpPr/>
          <p:nvPr/>
        </p:nvSpPr>
        <p:spPr>
          <a:xfrm>
            <a:off x="4212000" y="3694320"/>
            <a:ext cx="5018400" cy="30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Research needs to happen as to what sandwich fillings I like, what fillings are available.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Use questionnaires / interviews to help your research.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6" name="Google Shape;190;p21"/>
          <p:cNvCxnSpPr/>
          <p:nvPr/>
        </p:nvCxnSpPr>
        <p:spPr>
          <a:xfrm flipV="1">
            <a:off x="3105000" y="2457360"/>
            <a:ext cx="1440360" cy="1474560"/>
          </a:xfrm>
          <a:prstGeom prst="straightConnector1">
            <a:avLst/>
          </a:prstGeom>
          <a:ln w="10000">
            <a:solidFill>
              <a:srgbClr val="feb80a"/>
            </a:solidFill>
            <a:round/>
          </a:ln>
        </p:spPr>
      </p:cxnSp>
      <p:pic>
        <p:nvPicPr>
          <p:cNvPr id="237" name="Google Shape;191;p21" descr=""/>
          <p:cNvPicPr/>
          <p:nvPr/>
        </p:nvPicPr>
        <p:blipFill>
          <a:blip r:embed="rId3"/>
          <a:srcRect l="53578" t="44316" r="41131" b="49532"/>
          <a:stretch/>
        </p:blipFill>
        <p:spPr>
          <a:xfrm>
            <a:off x="3921120" y="1524960"/>
            <a:ext cx="2469960" cy="161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4" dur="indefinite" restart="never" nodeType="tmRoot">
          <p:childTnLst>
            <p:seq>
              <p:cTn id="75" dur="indefinite" nodeType="mainSeq">
                <p:childTnLst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1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chemeClr val="dk2"/>
                </a:solidFill>
                <a:latin typeface="Arial"/>
                <a:ea typeface="Arial"/>
              </a:rPr>
              <a:t>Sandwich Development Cycle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Google Shape;197;p22" descr=""/>
          <p:cNvPicPr/>
          <p:nvPr/>
        </p:nvPicPr>
        <p:blipFill>
          <a:blip r:embed="rId1"/>
          <a:stretch/>
        </p:blipFill>
        <p:spPr>
          <a:xfrm>
            <a:off x="6804360" y="1774080"/>
            <a:ext cx="2053440" cy="1366560"/>
          </a:xfrm>
          <a:prstGeom prst="rect">
            <a:avLst/>
          </a:prstGeom>
          <a:ln w="0">
            <a:noFill/>
          </a:ln>
        </p:spPr>
      </p:pic>
      <p:pic>
        <p:nvPicPr>
          <p:cNvPr id="240" name="Google Shape;198;p22" descr=""/>
          <p:cNvPicPr/>
          <p:nvPr/>
        </p:nvPicPr>
        <p:blipFill>
          <a:blip r:embed="rId2"/>
          <a:srcRect l="40444" t="37328" r="40822" b="28640"/>
          <a:stretch/>
        </p:blipFill>
        <p:spPr>
          <a:xfrm>
            <a:off x="755640" y="3141000"/>
            <a:ext cx="3310920" cy="3384000"/>
          </a:xfrm>
          <a:prstGeom prst="rect">
            <a:avLst/>
          </a:prstGeom>
          <a:ln w="0">
            <a:noFill/>
          </a:ln>
        </p:spPr>
      </p:pic>
      <p:cxnSp>
        <p:nvCxnSpPr>
          <p:cNvPr id="241" name="Google Shape;199;p22"/>
          <p:cNvCxnSpPr/>
          <p:nvPr/>
        </p:nvCxnSpPr>
        <p:spPr>
          <a:xfrm flipV="1">
            <a:off x="3907800" y="3140640"/>
            <a:ext cx="2320560" cy="1944720"/>
          </a:xfrm>
          <a:prstGeom prst="straightConnector1">
            <a:avLst/>
          </a:prstGeom>
          <a:ln w="10000">
            <a:solidFill>
              <a:srgbClr val="00addc"/>
            </a:solidFill>
            <a:round/>
          </a:ln>
        </p:spPr>
      </p:cxnSp>
      <p:sp>
        <p:nvSpPr>
          <p:cNvPr id="242" name="Google Shape;200;p22"/>
          <p:cNvSpPr/>
          <p:nvPr/>
        </p:nvSpPr>
        <p:spPr>
          <a:xfrm>
            <a:off x="4212000" y="3694320"/>
            <a:ext cx="5018400" cy="267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Think about the shape of the sandwich e.g. triangles / squares?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Think about the layers of the sandwich e.g. ham then lettuce and tomato on top?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3" name="Google Shape;201;p22"/>
          <p:cNvCxnSpPr/>
          <p:nvPr/>
        </p:nvCxnSpPr>
        <p:spPr>
          <a:xfrm flipV="1">
            <a:off x="3187800" y="3140640"/>
            <a:ext cx="1024200" cy="2028240"/>
          </a:xfrm>
          <a:prstGeom prst="straightConnector1">
            <a:avLst/>
          </a:prstGeom>
          <a:ln w="10000">
            <a:solidFill>
              <a:srgbClr val="00addc"/>
            </a:solidFill>
            <a:round/>
          </a:ln>
        </p:spPr>
      </p:cxnSp>
      <p:pic>
        <p:nvPicPr>
          <p:cNvPr id="244" name="Google Shape;202;p22" descr=""/>
          <p:cNvPicPr/>
          <p:nvPr/>
        </p:nvPicPr>
        <p:blipFill>
          <a:blip r:embed="rId3"/>
          <a:srcRect l="53476" t="57922" r="41407" b="36589"/>
          <a:stretch/>
        </p:blipFill>
        <p:spPr>
          <a:xfrm>
            <a:off x="3908160" y="1556640"/>
            <a:ext cx="2823840" cy="170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1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chemeClr val="dk2"/>
                </a:solidFill>
                <a:latin typeface="Arial"/>
                <a:ea typeface="Arial"/>
              </a:rPr>
              <a:t>Sandwich Development Cycle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6" name="Google Shape;208;p23" descr=""/>
          <p:cNvPicPr/>
          <p:nvPr/>
        </p:nvPicPr>
        <p:blipFill>
          <a:blip r:embed="rId1"/>
          <a:stretch/>
        </p:blipFill>
        <p:spPr>
          <a:xfrm>
            <a:off x="6804360" y="1774080"/>
            <a:ext cx="2053440" cy="1366560"/>
          </a:xfrm>
          <a:prstGeom prst="rect">
            <a:avLst/>
          </a:prstGeom>
          <a:ln w="0">
            <a:noFill/>
          </a:ln>
        </p:spPr>
      </p:pic>
      <p:pic>
        <p:nvPicPr>
          <p:cNvPr id="247" name="Google Shape;209;p23" descr=""/>
          <p:cNvPicPr/>
          <p:nvPr/>
        </p:nvPicPr>
        <p:blipFill>
          <a:blip r:embed="rId2"/>
          <a:srcRect l="40444" t="37328" r="40822" b="28640"/>
          <a:stretch/>
        </p:blipFill>
        <p:spPr>
          <a:xfrm>
            <a:off x="755640" y="3141000"/>
            <a:ext cx="3310920" cy="3384000"/>
          </a:xfrm>
          <a:prstGeom prst="rect">
            <a:avLst/>
          </a:prstGeom>
          <a:ln w="0">
            <a:noFill/>
          </a:ln>
        </p:spPr>
      </p:pic>
      <p:cxnSp>
        <p:nvCxnSpPr>
          <p:cNvPr id="248" name="Google Shape;210;p23"/>
          <p:cNvCxnSpPr/>
          <p:nvPr/>
        </p:nvCxnSpPr>
        <p:spPr>
          <a:xfrm flipV="1">
            <a:off x="2699640" y="3140640"/>
            <a:ext cx="3528720" cy="2808720"/>
          </a:xfrm>
          <a:prstGeom prst="straightConnector1">
            <a:avLst/>
          </a:prstGeom>
          <a:ln w="10000">
            <a:solidFill>
              <a:srgbClr val="738ac8"/>
            </a:solidFill>
            <a:round/>
          </a:ln>
        </p:spPr>
      </p:cxnSp>
      <p:sp>
        <p:nvSpPr>
          <p:cNvPr id="249" name="Google Shape;211;p23"/>
          <p:cNvSpPr/>
          <p:nvPr/>
        </p:nvSpPr>
        <p:spPr>
          <a:xfrm>
            <a:off x="4404960" y="4893120"/>
            <a:ext cx="4452840" cy="11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600" spc="-1" strike="noStrike">
                <a:solidFill>
                  <a:schemeClr val="dk1"/>
                </a:solidFill>
                <a:latin typeface="Arial"/>
                <a:ea typeface="Arial"/>
              </a:rPr>
              <a:t>Make the sandwich!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0" name="Google Shape;212;p23"/>
          <p:cNvCxnSpPr/>
          <p:nvPr/>
        </p:nvCxnSpPr>
        <p:spPr>
          <a:xfrm flipV="1">
            <a:off x="2051640" y="3140640"/>
            <a:ext cx="2160360" cy="2664720"/>
          </a:xfrm>
          <a:prstGeom prst="straightConnector1">
            <a:avLst/>
          </a:prstGeom>
          <a:ln w="10000">
            <a:solidFill>
              <a:srgbClr val="738ac8"/>
            </a:solidFill>
            <a:round/>
          </a:ln>
        </p:spPr>
      </p:cxnSp>
      <p:pic>
        <p:nvPicPr>
          <p:cNvPr id="251" name="Google Shape;213;p23" descr=""/>
          <p:cNvPicPr/>
          <p:nvPr/>
        </p:nvPicPr>
        <p:blipFill>
          <a:blip r:embed="rId3"/>
          <a:srcRect l="47063" t="64175" r="47648" b="29559"/>
          <a:stretch/>
        </p:blipFill>
        <p:spPr>
          <a:xfrm>
            <a:off x="4140000" y="1518120"/>
            <a:ext cx="2592000" cy="172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8" dur="indefinite" restart="never" nodeType="tmRoot">
          <p:childTnLst>
            <p:seq>
              <p:cTn id="89" dur="indefinite" nodeType="mainSeq">
                <p:childTnLst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1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chemeClr val="dk2"/>
                </a:solidFill>
                <a:latin typeface="Arial"/>
                <a:ea typeface="Arial"/>
              </a:rPr>
              <a:t>Sandwich Development Cycle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3" name="Google Shape;219;p24" descr=""/>
          <p:cNvPicPr/>
          <p:nvPr/>
        </p:nvPicPr>
        <p:blipFill>
          <a:blip r:embed="rId1"/>
          <a:stretch/>
        </p:blipFill>
        <p:spPr>
          <a:xfrm>
            <a:off x="6804360" y="1774080"/>
            <a:ext cx="2053440" cy="1366560"/>
          </a:xfrm>
          <a:prstGeom prst="rect">
            <a:avLst/>
          </a:prstGeom>
          <a:ln w="0">
            <a:noFill/>
          </a:ln>
        </p:spPr>
      </p:pic>
      <p:pic>
        <p:nvPicPr>
          <p:cNvPr id="254" name="Google Shape;220;p24" descr=""/>
          <p:cNvPicPr/>
          <p:nvPr/>
        </p:nvPicPr>
        <p:blipFill>
          <a:blip r:embed="rId2"/>
          <a:srcRect l="40444" t="37328" r="40822" b="28640"/>
          <a:stretch/>
        </p:blipFill>
        <p:spPr>
          <a:xfrm>
            <a:off x="755640" y="3141000"/>
            <a:ext cx="3310920" cy="3384000"/>
          </a:xfrm>
          <a:prstGeom prst="rect">
            <a:avLst/>
          </a:prstGeom>
          <a:ln w="0">
            <a:noFill/>
          </a:ln>
        </p:spPr>
      </p:pic>
      <p:cxnSp>
        <p:nvCxnSpPr>
          <p:cNvPr id="255" name="Google Shape;221;p24"/>
          <p:cNvCxnSpPr/>
          <p:nvPr/>
        </p:nvCxnSpPr>
        <p:spPr>
          <a:xfrm flipV="1">
            <a:off x="1619640" y="3140640"/>
            <a:ext cx="4608720" cy="2520720"/>
          </a:xfrm>
          <a:prstGeom prst="straightConnector1">
            <a:avLst/>
          </a:prstGeom>
          <a:ln w="10000">
            <a:solidFill>
              <a:srgbClr val="1ab39f"/>
            </a:solidFill>
            <a:round/>
          </a:ln>
        </p:spPr>
      </p:cxnSp>
      <p:cxnSp>
        <p:nvCxnSpPr>
          <p:cNvPr id="256" name="Google Shape;222;p24"/>
          <p:cNvCxnSpPr/>
          <p:nvPr/>
        </p:nvCxnSpPr>
        <p:spPr>
          <a:xfrm flipV="1">
            <a:off x="971280" y="3140640"/>
            <a:ext cx="3240720" cy="2088720"/>
          </a:xfrm>
          <a:prstGeom prst="straightConnector1">
            <a:avLst/>
          </a:prstGeom>
          <a:ln w="10000">
            <a:solidFill>
              <a:srgbClr val="1ab39f"/>
            </a:solidFill>
            <a:round/>
          </a:ln>
        </p:spPr>
      </p:cxnSp>
      <p:pic>
        <p:nvPicPr>
          <p:cNvPr id="257" name="Google Shape;223;p24" descr=""/>
          <p:cNvPicPr/>
          <p:nvPr/>
        </p:nvPicPr>
        <p:blipFill>
          <a:blip r:embed="rId3"/>
          <a:srcRect l="40864" t="57456" r="54062" b="36509"/>
          <a:stretch/>
        </p:blipFill>
        <p:spPr>
          <a:xfrm>
            <a:off x="3636000" y="1560960"/>
            <a:ext cx="2880000" cy="1926360"/>
          </a:xfrm>
          <a:prstGeom prst="rect">
            <a:avLst/>
          </a:prstGeom>
          <a:ln w="0">
            <a:noFill/>
          </a:ln>
        </p:spPr>
      </p:pic>
      <p:sp>
        <p:nvSpPr>
          <p:cNvPr id="258" name="Google Shape;224;p24"/>
          <p:cNvSpPr/>
          <p:nvPr/>
        </p:nvSpPr>
        <p:spPr>
          <a:xfrm>
            <a:off x="4212000" y="3694320"/>
            <a:ext cx="5018400" cy="267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Taste the sandwich and tell you what I think about 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Do I like it?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Would I like to change it next time?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What would I take away or add?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1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chemeClr val="dk2"/>
                </a:solidFill>
                <a:latin typeface="Arial"/>
                <a:ea typeface="Arial"/>
              </a:rPr>
              <a:t>Sandwich Development Cycle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Google Shape;230;p25" descr=""/>
          <p:cNvPicPr/>
          <p:nvPr/>
        </p:nvPicPr>
        <p:blipFill>
          <a:blip r:embed="rId1"/>
          <a:stretch/>
        </p:blipFill>
        <p:spPr>
          <a:xfrm>
            <a:off x="6804360" y="1774080"/>
            <a:ext cx="2053440" cy="1366560"/>
          </a:xfrm>
          <a:prstGeom prst="rect">
            <a:avLst/>
          </a:prstGeom>
          <a:ln w="0">
            <a:noFill/>
          </a:ln>
        </p:spPr>
      </p:pic>
      <p:pic>
        <p:nvPicPr>
          <p:cNvPr id="261" name="Google Shape;231;p25" descr=""/>
          <p:cNvPicPr/>
          <p:nvPr/>
        </p:nvPicPr>
        <p:blipFill>
          <a:blip r:embed="rId2"/>
          <a:srcRect l="40444" t="37328" r="40822" b="28640"/>
          <a:stretch/>
        </p:blipFill>
        <p:spPr>
          <a:xfrm>
            <a:off x="755640" y="3141000"/>
            <a:ext cx="3310920" cy="3384000"/>
          </a:xfrm>
          <a:prstGeom prst="rect">
            <a:avLst/>
          </a:prstGeom>
          <a:ln w="0">
            <a:noFill/>
          </a:ln>
        </p:spPr>
      </p:pic>
      <p:cxnSp>
        <p:nvCxnSpPr>
          <p:cNvPr id="262" name="Google Shape;232;p25"/>
          <p:cNvCxnSpPr/>
          <p:nvPr/>
        </p:nvCxnSpPr>
        <p:spPr>
          <a:xfrm flipV="1">
            <a:off x="1619640" y="3140640"/>
            <a:ext cx="4608720" cy="1260720"/>
          </a:xfrm>
          <a:prstGeom prst="straightConnector1">
            <a:avLst/>
          </a:prstGeom>
          <a:ln w="10000">
            <a:solidFill>
              <a:srgbClr val="7fd13b"/>
            </a:solidFill>
            <a:round/>
          </a:ln>
        </p:spPr>
      </p:cxnSp>
      <p:cxnSp>
        <p:nvCxnSpPr>
          <p:cNvPr id="263" name="Google Shape;233;p25"/>
          <p:cNvCxnSpPr/>
          <p:nvPr/>
        </p:nvCxnSpPr>
        <p:spPr>
          <a:xfrm flipV="1">
            <a:off x="971280" y="3140640"/>
            <a:ext cx="3240720" cy="792720"/>
          </a:xfrm>
          <a:prstGeom prst="straightConnector1">
            <a:avLst/>
          </a:prstGeom>
          <a:ln w="10000">
            <a:solidFill>
              <a:srgbClr val="7fd13b"/>
            </a:solidFill>
            <a:round/>
          </a:ln>
        </p:spPr>
      </p:cxnSp>
      <p:sp>
        <p:nvSpPr>
          <p:cNvPr id="264" name="Google Shape;234;p25"/>
          <p:cNvSpPr/>
          <p:nvPr/>
        </p:nvSpPr>
        <p:spPr>
          <a:xfrm>
            <a:off x="4212000" y="3694320"/>
            <a:ext cx="5018400" cy="19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Clean up any crumbs that have dropped.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Put any rubbish in the bin.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5" name="Google Shape;235;p25" descr=""/>
          <p:cNvPicPr/>
          <p:nvPr/>
        </p:nvPicPr>
        <p:blipFill>
          <a:blip r:embed="rId3"/>
          <a:srcRect l="40864" t="44686" r="54166" b="49410"/>
          <a:stretch/>
        </p:blipFill>
        <p:spPr>
          <a:xfrm>
            <a:off x="3636000" y="1546200"/>
            <a:ext cx="2815920" cy="188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2" dur="indefinite" restart="never" nodeType="tmRoot">
          <p:childTnLst>
            <p:seq>
              <p:cTn id="103" dur="indefinite" nodeType="mainSeq">
                <p:childTnLst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1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950" spc="-1" strike="noStrike">
                <a:solidFill>
                  <a:schemeClr val="dk2"/>
                </a:solidFill>
                <a:latin typeface="Arial"/>
                <a:ea typeface="Arial"/>
              </a:rPr>
              <a:t>Creating New Software / Apps / Programs</a:t>
            </a:r>
            <a:endParaRPr b="0" lang="en-US" sz="39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20040" indent="-320040">
              <a:lnSpc>
                <a:spcPct val="100000"/>
              </a:lnSpc>
              <a:buClr>
                <a:srgbClr val="ea157a"/>
              </a:buClr>
              <a:buFont typeface="Noto Symbol"/>
              <a:buChar char="◻"/>
            </a:pPr>
            <a:r>
              <a:rPr b="0" lang="en-GB" sz="2900" spc="-1" strike="noStrike">
                <a:solidFill>
                  <a:schemeClr val="dk1"/>
                </a:solidFill>
                <a:latin typeface="Arial"/>
                <a:ea typeface="Arial"/>
              </a:rPr>
              <a:t>How do you think new software / apps or programs are made?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 lvl="1" marL="640080" indent="-284400">
              <a:lnSpc>
                <a:spcPct val="100000"/>
              </a:lnSpc>
              <a:spcBef>
                <a:spcPts val="550"/>
              </a:spcBef>
              <a:buClr>
                <a:srgbClr val="7fd13b"/>
              </a:buClr>
              <a:buFont typeface="Noto Symbol"/>
              <a:buChar char="⬜"/>
            </a:pPr>
            <a:r>
              <a:rPr b="0" lang="en-GB" sz="2600" spc="-1" strike="noStrike">
                <a:solidFill>
                  <a:schemeClr val="dk1"/>
                </a:solidFill>
                <a:latin typeface="Arial"/>
                <a:ea typeface="Arial"/>
              </a:rPr>
              <a:t>HINT: what might be some of the steps that happens before, during and after its made?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Google Shape;112;p14" descr=""/>
          <p:cNvPicPr/>
          <p:nvPr/>
        </p:nvPicPr>
        <p:blipFill>
          <a:blip r:embed="rId1"/>
          <a:stretch/>
        </p:blipFill>
        <p:spPr>
          <a:xfrm>
            <a:off x="7921800" y="260640"/>
            <a:ext cx="1186200" cy="791640"/>
          </a:xfrm>
          <a:prstGeom prst="rect">
            <a:avLst/>
          </a:prstGeom>
          <a:ln w="0">
            <a:noFill/>
          </a:ln>
        </p:spPr>
      </p:pic>
      <p:pic>
        <p:nvPicPr>
          <p:cNvPr id="141" name="Google Shape;113;p14" descr=""/>
          <p:cNvPicPr/>
          <p:nvPr/>
        </p:nvPicPr>
        <p:blipFill>
          <a:blip r:embed="rId2"/>
          <a:stretch/>
        </p:blipFill>
        <p:spPr>
          <a:xfrm>
            <a:off x="395640" y="3645000"/>
            <a:ext cx="3817080" cy="1866960"/>
          </a:xfrm>
          <a:prstGeom prst="rect">
            <a:avLst/>
          </a:prstGeom>
          <a:ln w="0">
            <a:noFill/>
          </a:ln>
        </p:spPr>
      </p:pic>
      <p:pic>
        <p:nvPicPr>
          <p:cNvPr id="142" name="Google Shape;114;p14" descr=""/>
          <p:cNvPicPr/>
          <p:nvPr/>
        </p:nvPicPr>
        <p:blipFill>
          <a:blip r:embed="rId3"/>
          <a:stretch/>
        </p:blipFill>
        <p:spPr>
          <a:xfrm>
            <a:off x="5148000" y="4392720"/>
            <a:ext cx="3559320" cy="223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ZoneTexte 1"/>
          <p:cNvSpPr/>
          <p:nvPr/>
        </p:nvSpPr>
        <p:spPr>
          <a:xfrm>
            <a:off x="502200" y="1201320"/>
            <a:ext cx="8139600" cy="301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DE" sz="6000" spc="-1" strike="noStrike">
                <a:solidFill>
                  <a:srgbClr val="000000"/>
                </a:solidFill>
                <a:latin typeface="Arial"/>
                <a:ea typeface="Arial"/>
              </a:rPr>
              <a:t>THANKS</a:t>
            </a:r>
            <a:r>
              <a:rPr b="0" lang="en-DE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DE" sz="4400" spc="-1" strike="noStrike">
                <a:solidFill>
                  <a:srgbClr val="000000"/>
                </a:solidFill>
                <a:latin typeface="Arial"/>
                <a:ea typeface="Arial"/>
              </a:rPr>
              <a:t>FOR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DE" sz="4400" spc="-1" strike="noStrike">
                <a:solidFill>
                  <a:srgbClr val="000000"/>
                </a:solidFill>
                <a:latin typeface="Arial"/>
                <a:ea typeface="Arial"/>
              </a:rPr>
              <a:t>YOUR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DE" sz="4400" spc="-1" strike="noStrike">
                <a:solidFill>
                  <a:srgbClr val="000000"/>
                </a:solidFill>
                <a:latin typeface="Arial"/>
                <a:ea typeface="Arial"/>
              </a:rPr>
              <a:t>ATTENTION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30;p16"/>
          <p:cNvSpPr/>
          <p:nvPr/>
        </p:nvSpPr>
        <p:spPr>
          <a:xfrm>
            <a:off x="611640" y="548640"/>
            <a:ext cx="8136720" cy="58323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rgbClr val="5d992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7200" spc="-1" strike="noStrike">
                <a:solidFill>
                  <a:schemeClr val="lt1"/>
                </a:solidFill>
                <a:latin typeface="Arial"/>
                <a:ea typeface="Arial"/>
              </a:rPr>
              <a:t>We are going to look at how </a:t>
            </a:r>
            <a:r>
              <a:rPr b="0" lang="en-GB" sz="7200" spc="-1" strike="noStrike">
                <a:solidFill>
                  <a:schemeClr val="accent2"/>
                </a:solidFill>
                <a:latin typeface="Arial"/>
                <a:ea typeface="Arial"/>
              </a:rPr>
              <a:t>software</a:t>
            </a:r>
            <a:r>
              <a:rPr b="0" lang="en-GB" sz="7200" spc="-1" strike="noStrike">
                <a:solidFill>
                  <a:schemeClr val="lt1"/>
                </a:solidFill>
                <a:latin typeface="Arial"/>
                <a:ea typeface="Arial"/>
              </a:rPr>
              <a:t> comes to </a:t>
            </a:r>
            <a:r>
              <a:rPr b="0" lang="en-GB" sz="7200" spc="-1" strike="noStrike">
                <a:solidFill>
                  <a:schemeClr val="accent2"/>
                </a:solidFill>
                <a:latin typeface="Arial"/>
                <a:ea typeface="Arial"/>
              </a:rPr>
              <a:t>life</a:t>
            </a:r>
            <a:r>
              <a:rPr b="0" lang="en-GB" sz="7200" spc="-1" strike="noStrike">
                <a:solidFill>
                  <a:schemeClr val="lt1"/>
                </a:solidFill>
                <a:latin typeface="Arial"/>
                <a:ea typeface="Arial"/>
              </a:rPr>
              <a:t>!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Google Shape;131;p16"/>
          <p:cNvSpPr/>
          <p:nvPr/>
        </p:nvSpPr>
        <p:spPr>
          <a:xfrm>
            <a:off x="746640" y="5508720"/>
            <a:ext cx="7929360" cy="14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515151"/>
                </a:solidFill>
                <a:latin typeface="Arial"/>
                <a:ea typeface="Arial"/>
              </a:rPr>
              <a:t>Software Development Life Cycle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515151"/>
                </a:solidFill>
                <a:latin typeface="Arial"/>
                <a:ea typeface="Arial"/>
              </a:rPr>
              <a:t>SDLC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950" spc="-1" strike="noStrike">
                <a:solidFill>
                  <a:schemeClr val="dk2"/>
                </a:solidFill>
                <a:latin typeface="Arial"/>
                <a:ea typeface="Arial"/>
              </a:rPr>
              <a:t>Software Development Life Cycle (SDLC)</a:t>
            </a:r>
            <a:endParaRPr b="0" lang="en-US" sz="39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8152920" cy="4852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20040" indent="-320040">
              <a:lnSpc>
                <a:spcPct val="100000"/>
              </a:lnSpc>
              <a:buClr>
                <a:srgbClr val="ea157a"/>
              </a:buClr>
              <a:buFont typeface="Noto Symbol"/>
              <a:buChar char="◻"/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The development of software is very complex and can take years!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20040"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ea157a"/>
              </a:buClr>
              <a:buFont typeface="Noto Symbol"/>
              <a:buChar char="◻"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The purpose of the SDLC is to break the making of software down into manageable steps, that: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40080" indent="-284400">
              <a:lnSpc>
                <a:spcPct val="100000"/>
              </a:lnSpc>
              <a:spcBef>
                <a:spcPts val="550"/>
              </a:spcBef>
              <a:buClr>
                <a:srgbClr val="7fd13b"/>
              </a:buClr>
              <a:buFont typeface="Noto Symbol"/>
              <a:buChar char="⬜"/>
              <a:tabLst>
                <a:tab algn="l" pos="0"/>
              </a:tabLst>
            </a:pPr>
            <a:r>
              <a:rPr b="0" lang="en-GB" sz="2500" spc="-1" strike="noStrike">
                <a:solidFill>
                  <a:schemeClr val="dk1"/>
                </a:solidFill>
                <a:latin typeface="Arial"/>
                <a:ea typeface="Arial"/>
              </a:rPr>
              <a:t>produces a piece of software that meets the </a:t>
            </a:r>
            <a:r>
              <a:rPr b="0" lang="en-GB" sz="2500" spc="-1" strike="noStrike">
                <a:solidFill>
                  <a:schemeClr val="accent2"/>
                </a:solidFill>
                <a:latin typeface="Arial"/>
                <a:ea typeface="Arial"/>
              </a:rPr>
              <a:t>users’ needs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lvl="1" marL="640080" indent="-284400">
              <a:lnSpc>
                <a:spcPct val="100000"/>
              </a:lnSpc>
              <a:spcBef>
                <a:spcPts val="550"/>
              </a:spcBef>
              <a:buClr>
                <a:srgbClr val="7fd13b"/>
              </a:buClr>
              <a:buFont typeface="Noto Symbol"/>
              <a:buChar char="⬜"/>
              <a:tabLst>
                <a:tab algn="l" pos="0"/>
              </a:tabLst>
            </a:pPr>
            <a:r>
              <a:rPr b="0" lang="en-GB" sz="2500" spc="-1" strike="noStrike">
                <a:solidFill>
                  <a:schemeClr val="dk1"/>
                </a:solidFill>
                <a:latin typeface="Arial"/>
                <a:ea typeface="Arial"/>
              </a:rPr>
              <a:t>is produced within </a:t>
            </a:r>
            <a:r>
              <a:rPr b="0" lang="en-GB" sz="2500" spc="-1" strike="noStrike">
                <a:solidFill>
                  <a:schemeClr val="accent2"/>
                </a:solidFill>
                <a:latin typeface="Arial"/>
                <a:ea typeface="Arial"/>
              </a:rPr>
              <a:t>budget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lvl="1" marL="640080" indent="-284400">
              <a:lnSpc>
                <a:spcPct val="100000"/>
              </a:lnSpc>
              <a:spcBef>
                <a:spcPts val="550"/>
              </a:spcBef>
              <a:buClr>
                <a:srgbClr val="7fd13b"/>
              </a:buClr>
              <a:buFont typeface="Noto Symbol"/>
              <a:buChar char="⬜"/>
              <a:tabLst>
                <a:tab algn="l" pos="0"/>
              </a:tabLst>
            </a:pPr>
            <a:r>
              <a:rPr b="0" lang="en-GB" sz="2500" spc="-1" strike="noStrike">
                <a:solidFill>
                  <a:schemeClr val="dk1"/>
                </a:solidFill>
                <a:latin typeface="Arial"/>
                <a:ea typeface="Arial"/>
              </a:rPr>
              <a:t>is finished on </a:t>
            </a:r>
            <a:r>
              <a:rPr b="0" lang="en-GB" sz="2500" spc="-1" strike="noStrike">
                <a:solidFill>
                  <a:schemeClr val="accent2"/>
                </a:solidFill>
                <a:latin typeface="Arial"/>
                <a:ea typeface="Arial"/>
              </a:rPr>
              <a:t>time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20040"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chemeClr val="dk2"/>
                </a:solidFill>
                <a:latin typeface="Arial"/>
                <a:ea typeface="Arial"/>
              </a:rPr>
              <a:t>Software Development Life Cycle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Google Shape;241;p26" descr=""/>
          <p:cNvPicPr/>
          <p:nvPr/>
        </p:nvPicPr>
        <p:blipFill>
          <a:blip r:embed="rId1"/>
          <a:srcRect l="40444" t="37328" r="40822" b="28640"/>
          <a:stretch/>
        </p:blipFill>
        <p:spPr>
          <a:xfrm>
            <a:off x="755640" y="3141000"/>
            <a:ext cx="3310920" cy="3384000"/>
          </a:xfrm>
          <a:prstGeom prst="rect">
            <a:avLst/>
          </a:prstGeom>
          <a:ln w="0">
            <a:noFill/>
          </a:ln>
        </p:spPr>
      </p:pic>
      <p:pic>
        <p:nvPicPr>
          <p:cNvPr id="149" name="Google Shape;242;p26" descr=""/>
          <p:cNvPicPr/>
          <p:nvPr/>
        </p:nvPicPr>
        <p:blipFill>
          <a:blip r:embed="rId2"/>
          <a:srcRect l="47152" t="37832" r="47745" b="55751"/>
          <a:stretch/>
        </p:blipFill>
        <p:spPr>
          <a:xfrm>
            <a:off x="3277080" y="1340640"/>
            <a:ext cx="2806920" cy="1986120"/>
          </a:xfrm>
          <a:prstGeom prst="rect">
            <a:avLst/>
          </a:prstGeom>
          <a:ln w="0">
            <a:noFill/>
          </a:ln>
        </p:spPr>
      </p:pic>
      <p:cxnSp>
        <p:nvCxnSpPr>
          <p:cNvPr id="150" name="Google Shape;243;p26"/>
          <p:cNvCxnSpPr/>
          <p:nvPr/>
        </p:nvCxnSpPr>
        <p:spPr>
          <a:xfrm flipV="1">
            <a:off x="1979640" y="1774080"/>
            <a:ext cx="1440360" cy="1474560"/>
          </a:xfrm>
          <a:prstGeom prst="straightConnector1">
            <a:avLst/>
          </a:prstGeom>
          <a:ln w="10000">
            <a:solidFill>
              <a:srgbClr val="ea157a"/>
            </a:solidFill>
            <a:round/>
          </a:ln>
        </p:spPr>
      </p:cxnSp>
      <p:cxnSp>
        <p:nvCxnSpPr>
          <p:cNvPr id="151" name="Google Shape;244;p26"/>
          <p:cNvCxnSpPr/>
          <p:nvPr/>
        </p:nvCxnSpPr>
        <p:spPr>
          <a:xfrm flipV="1">
            <a:off x="2795400" y="2780640"/>
            <a:ext cx="3000960" cy="468000"/>
          </a:xfrm>
          <a:prstGeom prst="straightConnector1">
            <a:avLst/>
          </a:prstGeom>
          <a:ln w="10000">
            <a:solidFill>
              <a:srgbClr val="ea157a"/>
            </a:solidFill>
            <a:round/>
          </a:ln>
        </p:spPr>
      </p:cxnSp>
      <p:sp>
        <p:nvSpPr>
          <p:cNvPr id="152" name="Google Shape;245;p26"/>
          <p:cNvSpPr/>
          <p:nvPr/>
        </p:nvSpPr>
        <p:spPr>
          <a:xfrm>
            <a:off x="4066920" y="3141000"/>
            <a:ext cx="5018400" cy="378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chemeClr val="accent2"/>
                </a:solidFill>
                <a:latin typeface="Arial"/>
                <a:ea typeface="Arial"/>
              </a:rPr>
              <a:t>T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echnical – does the technology exist to do what we want to do?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chemeClr val="accent2"/>
                </a:solidFill>
                <a:latin typeface="Arial"/>
                <a:ea typeface="Arial"/>
              </a:rPr>
              <a:t>E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conomical – does it make financial sense? Will we save money in the long run?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chemeClr val="accent2"/>
                </a:solidFill>
                <a:latin typeface="Arial"/>
                <a:ea typeface="Arial"/>
              </a:rPr>
              <a:t>L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egal – are there any copyright/licencing issues?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chemeClr val="accent2"/>
                </a:solidFill>
                <a:latin typeface="Arial"/>
                <a:ea typeface="Arial"/>
              </a:rPr>
              <a:t>O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perational – Will people be able to use it?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chemeClr val="accent2"/>
                </a:solidFill>
                <a:latin typeface="Arial"/>
                <a:ea typeface="Arial"/>
              </a:rPr>
              <a:t>S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chedule – Can it be made in time?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Google Shape;246;p26" descr=""/>
          <p:cNvPicPr/>
          <p:nvPr/>
        </p:nvPicPr>
        <p:blipFill>
          <a:blip r:embed="rId3"/>
          <a:srcRect l="13441" t="0" r="12634" b="0"/>
          <a:stretch/>
        </p:blipFill>
        <p:spPr>
          <a:xfrm>
            <a:off x="8187840" y="0"/>
            <a:ext cx="955800" cy="1293120"/>
          </a:xfrm>
          <a:prstGeom prst="rect">
            <a:avLst/>
          </a:prstGeom>
          <a:ln w="0">
            <a:noFill/>
          </a:ln>
        </p:spPr>
      </p:pic>
      <p:sp>
        <p:nvSpPr>
          <p:cNvPr id="154" name="Google Shape;247;p26"/>
          <p:cNvSpPr/>
          <p:nvPr/>
        </p:nvSpPr>
        <p:spPr>
          <a:xfrm>
            <a:off x="6084000" y="1484640"/>
            <a:ext cx="3000960" cy="156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It is possible and can it be done?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Remember </a:t>
            </a:r>
            <a:r>
              <a:rPr b="0" lang="en-GB" sz="2400" spc="-1" strike="noStrike">
                <a:solidFill>
                  <a:schemeClr val="accent2"/>
                </a:solidFill>
                <a:latin typeface="Arial"/>
                <a:ea typeface="Arial"/>
              </a:rPr>
              <a:t>TELOS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chemeClr val="dk2"/>
                </a:solidFill>
                <a:latin typeface="Arial"/>
                <a:ea typeface="Arial"/>
              </a:rPr>
              <a:t>Software Development Life Cycle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253;p27" descr=""/>
          <p:cNvPicPr/>
          <p:nvPr/>
        </p:nvPicPr>
        <p:blipFill>
          <a:blip r:embed="rId1"/>
          <a:srcRect l="40444" t="37328" r="40822" b="28640"/>
          <a:stretch/>
        </p:blipFill>
        <p:spPr>
          <a:xfrm>
            <a:off x="755640" y="3141000"/>
            <a:ext cx="3310920" cy="3384000"/>
          </a:xfrm>
          <a:prstGeom prst="rect">
            <a:avLst/>
          </a:prstGeom>
          <a:ln w="0">
            <a:noFill/>
          </a:ln>
        </p:spPr>
      </p:pic>
      <p:cxnSp>
        <p:nvCxnSpPr>
          <p:cNvPr id="157" name="Google Shape;254;p27"/>
          <p:cNvCxnSpPr/>
          <p:nvPr/>
        </p:nvCxnSpPr>
        <p:spPr>
          <a:xfrm flipV="1">
            <a:off x="3803760" y="1844640"/>
            <a:ext cx="263160" cy="2148480"/>
          </a:xfrm>
          <a:prstGeom prst="straightConnector1">
            <a:avLst/>
          </a:prstGeom>
          <a:ln w="10000">
            <a:solidFill>
              <a:srgbClr val="feb80a"/>
            </a:solidFill>
            <a:round/>
          </a:ln>
        </p:spPr>
      </p:cxnSp>
      <p:sp>
        <p:nvSpPr>
          <p:cNvPr id="158" name="Google Shape;255;p27"/>
          <p:cNvSpPr/>
          <p:nvPr/>
        </p:nvSpPr>
        <p:spPr>
          <a:xfrm>
            <a:off x="4212000" y="2781000"/>
            <a:ext cx="5018400" cy="415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Use interviews / questionnaires / observe people / find existing documentation.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Draw diagrams that identify processes and show how data will flow around the system.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The end product is the specification and user requirements (explains what the software must do)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9" name="Google Shape;256;p27"/>
          <p:cNvCxnSpPr/>
          <p:nvPr/>
        </p:nvCxnSpPr>
        <p:spPr>
          <a:xfrm flipH="1" flipV="1">
            <a:off x="2195640" y="2032920"/>
            <a:ext cx="909720" cy="1899000"/>
          </a:xfrm>
          <a:prstGeom prst="straightConnector1">
            <a:avLst/>
          </a:prstGeom>
          <a:ln w="10000">
            <a:solidFill>
              <a:srgbClr val="feb80a"/>
            </a:solidFill>
            <a:round/>
          </a:ln>
        </p:spPr>
      </p:cxnSp>
      <p:pic>
        <p:nvPicPr>
          <p:cNvPr id="160" name="Google Shape;257;p27" descr=""/>
          <p:cNvPicPr/>
          <p:nvPr/>
        </p:nvPicPr>
        <p:blipFill>
          <a:blip r:embed="rId2"/>
          <a:srcRect l="53578" t="44316" r="41131" b="49532"/>
          <a:stretch/>
        </p:blipFill>
        <p:spPr>
          <a:xfrm>
            <a:off x="1835640" y="1524960"/>
            <a:ext cx="2469960" cy="1615680"/>
          </a:xfrm>
          <a:prstGeom prst="rect">
            <a:avLst/>
          </a:prstGeom>
          <a:ln w="0">
            <a:noFill/>
          </a:ln>
        </p:spPr>
      </p:pic>
      <p:pic>
        <p:nvPicPr>
          <p:cNvPr id="161" name="Google Shape;258;p27" descr=""/>
          <p:cNvPicPr/>
          <p:nvPr/>
        </p:nvPicPr>
        <p:blipFill>
          <a:blip r:embed="rId3"/>
          <a:srcRect l="13441" t="0" r="12634" b="0"/>
          <a:stretch/>
        </p:blipFill>
        <p:spPr>
          <a:xfrm>
            <a:off x="8187840" y="0"/>
            <a:ext cx="955800" cy="1293120"/>
          </a:xfrm>
          <a:prstGeom prst="rect">
            <a:avLst/>
          </a:prstGeom>
          <a:ln w="0">
            <a:noFill/>
          </a:ln>
        </p:spPr>
      </p:pic>
      <p:sp>
        <p:nvSpPr>
          <p:cNvPr id="162" name="Google Shape;259;p27"/>
          <p:cNvSpPr/>
          <p:nvPr/>
        </p:nvSpPr>
        <p:spPr>
          <a:xfrm>
            <a:off x="4450680" y="1617480"/>
            <a:ext cx="30740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What will the software need to do?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" dur="indefinite" restart="never" nodeType="tmRoot">
          <p:childTnLst>
            <p:seq>
              <p:cTn id="21" dur="indefinite" nodeType="mainSeq">
                <p:childTnLst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1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1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chemeClr val="dk2"/>
                </a:solidFill>
                <a:latin typeface="Arial"/>
                <a:ea typeface="Arial"/>
              </a:rPr>
              <a:t>Software Development Life Cycle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Google Shape;265;p28" descr=""/>
          <p:cNvPicPr/>
          <p:nvPr/>
        </p:nvPicPr>
        <p:blipFill>
          <a:blip r:embed="rId1"/>
          <a:srcRect l="40444" t="37328" r="40822" b="28640"/>
          <a:stretch/>
        </p:blipFill>
        <p:spPr>
          <a:xfrm>
            <a:off x="755640" y="3141000"/>
            <a:ext cx="3310920" cy="3384000"/>
          </a:xfrm>
          <a:prstGeom prst="rect">
            <a:avLst/>
          </a:prstGeom>
          <a:ln w="0">
            <a:noFill/>
          </a:ln>
        </p:spPr>
      </p:pic>
      <p:cxnSp>
        <p:nvCxnSpPr>
          <p:cNvPr id="165" name="Google Shape;266;p28"/>
          <p:cNvCxnSpPr/>
          <p:nvPr/>
        </p:nvCxnSpPr>
        <p:spPr>
          <a:xfrm flipV="1">
            <a:off x="3803760" y="1844640"/>
            <a:ext cx="263160" cy="2148480"/>
          </a:xfrm>
          <a:prstGeom prst="straightConnector1">
            <a:avLst/>
          </a:prstGeom>
          <a:ln w="10000">
            <a:solidFill>
              <a:srgbClr val="feb80a"/>
            </a:solidFill>
            <a:round/>
          </a:ln>
        </p:spPr>
      </p:cxnSp>
      <p:sp>
        <p:nvSpPr>
          <p:cNvPr id="166" name="Google Shape;267;p28"/>
          <p:cNvSpPr/>
          <p:nvPr/>
        </p:nvSpPr>
        <p:spPr>
          <a:xfrm>
            <a:off x="4199040" y="1524960"/>
            <a:ext cx="5018400" cy="34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Data Dictionaries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A data dictionary is used to capture what each data item looks like (data item name,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data type, any formatting needed, any restrictions on range etc). Here is an example of part of a Data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Dictionary: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7" name="Google Shape;268;p28"/>
          <p:cNvCxnSpPr/>
          <p:nvPr/>
        </p:nvCxnSpPr>
        <p:spPr>
          <a:xfrm flipH="1" flipV="1">
            <a:off x="2195640" y="2032920"/>
            <a:ext cx="909720" cy="1899000"/>
          </a:xfrm>
          <a:prstGeom prst="straightConnector1">
            <a:avLst/>
          </a:prstGeom>
          <a:ln w="10000">
            <a:solidFill>
              <a:srgbClr val="feb80a"/>
            </a:solidFill>
            <a:round/>
          </a:ln>
        </p:spPr>
      </p:cxnSp>
      <p:pic>
        <p:nvPicPr>
          <p:cNvPr id="168" name="Google Shape;269;p28" descr=""/>
          <p:cNvPicPr/>
          <p:nvPr/>
        </p:nvPicPr>
        <p:blipFill>
          <a:blip r:embed="rId2"/>
          <a:srcRect l="53578" t="44316" r="41131" b="49532"/>
          <a:stretch/>
        </p:blipFill>
        <p:spPr>
          <a:xfrm>
            <a:off x="1835640" y="1524960"/>
            <a:ext cx="2469960" cy="1615680"/>
          </a:xfrm>
          <a:prstGeom prst="rect">
            <a:avLst/>
          </a:prstGeom>
          <a:ln w="0">
            <a:noFill/>
          </a:ln>
        </p:spPr>
      </p:pic>
      <p:pic>
        <p:nvPicPr>
          <p:cNvPr id="169" name="Google Shape;270;p28" descr=""/>
          <p:cNvPicPr/>
          <p:nvPr/>
        </p:nvPicPr>
        <p:blipFill>
          <a:blip r:embed="rId3"/>
          <a:srcRect l="13441" t="0" r="12634" b="0"/>
          <a:stretch/>
        </p:blipFill>
        <p:spPr>
          <a:xfrm>
            <a:off x="8187840" y="0"/>
            <a:ext cx="955800" cy="1293120"/>
          </a:xfrm>
          <a:prstGeom prst="rect">
            <a:avLst/>
          </a:prstGeom>
          <a:ln w="0">
            <a:noFill/>
          </a:ln>
        </p:spPr>
      </p:pic>
      <p:pic>
        <p:nvPicPr>
          <p:cNvPr id="170" name="Google Shape;271;p28" descr=""/>
          <p:cNvPicPr/>
          <p:nvPr/>
        </p:nvPicPr>
        <p:blipFill>
          <a:blip r:embed="rId4"/>
          <a:srcRect l="59164" t="34044" r="7722" b="54130"/>
          <a:stretch/>
        </p:blipFill>
        <p:spPr>
          <a:xfrm>
            <a:off x="3404880" y="5085360"/>
            <a:ext cx="5738760" cy="115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276;p29" descr=""/>
          <p:cNvPicPr/>
          <p:nvPr/>
        </p:nvPicPr>
        <p:blipFill>
          <a:blip r:embed="rId1"/>
          <a:srcRect l="40444" t="37328" r="40822" b="28640"/>
          <a:stretch/>
        </p:blipFill>
        <p:spPr>
          <a:xfrm>
            <a:off x="755640" y="3141000"/>
            <a:ext cx="3310920" cy="3384000"/>
          </a:xfrm>
          <a:prstGeom prst="rect">
            <a:avLst/>
          </a:prstGeom>
          <a:ln w="0">
            <a:noFill/>
          </a:ln>
        </p:spPr>
      </p:pic>
      <p:cxnSp>
        <p:nvCxnSpPr>
          <p:cNvPr id="172" name="Google Shape;277;p29"/>
          <p:cNvCxnSpPr/>
          <p:nvPr/>
        </p:nvCxnSpPr>
        <p:spPr>
          <a:xfrm flipV="1">
            <a:off x="3842640" y="2924640"/>
            <a:ext cx="360" cy="2376720"/>
          </a:xfrm>
          <a:prstGeom prst="straightConnector1">
            <a:avLst/>
          </a:prstGeom>
          <a:ln w="10000">
            <a:solidFill>
              <a:srgbClr val="00addc"/>
            </a:solidFill>
            <a:round/>
          </a:ln>
        </p:spPr>
      </p:cxnSp>
      <p:sp>
        <p:nvSpPr>
          <p:cNvPr id="173" name="Google Shape;278;p29"/>
          <p:cNvSpPr/>
          <p:nvPr/>
        </p:nvSpPr>
        <p:spPr>
          <a:xfrm>
            <a:off x="4150800" y="1586160"/>
            <a:ext cx="5018400" cy="48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The software design will include: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A detailed </a:t>
            </a:r>
            <a:r>
              <a:rPr b="0" lang="en-GB" sz="2400" spc="-1" strike="noStrike">
                <a:solidFill>
                  <a:schemeClr val="accent2"/>
                </a:solidFill>
                <a:latin typeface="Arial"/>
                <a:ea typeface="Arial"/>
              </a:rPr>
              <a:t>Data Dictionary 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that defines any data in the system.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ea157a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accent2"/>
                </a:solidFill>
                <a:latin typeface="Arial"/>
                <a:ea typeface="Arial"/>
              </a:rPr>
              <a:t>Input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 screens/user interface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ea157a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accent2"/>
                </a:solidFill>
                <a:latin typeface="Arial"/>
                <a:ea typeface="Arial"/>
              </a:rPr>
              <a:t>Output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 screens and reports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How the data will be </a:t>
            </a:r>
            <a:r>
              <a:rPr b="0" lang="en-GB" sz="2400" spc="-1" strike="noStrike">
                <a:solidFill>
                  <a:schemeClr val="accent2"/>
                </a:solidFill>
                <a:latin typeface="Arial"/>
                <a:ea typeface="Arial"/>
              </a:rPr>
              <a:t>processed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: main algorithms as flow charts and pseudocode.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How the software will be </a:t>
            </a:r>
            <a:r>
              <a:rPr b="0" lang="en-GB" sz="2400" spc="-1" strike="noStrike">
                <a:solidFill>
                  <a:schemeClr val="accent2"/>
                </a:solidFill>
                <a:latin typeface="Arial"/>
                <a:ea typeface="Arial"/>
              </a:rPr>
              <a:t>tested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  <a:ea typeface="Arial"/>
              </a:rPr>
              <a:t>: typically a formal test plan will be drawn up at the design stage to make sure the software is tested objectively.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4" name="Google Shape;279;p29"/>
          <p:cNvCxnSpPr/>
          <p:nvPr/>
        </p:nvCxnSpPr>
        <p:spPr>
          <a:xfrm flipH="1" flipV="1">
            <a:off x="1763640" y="3249720"/>
            <a:ext cx="1296360" cy="2027880"/>
          </a:xfrm>
          <a:prstGeom prst="straightConnector1">
            <a:avLst/>
          </a:prstGeom>
          <a:ln w="10000">
            <a:solidFill>
              <a:srgbClr val="00addc"/>
            </a:solidFill>
            <a:round/>
          </a:ln>
        </p:spPr>
      </p:cxnSp>
      <p:pic>
        <p:nvPicPr>
          <p:cNvPr id="175" name="Google Shape;280;p29" descr=""/>
          <p:cNvPicPr/>
          <p:nvPr/>
        </p:nvPicPr>
        <p:blipFill>
          <a:blip r:embed="rId2"/>
          <a:srcRect l="53476" t="57922" r="41407" b="36589"/>
          <a:stretch/>
        </p:blipFill>
        <p:spPr>
          <a:xfrm>
            <a:off x="1307880" y="1554120"/>
            <a:ext cx="2823840" cy="1704600"/>
          </a:xfrm>
          <a:prstGeom prst="rect">
            <a:avLst/>
          </a:prstGeom>
          <a:ln w="0">
            <a:noFill/>
          </a:ln>
        </p:spPr>
      </p:pic>
      <p:sp>
        <p:nvSpPr>
          <p:cNvPr id="176" name="Google Shape;281;p29"/>
          <p:cNvSpPr/>
          <p:nvPr/>
        </p:nvSpPr>
        <p:spPr>
          <a:xfrm>
            <a:off x="539640" y="188640"/>
            <a:ext cx="8152920" cy="9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4300" spc="-1" strike="noStrike">
                <a:solidFill>
                  <a:schemeClr val="dk2"/>
                </a:solidFill>
                <a:latin typeface="Arial"/>
                <a:ea typeface="Arial"/>
              </a:rPr>
              <a:t>Software Development Life Cycle</a:t>
            </a:r>
            <a:endParaRPr b="0" lang="en-US" sz="4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Google Shape;282;p29" descr=""/>
          <p:cNvPicPr/>
          <p:nvPr/>
        </p:nvPicPr>
        <p:blipFill>
          <a:blip r:embed="rId3"/>
          <a:srcRect l="13441" t="0" r="12634" b="0"/>
          <a:stretch/>
        </p:blipFill>
        <p:spPr>
          <a:xfrm>
            <a:off x="8187840" y="0"/>
            <a:ext cx="955800" cy="129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1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287;p30" descr=""/>
          <p:cNvPicPr/>
          <p:nvPr/>
        </p:nvPicPr>
        <p:blipFill>
          <a:blip r:embed="rId1"/>
          <a:srcRect l="40444" t="37328" r="40822" b="28640"/>
          <a:stretch/>
        </p:blipFill>
        <p:spPr>
          <a:xfrm>
            <a:off x="755640" y="3141000"/>
            <a:ext cx="3310920" cy="3384000"/>
          </a:xfrm>
          <a:prstGeom prst="rect">
            <a:avLst/>
          </a:prstGeom>
          <a:ln w="0">
            <a:noFill/>
          </a:ln>
        </p:spPr>
      </p:pic>
      <p:cxnSp>
        <p:nvCxnSpPr>
          <p:cNvPr id="179" name="Google Shape;288;p30"/>
          <p:cNvCxnSpPr/>
          <p:nvPr/>
        </p:nvCxnSpPr>
        <p:spPr>
          <a:xfrm flipV="1">
            <a:off x="2699640" y="2996640"/>
            <a:ext cx="1080360" cy="2952720"/>
          </a:xfrm>
          <a:prstGeom prst="straightConnector1">
            <a:avLst/>
          </a:prstGeom>
          <a:ln w="10000">
            <a:solidFill>
              <a:srgbClr val="738ac8"/>
            </a:solidFill>
            <a:round/>
          </a:ln>
        </p:spPr>
      </p:cxnSp>
      <p:sp>
        <p:nvSpPr>
          <p:cNvPr id="180" name="Google Shape;289;p30"/>
          <p:cNvSpPr/>
          <p:nvPr/>
        </p:nvSpPr>
        <p:spPr>
          <a:xfrm>
            <a:off x="4404960" y="1999800"/>
            <a:ext cx="4452840" cy="40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  <a:ea typeface="Arial"/>
              </a:rPr>
              <a:t>Implementation includes the following activities: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GB" sz="2000" spc="-1" strike="noStrike">
                <a:solidFill>
                  <a:schemeClr val="dk1"/>
                </a:solidFill>
                <a:latin typeface="Arial"/>
                <a:ea typeface="Arial"/>
              </a:rPr>
              <a:t>Coding &amp; Testing 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  <a:ea typeface="Arial"/>
              </a:rPr>
              <a:t>the software </a:t>
            </a:r>
            <a:r>
              <a:rPr b="1" lang="en-GB" sz="2000" spc="-1" strike="noStrike">
                <a:solidFill>
                  <a:schemeClr val="dk1"/>
                </a:solidFill>
                <a:latin typeface="Arial"/>
                <a:ea typeface="Arial"/>
              </a:rPr>
              <a:t>Writing documentation: 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  <a:ea typeface="Arial"/>
              </a:rPr>
              <a:t>technical documentation, for whoever has to support and maintain the software later, and a user guide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GB" sz="2000" spc="-1" strike="noStrike">
                <a:solidFill>
                  <a:schemeClr val="dk1"/>
                </a:solidFill>
                <a:latin typeface="Arial"/>
                <a:ea typeface="Arial"/>
              </a:rPr>
              <a:t>Installing the software 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  <a:ea typeface="Arial"/>
              </a:rPr>
              <a:t>for the user (if this software is written for a particular customer, as opposed to commercial off-the-shelf software).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1" name="Google Shape;290;p30"/>
          <p:cNvCxnSpPr/>
          <p:nvPr/>
        </p:nvCxnSpPr>
        <p:spPr>
          <a:xfrm flipV="1">
            <a:off x="2051640" y="3107880"/>
            <a:ext cx="144360" cy="2664360"/>
          </a:xfrm>
          <a:prstGeom prst="straightConnector1">
            <a:avLst/>
          </a:prstGeom>
          <a:ln w="10000">
            <a:solidFill>
              <a:srgbClr val="738ac8"/>
            </a:solidFill>
            <a:round/>
          </a:ln>
        </p:spPr>
      </p:cxnSp>
      <p:pic>
        <p:nvPicPr>
          <p:cNvPr id="182" name="Google Shape;291;p30" descr=""/>
          <p:cNvPicPr/>
          <p:nvPr/>
        </p:nvPicPr>
        <p:blipFill>
          <a:blip r:embed="rId2"/>
          <a:srcRect l="47063" t="64175" r="47648" b="29559"/>
          <a:stretch/>
        </p:blipFill>
        <p:spPr>
          <a:xfrm>
            <a:off x="1871640" y="1518120"/>
            <a:ext cx="2592000" cy="1728000"/>
          </a:xfrm>
          <a:prstGeom prst="rect">
            <a:avLst/>
          </a:prstGeom>
          <a:ln w="0">
            <a:noFill/>
          </a:ln>
        </p:spPr>
      </p:pic>
      <p:sp>
        <p:nvSpPr>
          <p:cNvPr id="183" name="Google Shape;292;p30"/>
          <p:cNvSpPr/>
          <p:nvPr/>
        </p:nvSpPr>
        <p:spPr>
          <a:xfrm>
            <a:off x="539640" y="188640"/>
            <a:ext cx="8152920" cy="9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4300" spc="-1" strike="noStrike">
                <a:solidFill>
                  <a:schemeClr val="dk2"/>
                </a:solidFill>
                <a:latin typeface="Arial"/>
                <a:ea typeface="Arial"/>
              </a:rPr>
              <a:t>Software Development Life Cycle</a:t>
            </a:r>
            <a:endParaRPr b="0" lang="en-US" sz="4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293;p30" descr=""/>
          <p:cNvPicPr/>
          <p:nvPr/>
        </p:nvPicPr>
        <p:blipFill>
          <a:blip r:embed="rId3"/>
          <a:srcRect l="13441" t="0" r="12634" b="0"/>
          <a:stretch/>
        </p:blipFill>
        <p:spPr>
          <a:xfrm>
            <a:off x="8187840" y="0"/>
            <a:ext cx="955800" cy="129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6" dur="indefinite" restart="never" nodeType="tmRoot">
          <p:childTnLst>
            <p:seq>
              <p:cTn id="47" dur="indefinite" nodeType="mainSeq">
                <p:childTnLst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1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dian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Median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Median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LibreOffice/7.5.9.2$Linux_X86_64 LibreOffice_project/50$Build-2</Application>
  <AppVersion>15.0000</AppVersion>
  <Words>762</Words>
  <Paragraphs>106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2024-06-18T21:22:27Z</dcterms:modified>
  <cp:revision>4</cp:revision>
  <dc:subject/>
  <dc:title>ICT FOR DEVELOPMENT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19</vt:i4>
  </property>
  <property fmtid="{D5CDD505-2E9C-101B-9397-08002B2CF9AE}" pid="3" name="PresentationFormat">
    <vt:lpwstr>Affichage à l'écran (4:3)</vt:lpwstr>
  </property>
  <property fmtid="{D5CDD505-2E9C-101B-9397-08002B2CF9AE}" pid="4" name="Slides">
    <vt:i4>20</vt:i4>
  </property>
</Properties>
</file>