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5964"/>
  </p:normalViewPr>
  <p:slideViewPr>
    <p:cSldViewPr snapToGrid="0" snapToObjects="1">
      <p:cViewPr varScale="1">
        <p:scale>
          <a:sx n="115" d="100"/>
          <a:sy n="115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6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90" r:id="rId6"/>
    <p:sldLayoutId id="2147483885" r:id="rId7"/>
    <p:sldLayoutId id="2147483886" r:id="rId8"/>
    <p:sldLayoutId id="2147483887" r:id="rId9"/>
    <p:sldLayoutId id="2147483889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5ED762-87A9-4432-9372-C63D1D399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7E7CE-3860-417D-BFB8-9C0D915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728F4-0AE8-41AC-91AF-ECA038AC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167C90-20BD-1A48-8C15-A86122B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b="2987"/>
          <a:stretch/>
        </p:blipFill>
        <p:spPr>
          <a:xfrm>
            <a:off x="305395" y="738244"/>
            <a:ext cx="11581207" cy="5872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EADC4B-EC00-9B48-BBDF-BA91D1908BBB}"/>
              </a:ext>
            </a:extLst>
          </p:cNvPr>
          <p:cNvSpPr txBox="1"/>
          <p:nvPr/>
        </p:nvSpPr>
        <p:spPr>
          <a:xfrm>
            <a:off x="1728443" y="122663"/>
            <a:ext cx="971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pperplate Gothic Bold" panose="020E0705020206020404" pitchFamily="34" charset="77"/>
              </a:rPr>
              <a:t>Jersey City 2019 Citi Bike Trip </a:t>
            </a:r>
            <a:r>
              <a:rPr lang="en-US" sz="20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Data, Dashboard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1461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6718EAF1-D490-C84E-BFB0-928F741DE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7" t="9859" r="176" b="7097"/>
          <a:stretch/>
        </p:blipFill>
        <p:spPr>
          <a:xfrm>
            <a:off x="3429004" y="685800"/>
            <a:ext cx="8562976" cy="505441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E6601-6ECA-A84F-AB57-187421ED1574}"/>
              </a:ext>
            </a:extLst>
          </p:cNvPr>
          <p:cNvSpPr txBox="1"/>
          <p:nvPr/>
        </p:nvSpPr>
        <p:spPr>
          <a:xfrm>
            <a:off x="4777719" y="69146"/>
            <a:ext cx="589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Arial Narrow" panose="020B0604020202020204" pitchFamily="34" charset="0"/>
                <a:ea typeface="Brush Script MT" panose="03060802040406070304" pitchFamily="66" charset="-122"/>
                <a:cs typeface="Arial Narrow" panose="020B0604020202020204" pitchFamily="34" charset="0"/>
              </a:rPr>
              <a:t>Trip duration by birth year (Age)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15561-1EFD-3242-AD8C-05EAE053CDF6}"/>
              </a:ext>
            </a:extLst>
          </p:cNvPr>
          <p:cNvSpPr txBox="1"/>
          <p:nvPr/>
        </p:nvSpPr>
        <p:spPr>
          <a:xfrm>
            <a:off x="200020" y="592366"/>
            <a:ext cx="3228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represents average trip duration by birth year (age); this data can be use and an enabler for target marketing to specific age groups. </a:t>
            </a:r>
          </a:p>
          <a:p>
            <a:r>
              <a:rPr lang="en-US" dirty="0"/>
              <a:t> </a:t>
            </a:r>
          </a:p>
          <a:p>
            <a:r>
              <a:rPr lang="en-US" b="1" u="sng" dirty="0">
                <a:solidFill>
                  <a:srgbClr val="0070C0"/>
                </a:solidFill>
              </a:rPr>
              <a:t>Note: </a:t>
            </a:r>
            <a:r>
              <a:rPr lang="en-US" dirty="0"/>
              <a:t>you will notice that you have riders born between 1880 to 1960. My guess here is it could be that the riders choose not to enter their year of birth. </a:t>
            </a:r>
            <a:r>
              <a:rPr lang="en-US" b="1" u="sng" dirty="0">
                <a:solidFill>
                  <a:srgbClr val="0070C0"/>
                </a:solidFill>
              </a:rPr>
              <a:t>My recommendation </a:t>
            </a:r>
            <a:r>
              <a:rPr lang="en-US" dirty="0"/>
              <a:t>is </a:t>
            </a:r>
            <a:r>
              <a:rPr lang="en-US" dirty="0" err="1"/>
              <a:t>CitiBike</a:t>
            </a:r>
            <a:r>
              <a:rPr lang="en-US" dirty="0"/>
              <a:t> could make users enter their exact year of birth but capturing a picture of their identification documentation if they intend to use this data for target marketing.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7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7051BA-2E7A-4E42-A6E5-C9591A5ED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4" t="10000" b="50000"/>
          <a:stretch/>
        </p:blipFill>
        <p:spPr>
          <a:xfrm>
            <a:off x="871536" y="3771900"/>
            <a:ext cx="9877425" cy="27432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83E55C-75CC-8D4F-8384-B0E19EAD68ED}"/>
              </a:ext>
            </a:extLst>
          </p:cNvPr>
          <p:cNvSpPr txBox="1"/>
          <p:nvPr/>
        </p:nvSpPr>
        <p:spPr>
          <a:xfrm>
            <a:off x="1137423" y="981306"/>
            <a:ext cx="96115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10 Busy Start Stations</a:t>
            </a:r>
          </a:p>
          <a:p>
            <a:endParaRPr lang="en-US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who work or live in and around these stations earn an income above the average income bracket; hence they could afford public transportation to and from work. However, they choose to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CitiBike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commuting as a means of physical exercise, a way to avoid heavy traffic to or from office to train station or their homes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9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068E36B-98C9-3F43-B7D8-DC76C29F9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0" t="10001" r="35313" b="4791"/>
          <a:stretch/>
        </p:blipFill>
        <p:spPr>
          <a:xfrm>
            <a:off x="6305549" y="507206"/>
            <a:ext cx="5500688" cy="584358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C5421-5688-9B42-82A2-D21D42ADAC80}"/>
              </a:ext>
            </a:extLst>
          </p:cNvPr>
          <p:cNvSpPr txBox="1"/>
          <p:nvPr/>
        </p:nvSpPr>
        <p:spPr>
          <a:xfrm>
            <a:off x="301662" y="1920895"/>
            <a:ext cx="600388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10 Busy Start Stations</a:t>
            </a:r>
          </a:p>
          <a:p>
            <a:endParaRPr lang="en-US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who work or live in and around these stations earn an income above the average income bracket; hence they could afford public transportation to and from work. However, they choose to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CitiBike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commuting as a means of physical exercise, a way to avoid heavy traffic to or from office to train station or their homes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7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3A1CD63-42A4-6D4E-B8A3-E353D0241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3" t="9792" r="22773" b="6250"/>
          <a:stretch/>
        </p:blipFill>
        <p:spPr>
          <a:xfrm>
            <a:off x="4686299" y="550069"/>
            <a:ext cx="7043739" cy="575786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07F95-4DF2-4443-BB33-07B330AE304F}"/>
              </a:ext>
            </a:extLst>
          </p:cNvPr>
          <p:cNvSpPr txBox="1"/>
          <p:nvPr/>
        </p:nvSpPr>
        <p:spPr>
          <a:xfrm>
            <a:off x="461962" y="1553679"/>
            <a:ext cx="40813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Trip duration covered by the most used bikes (50)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essence of this analysis is to identify the most used bikes by trip duration covered, and this data will assist in planning for repairs and retiring of bikes.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7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4EDA64F-FF7C-5E46-AEBE-99C4EE3E9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0" t="9584" r="859" b="4583"/>
          <a:stretch/>
        </p:blipFill>
        <p:spPr>
          <a:xfrm>
            <a:off x="2811588" y="657225"/>
            <a:ext cx="9189912" cy="55435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84CAFF-046F-A34E-A004-8C68F6E5F952}"/>
              </a:ext>
            </a:extLst>
          </p:cNvPr>
          <p:cNvSpPr txBox="1"/>
          <p:nvPr/>
        </p:nvSpPr>
        <p:spPr>
          <a:xfrm>
            <a:off x="412595" y="1048215"/>
            <a:ext cx="2141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This visualization aims to base our facts on bike usage on gender and 2018 household income data.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8224B-7051-8045-9EC9-CEE1F7435539}"/>
              </a:ext>
            </a:extLst>
          </p:cNvPr>
          <p:cNvSpPr txBox="1"/>
          <p:nvPr/>
        </p:nvSpPr>
        <p:spPr>
          <a:xfrm>
            <a:off x="3323060" y="150956"/>
            <a:ext cx="611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Busy stations by gender and household income </a:t>
            </a:r>
          </a:p>
        </p:txBody>
      </p:sp>
    </p:spTree>
    <p:extLst>
      <p:ext uri="{BB962C8B-B14F-4D97-AF65-F5344CB8AC3E}">
        <p14:creationId xmlns:p14="http://schemas.microsoft.com/office/powerpoint/2010/main" val="19219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FA448B-9AC7-9249-933E-A840F55D6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46" t="9927" b="64992"/>
          <a:stretch/>
        </p:blipFill>
        <p:spPr>
          <a:xfrm>
            <a:off x="514350" y="1244213"/>
            <a:ext cx="11444288" cy="2014347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235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, box and whisker chart&#10;&#10;Description automatically generated">
            <a:extLst>
              <a:ext uri="{FF2B5EF4-FFF2-40B4-BE49-F238E27FC236}">
                <a16:creationId xmlns:a16="http://schemas.microsoft.com/office/drawing/2014/main" id="{933AA101-2B25-294F-B621-1C7C0FF8C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67" t="10291" r="9385" b="4376"/>
          <a:stretch/>
        </p:blipFill>
        <p:spPr>
          <a:xfrm>
            <a:off x="3750043" y="742950"/>
            <a:ext cx="7394207" cy="5729288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BA030-9183-C24A-A1CB-A9DF5E80B8A7}"/>
              </a:ext>
            </a:extLst>
          </p:cNvPr>
          <p:cNvSpPr txBox="1"/>
          <p:nvPr/>
        </p:nvSpPr>
        <p:spPr>
          <a:xfrm>
            <a:off x="200020" y="592366"/>
            <a:ext cx="3228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represents </a:t>
            </a:r>
            <a:r>
              <a:rPr lang="en-US" dirty="0" err="1"/>
              <a:t>usertype</a:t>
            </a:r>
            <a:r>
              <a:rPr lang="en-US" dirty="0"/>
              <a:t> by birth year (age); this data can be use and an enabler for target marketing to specific age groups. </a:t>
            </a:r>
          </a:p>
          <a:p>
            <a:r>
              <a:rPr lang="en-US" dirty="0"/>
              <a:t> </a:t>
            </a:r>
          </a:p>
          <a:p>
            <a:r>
              <a:rPr lang="en-US" b="1" u="sng" dirty="0">
                <a:solidFill>
                  <a:srgbClr val="0070C0"/>
                </a:solidFill>
              </a:rPr>
              <a:t>Note: </a:t>
            </a:r>
            <a:r>
              <a:rPr lang="en-US" dirty="0"/>
              <a:t>you will notice that you have riders born between 1880 to 1960. My guess here is it could be that the riders choose not to enter their year of birth. </a:t>
            </a:r>
            <a:r>
              <a:rPr lang="en-US" b="1" u="sng" dirty="0">
                <a:solidFill>
                  <a:srgbClr val="0070C0"/>
                </a:solidFill>
              </a:rPr>
              <a:t>My recommendation </a:t>
            </a:r>
            <a:r>
              <a:rPr lang="en-US" dirty="0"/>
              <a:t>is </a:t>
            </a:r>
            <a:r>
              <a:rPr lang="en-US" dirty="0" err="1"/>
              <a:t>CitiBike</a:t>
            </a:r>
            <a:r>
              <a:rPr lang="en-US" dirty="0"/>
              <a:t> could make users enter their exact year of birth but capturing a picture of their identification documentation if they intend to use this data for target marketing.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7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FE159530-DCF3-4A55-A165-60D619F19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C7C7805-F65C-A14B-B76A-ED34CF90A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3" t="10417" b="14797"/>
          <a:stretch/>
        </p:blipFill>
        <p:spPr>
          <a:xfrm>
            <a:off x="2785227" y="928688"/>
            <a:ext cx="9406773" cy="495776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C59E3A-7657-C74E-83C6-C42657A4E2E6}"/>
              </a:ext>
            </a:extLst>
          </p:cNvPr>
          <p:cNvSpPr txBox="1"/>
          <p:nvPr/>
        </p:nvSpPr>
        <p:spPr>
          <a:xfrm>
            <a:off x="162785" y="1230293"/>
            <a:ext cx="2459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Avg distance by bike</a:t>
            </a:r>
          </a:p>
          <a:p>
            <a:endParaRPr lang="en-US" dirty="0"/>
          </a:p>
          <a:p>
            <a:r>
              <a:rPr lang="en-US" dirty="0"/>
              <a:t>This data again helps us to identify the average distance by bike, </a:t>
            </a:r>
          </a:p>
          <a:p>
            <a:r>
              <a:rPr lang="en-US" dirty="0"/>
              <a:t>this data will also assist in planning for repairs and retiring of bikes.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007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143</TotalTime>
  <Words>442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Copperplate Gothic Bold</vt:lpstr>
      <vt:lpstr>Gill Sans MT</vt:lpstr>
      <vt:lpstr>Goudy Old Style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Atemkuh Joseph</dc:creator>
  <cp:lastModifiedBy>Atemkuh Joseph</cp:lastModifiedBy>
  <cp:revision>11</cp:revision>
  <dcterms:created xsi:type="dcterms:W3CDTF">2021-02-12T16:18:30Z</dcterms:created>
  <dcterms:modified xsi:type="dcterms:W3CDTF">2021-02-13T14:39:27Z</dcterms:modified>
</cp:coreProperties>
</file>