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30259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7862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78496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2" name="Shape 12"/>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 name="Shape 15"/>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 name="Shape 1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lvl="0" algn="ctr">
              <a:spcBef>
                <a:spcPts val="0"/>
              </a:spcBef>
              <a:buClr>
                <a:schemeClr val="dk1"/>
              </a:buClr>
              <a:buSzPct val="100000"/>
              <a:buNone/>
              <a:defRPr sz="1800">
                <a:solidFill>
                  <a:schemeClr val="dk1"/>
                </a:solidFill>
              </a:defRPr>
            </a:lvl1pPr>
          </a:lstStyle>
          <a:p>
            <a:endParaRPr/>
          </a:p>
        </p:txBody>
      </p:sp>
      <p:sp>
        <p:nvSpPr>
          <p:cNvPr id="27" name="Shape 2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8"/>
        <p:cNvGrpSpPr/>
        <p:nvPr/>
      </p:nvGrpSpPr>
      <p:grpSpPr>
        <a:xfrm>
          <a:off x="0" y="0"/>
          <a:ext cx="0" cy="0"/>
          <a:chOff x="0" y="0"/>
          <a:chExt cx="0" cy="0"/>
        </a:xfrm>
      </p:grpSpPr>
      <p:sp>
        <p:nvSpPr>
          <p:cNvPr id="29" name="Shape 2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ight-gradient">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a:spcBef>
                <a:spcPts val="600"/>
              </a:spcBef>
              <a:buSzPct val="100000"/>
              <a:buChar char="●"/>
              <a:defRPr sz="3000"/>
            </a:lvl1pPr>
            <a:lvl2pPr lvl="1">
              <a:spcBef>
                <a:spcPts val="480"/>
              </a:spcBef>
              <a:buSzPct val="100000"/>
              <a:buChar char="○"/>
              <a:defRPr sz="2400"/>
            </a:lvl2pPr>
            <a:lvl3pPr lvl="2">
              <a:spcBef>
                <a:spcPts val="480"/>
              </a:spcBef>
              <a:buSzPct val="100000"/>
              <a:buChar char="■"/>
              <a:defRPr sz="2400"/>
            </a:lvl3pPr>
            <a:lvl4pPr lvl="3">
              <a:spcBef>
                <a:spcPts val="360"/>
              </a:spcBef>
              <a:buSzPct val="100000"/>
              <a:buChar char="●"/>
              <a:defRPr sz="1800"/>
            </a:lvl4pPr>
            <a:lvl5pPr lvl="4">
              <a:spcBef>
                <a:spcPts val="360"/>
              </a:spcBef>
              <a:buSzPct val="100000"/>
              <a:buChar char="○"/>
              <a:defRPr sz="1800"/>
            </a:lvl5pPr>
            <a:lvl6pPr lvl="5">
              <a:spcBef>
                <a:spcPts val="360"/>
              </a:spcBef>
              <a:buSzPct val="100000"/>
              <a:buChar char="■"/>
              <a:defRPr sz="1800"/>
            </a:lvl6pPr>
            <a:lvl7pPr lvl="6">
              <a:spcBef>
                <a:spcPts val="360"/>
              </a:spcBef>
              <a:buSzPct val="100000"/>
              <a:buChar char="●"/>
              <a:defRPr sz="1800"/>
            </a:lvl7pPr>
            <a:lvl8pPr lvl="7">
              <a:spcBef>
                <a:spcPts val="360"/>
              </a:spcBef>
              <a:buSzPct val="100000"/>
              <a:buChar char="○"/>
              <a:defRPr sz="1800"/>
            </a:lvl8pPr>
            <a:lvl9pPr lvl="8">
              <a:spcBef>
                <a:spcPts val="360"/>
              </a:spcBef>
              <a:buSzPct val="100000"/>
              <a:buChar char="■"/>
              <a:defRPr sz="1800"/>
            </a:lvl9pPr>
          </a:lstStyle>
          <a:p>
            <a:endParaRPr/>
          </a:p>
        </p:txBody>
      </p:sp>
      <p:sp>
        <p:nvSpPr>
          <p:cNvPr id="8" name="Shape 8"/>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265899"/>
            <a:ext cx="7772400" cy="2477400"/>
          </a:xfrm>
          <a:prstGeom prst="rect">
            <a:avLst/>
          </a:prstGeom>
        </p:spPr>
        <p:txBody>
          <a:bodyPr lIns="91425" tIns="91425" rIns="91425" bIns="91425" anchor="b" anchorCtr="0">
            <a:noAutofit/>
          </a:bodyPr>
          <a:lstStyle/>
          <a:p>
            <a:pPr lvl="0" rtl="0">
              <a:spcBef>
                <a:spcPts val="0"/>
              </a:spcBef>
              <a:buNone/>
            </a:pPr>
            <a:r>
              <a:rPr lang="en" sz="3600" dirty="0"/>
              <a:t>Computer Vision </a:t>
            </a:r>
          </a:p>
          <a:p>
            <a:pPr lvl="0" rtl="0">
              <a:spcBef>
                <a:spcPts val="0"/>
              </a:spcBef>
              <a:buNone/>
            </a:pPr>
            <a:r>
              <a:rPr lang="en" sz="3600" dirty="0"/>
              <a:t>(Fall 2017)</a:t>
            </a:r>
          </a:p>
          <a:p>
            <a:pPr lvl="0">
              <a:spcBef>
                <a:spcPts val="0"/>
              </a:spcBef>
              <a:buNone/>
            </a:pPr>
            <a:r>
              <a:rPr lang="en" sz="3600" dirty="0"/>
              <a:t>Problem Set #1</a:t>
            </a:r>
          </a:p>
        </p:txBody>
      </p:sp>
      <p:sp>
        <p:nvSpPr>
          <p:cNvPr id="35" name="Shape 35"/>
          <p:cNvSpPr txBox="1">
            <a:spLocks noGrp="1"/>
          </p:cNvSpPr>
          <p:nvPr>
            <p:ph type="subTitle" idx="1"/>
          </p:nvPr>
        </p:nvSpPr>
        <p:spPr>
          <a:xfrm>
            <a:off x="685800" y="3042498"/>
            <a:ext cx="7772400" cy="1123500"/>
          </a:xfrm>
          <a:prstGeom prst="rect">
            <a:avLst/>
          </a:prstGeom>
        </p:spPr>
        <p:txBody>
          <a:bodyPr lIns="91425" tIns="91425" rIns="91425" bIns="91425" anchor="t" anchorCtr="0">
            <a:noAutofit/>
          </a:bodyPr>
          <a:lstStyle/>
          <a:p>
            <a:pPr lvl="0" rtl="0">
              <a:spcBef>
                <a:spcPts val="0"/>
              </a:spcBef>
              <a:buNone/>
            </a:pPr>
            <a:r>
              <a:rPr lang="en" sz="1800" dirty="0"/>
              <a:t>Zhi  Zhang</a:t>
            </a:r>
          </a:p>
          <a:p>
            <a:pPr lvl="0" rtl="0">
              <a:spcBef>
                <a:spcPts val="0"/>
              </a:spcBef>
              <a:buNone/>
            </a:pPr>
            <a:r>
              <a:rPr lang="en" sz="1800" dirty="0"/>
              <a:t>zhizhang@gatech.edu</a:t>
            </a:r>
          </a:p>
          <a:p>
            <a:pPr lvl="0">
              <a:spcBef>
                <a:spcPts val="0"/>
              </a:spcBef>
              <a:buNone/>
            </a:pPr>
            <a:endParaRPr dirty="0"/>
          </a:p>
        </p:txBody>
      </p:sp>
      <p:sp>
        <p:nvSpPr>
          <p:cNvPr id="36" name="Shape 36"/>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4d: Difference Image</a:t>
            </a:r>
          </a:p>
        </p:txBody>
      </p:sp>
      <p:sp>
        <p:nvSpPr>
          <p:cNvPr id="107" name="Shape 107"/>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09" name="Shape 109"/>
          <p:cNvSpPr txBox="1"/>
          <p:nvPr/>
        </p:nvSpPr>
        <p:spPr>
          <a:xfrm>
            <a:off x="951150" y="4274550"/>
            <a:ext cx="4318799" cy="503999"/>
          </a:xfrm>
          <a:prstGeom prst="rect">
            <a:avLst/>
          </a:prstGeom>
          <a:noFill/>
          <a:ln>
            <a:noFill/>
          </a:ln>
        </p:spPr>
        <p:txBody>
          <a:bodyPr lIns="91425" tIns="91425" rIns="91425" bIns="91425" anchor="t" anchorCtr="0">
            <a:noAutofit/>
          </a:bodyPr>
          <a:lstStyle/>
          <a:p>
            <a:pPr marL="0" lvl="0" indent="0" rtl="0">
              <a:lnSpc>
                <a:spcPct val="115000"/>
              </a:lnSpc>
              <a:spcBef>
                <a:spcPts val="0"/>
              </a:spcBef>
              <a:buNone/>
            </a:pPr>
            <a:r>
              <a:rPr lang="en" b="1">
                <a:solidFill>
                  <a:schemeClr val="dk1"/>
                </a:solidFill>
                <a:latin typeface="Calibri"/>
                <a:ea typeface="Calibri"/>
                <a:cs typeface="Calibri"/>
                <a:sym typeface="Calibri"/>
              </a:rPr>
              <a:t>ps1-4-d-1.png</a:t>
            </a:r>
          </a:p>
        </p:txBody>
      </p:sp>
      <p:pic>
        <p:nvPicPr>
          <p:cNvPr id="2" name="Picture 1"/>
          <p:cNvPicPr>
            <a:picLocks noChangeAspect="1"/>
          </p:cNvPicPr>
          <p:nvPr/>
        </p:nvPicPr>
        <p:blipFill>
          <a:blip r:embed="rId3"/>
          <a:stretch>
            <a:fillRect/>
          </a:stretch>
        </p:blipFill>
        <p:spPr>
          <a:xfrm>
            <a:off x="2289224" y="1003911"/>
            <a:ext cx="4762500" cy="35718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5a: Noisy Green Channel</a:t>
            </a:r>
          </a:p>
        </p:txBody>
      </p:sp>
      <p:sp>
        <p:nvSpPr>
          <p:cNvPr id="115" name="Shape 115"/>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17" name="Shape 117"/>
          <p:cNvSpPr txBox="1"/>
          <p:nvPr/>
        </p:nvSpPr>
        <p:spPr>
          <a:xfrm>
            <a:off x="951150" y="4274550"/>
            <a:ext cx="4318799" cy="503999"/>
          </a:xfrm>
          <a:prstGeom prst="rect">
            <a:avLst/>
          </a:prstGeom>
          <a:noFill/>
          <a:ln>
            <a:noFill/>
          </a:ln>
        </p:spPr>
        <p:txBody>
          <a:bodyPr lIns="91425" tIns="91425" rIns="91425" bIns="91425" anchor="t" anchorCtr="0">
            <a:noAutofit/>
          </a:bodyPr>
          <a:lstStyle/>
          <a:p>
            <a:pPr marL="0" lvl="0" indent="0" rtl="0">
              <a:lnSpc>
                <a:spcPct val="115000"/>
              </a:lnSpc>
              <a:spcBef>
                <a:spcPts val="0"/>
              </a:spcBef>
              <a:buNone/>
            </a:pPr>
            <a:r>
              <a:rPr lang="en" b="1">
                <a:solidFill>
                  <a:schemeClr val="dk1"/>
                </a:solidFill>
                <a:latin typeface="Calibri"/>
                <a:ea typeface="Calibri"/>
                <a:cs typeface="Calibri"/>
                <a:sym typeface="Calibri"/>
              </a:rPr>
              <a:t>ps1-5-a-1.png</a:t>
            </a:r>
          </a:p>
        </p:txBody>
      </p:sp>
      <p:pic>
        <p:nvPicPr>
          <p:cNvPr id="3" name="Picture 2"/>
          <p:cNvPicPr>
            <a:picLocks noChangeAspect="1"/>
          </p:cNvPicPr>
          <p:nvPr/>
        </p:nvPicPr>
        <p:blipFill>
          <a:blip r:embed="rId3"/>
          <a:stretch>
            <a:fillRect/>
          </a:stretch>
        </p:blipFill>
        <p:spPr>
          <a:xfrm>
            <a:off x="2190750" y="954674"/>
            <a:ext cx="4762500" cy="35718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5b: Noisy Blue Channel</a:t>
            </a:r>
          </a:p>
        </p:txBody>
      </p:sp>
      <p:sp>
        <p:nvSpPr>
          <p:cNvPr id="123" name="Shape 123"/>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25" name="Shape 125"/>
          <p:cNvSpPr txBox="1"/>
          <p:nvPr/>
        </p:nvSpPr>
        <p:spPr>
          <a:xfrm>
            <a:off x="951150" y="4274550"/>
            <a:ext cx="4318799" cy="503999"/>
          </a:xfrm>
          <a:prstGeom prst="rect">
            <a:avLst/>
          </a:prstGeom>
          <a:noFill/>
          <a:ln>
            <a:noFill/>
          </a:ln>
        </p:spPr>
        <p:txBody>
          <a:bodyPr lIns="91425" tIns="91425" rIns="91425" bIns="91425" anchor="t" anchorCtr="0">
            <a:noAutofit/>
          </a:bodyPr>
          <a:lstStyle/>
          <a:p>
            <a:pPr marL="0" lvl="0" indent="0" rtl="0">
              <a:lnSpc>
                <a:spcPct val="115000"/>
              </a:lnSpc>
              <a:spcBef>
                <a:spcPts val="0"/>
              </a:spcBef>
              <a:buNone/>
            </a:pPr>
            <a:r>
              <a:rPr lang="en" b="1">
                <a:solidFill>
                  <a:schemeClr val="dk1"/>
                </a:solidFill>
                <a:latin typeface="Calibri"/>
                <a:ea typeface="Calibri"/>
                <a:cs typeface="Calibri"/>
                <a:sym typeface="Calibri"/>
              </a:rPr>
              <a:t>ps1-5-b-1.png</a:t>
            </a:r>
          </a:p>
        </p:txBody>
      </p:sp>
      <p:pic>
        <p:nvPicPr>
          <p:cNvPr id="3" name="Picture 2"/>
          <p:cNvPicPr>
            <a:picLocks noChangeAspect="1"/>
          </p:cNvPicPr>
          <p:nvPr/>
        </p:nvPicPr>
        <p:blipFill>
          <a:blip r:embed="rId3"/>
          <a:stretch>
            <a:fillRect/>
          </a:stretch>
        </p:blipFill>
        <p:spPr>
          <a:xfrm>
            <a:off x="2268123" y="954674"/>
            <a:ext cx="4762500" cy="35718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6: Discussion</a:t>
            </a:r>
          </a:p>
        </p:txBody>
      </p:sp>
      <p:sp>
        <p:nvSpPr>
          <p:cNvPr id="131" name="Shape 13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685800" lvl="1" indent="-330200" rtl="0">
              <a:lnSpc>
                <a:spcPct val="115000"/>
              </a:lnSpc>
              <a:spcBef>
                <a:spcPts val="0"/>
              </a:spcBef>
              <a:spcAft>
                <a:spcPts val="1000"/>
              </a:spcAft>
              <a:buClr>
                <a:schemeClr val="dk1"/>
              </a:buClr>
              <a:buSzPct val="100000"/>
              <a:buAutoNum type="alphaLcPeriod"/>
            </a:pPr>
            <a:r>
              <a:rPr lang="en" sz="1600" dirty="0">
                <a:solidFill>
                  <a:schemeClr val="dk1"/>
                </a:solidFill>
              </a:rPr>
              <a:t>Between all color channels, which channel, in your opinion, most resembles a grayscale conversion of the original.  Why do you think this?  Does it matter for each respective image?  (For this problem, you will have to read a bit on how the eye works/cameras to discover which channel is more prevalent and widely used)</a:t>
            </a:r>
          </a:p>
          <a:p>
            <a:pPr marL="914400" lvl="8">
              <a:buClr>
                <a:schemeClr val="dk1"/>
              </a:buClr>
              <a:buNone/>
            </a:pPr>
            <a:r>
              <a:rPr lang="en" sz="1200" dirty="0">
                <a:solidFill>
                  <a:schemeClr val="dk1"/>
                </a:solidFill>
              </a:rPr>
              <a:t>The green channel most resembles the grayscale conversion of the original. </a:t>
            </a:r>
          </a:p>
          <a:p>
            <a:pPr marL="914400" lvl="8">
              <a:buClr>
                <a:schemeClr val="dk1"/>
              </a:buClr>
              <a:buNone/>
            </a:pPr>
            <a:r>
              <a:rPr lang="en-US" sz="1200" dirty="0">
                <a:solidFill>
                  <a:schemeClr val="dk1"/>
                </a:solidFill>
              </a:rPr>
              <a:t>There are two reasons, the first reason is that I have observed the green channel has the minimum differentiation than the grayscale conversion of the original (see below comparison figures); the second reason which is the behind reason is that I have learned from books that the RGB are signal intensities values recorded by a color camera in responses of the three types of cones for the human eye, and the most commonly used pattern in color cameras today is the Bayer pattern, which places green filters over half of the sensors, and red and blue filters over the remaining ones (</a:t>
            </a:r>
            <a:r>
              <a:rPr lang="en-US" sz="1200" i="1" dirty="0">
                <a:solidFill>
                  <a:schemeClr val="dk1"/>
                </a:solidFill>
              </a:rPr>
              <a:t>ref: Computer Vision – Algorithms and Applications, pg86</a:t>
            </a:r>
            <a:r>
              <a:rPr lang="en-US" sz="1200" dirty="0">
                <a:solidFill>
                  <a:schemeClr val="dk1"/>
                </a:solidFill>
              </a:rPr>
              <a:t>). So there are twice as many green pixels as red and blue, and it’s because the luminance signal is mostly determined by green values. Because of this, the images from the color cameras has the green channel dominantly, and the red and blue channels have more spectral noise when the RGB triplets are reconstructed from adjacent sensor pixels. Also, it doesn’t matter for each respective image. </a:t>
            </a:r>
            <a:endParaRPr lang="en" sz="1200" dirty="0">
              <a:solidFill>
                <a:schemeClr val="dk1"/>
              </a:solidFill>
            </a:endParaRPr>
          </a:p>
          <a:p>
            <a:pPr marL="355600" lvl="1" rtl="0">
              <a:lnSpc>
                <a:spcPct val="115000"/>
              </a:lnSpc>
              <a:spcBef>
                <a:spcPts val="0"/>
              </a:spcBef>
              <a:spcAft>
                <a:spcPts val="1000"/>
              </a:spcAft>
              <a:buClr>
                <a:schemeClr val="dk1"/>
              </a:buClr>
              <a:buSzPct val="100000"/>
              <a:buNone/>
            </a:pPr>
            <a:endParaRPr lang="en" sz="1600" dirty="0">
              <a:solidFill>
                <a:schemeClr val="dk1"/>
              </a:solidFill>
            </a:endParaRPr>
          </a:p>
        </p:txBody>
      </p:sp>
      <p:sp>
        <p:nvSpPr>
          <p:cNvPr id="132" name="Shape 132"/>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dirty="0"/>
              <a:t>6: Discussion</a:t>
            </a:r>
          </a:p>
        </p:txBody>
      </p:sp>
      <p:sp>
        <p:nvSpPr>
          <p:cNvPr id="131" name="Shape 13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355600" lvl="1" rtl="0">
              <a:spcBef>
                <a:spcPts val="0"/>
              </a:spcBef>
              <a:buClr>
                <a:schemeClr val="dk1"/>
              </a:buClr>
              <a:buSzPct val="100000"/>
              <a:buNone/>
            </a:pPr>
            <a:r>
              <a:rPr lang="en-US" sz="1600" dirty="0">
                <a:solidFill>
                  <a:schemeClr val="dk1"/>
                </a:solidFill>
              </a:rPr>
              <a:t> </a:t>
            </a:r>
            <a:endParaRPr lang="en" sz="1600" dirty="0">
              <a:solidFill>
                <a:schemeClr val="dk1"/>
              </a:solidFill>
            </a:endParaRPr>
          </a:p>
          <a:p>
            <a:pPr marL="355600" lvl="1" rtl="0">
              <a:lnSpc>
                <a:spcPct val="115000"/>
              </a:lnSpc>
              <a:spcBef>
                <a:spcPts val="0"/>
              </a:spcBef>
              <a:spcAft>
                <a:spcPts val="1000"/>
              </a:spcAft>
              <a:buClr>
                <a:schemeClr val="dk1"/>
              </a:buClr>
              <a:buSzPct val="100000"/>
              <a:buNone/>
            </a:pPr>
            <a:r>
              <a:rPr lang="en" sz="1600" dirty="0">
                <a:solidFill>
                  <a:schemeClr val="dk1"/>
                </a:solidFill>
              </a:rPr>
              <a:t>a Continuous:</a:t>
            </a:r>
          </a:p>
        </p:txBody>
      </p:sp>
      <p:sp>
        <p:nvSpPr>
          <p:cNvPr id="132" name="Shape 132"/>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pic>
        <p:nvPicPr>
          <p:cNvPr id="2" name="Picture 1"/>
          <p:cNvPicPr>
            <a:picLocks noChangeAspect="1"/>
          </p:cNvPicPr>
          <p:nvPr/>
        </p:nvPicPr>
        <p:blipFill>
          <a:blip r:embed="rId3"/>
          <a:stretch>
            <a:fillRect/>
          </a:stretch>
        </p:blipFill>
        <p:spPr>
          <a:xfrm>
            <a:off x="3729846" y="1063378"/>
            <a:ext cx="2279800" cy="1320120"/>
          </a:xfrm>
          <a:prstGeom prst="rect">
            <a:avLst/>
          </a:prstGeom>
        </p:spPr>
      </p:pic>
      <p:pic>
        <p:nvPicPr>
          <p:cNvPr id="3" name="Picture 2"/>
          <p:cNvPicPr>
            <a:picLocks noChangeAspect="1"/>
          </p:cNvPicPr>
          <p:nvPr/>
        </p:nvPicPr>
        <p:blipFill>
          <a:blip r:embed="rId4"/>
          <a:stretch>
            <a:fillRect/>
          </a:stretch>
        </p:blipFill>
        <p:spPr>
          <a:xfrm>
            <a:off x="931252" y="3385466"/>
            <a:ext cx="2304317" cy="1334318"/>
          </a:xfrm>
          <a:prstGeom prst="rect">
            <a:avLst/>
          </a:prstGeom>
        </p:spPr>
      </p:pic>
      <p:pic>
        <p:nvPicPr>
          <p:cNvPr id="4" name="Picture 3"/>
          <p:cNvPicPr>
            <a:picLocks noChangeAspect="1"/>
          </p:cNvPicPr>
          <p:nvPr/>
        </p:nvPicPr>
        <p:blipFill>
          <a:blip r:embed="rId5"/>
          <a:stretch>
            <a:fillRect/>
          </a:stretch>
        </p:blipFill>
        <p:spPr>
          <a:xfrm>
            <a:off x="3729846" y="3385466"/>
            <a:ext cx="2300025" cy="1331833"/>
          </a:xfrm>
          <a:prstGeom prst="rect">
            <a:avLst/>
          </a:prstGeom>
        </p:spPr>
      </p:pic>
      <p:pic>
        <p:nvPicPr>
          <p:cNvPr id="5" name="Picture 4"/>
          <p:cNvPicPr>
            <a:picLocks noChangeAspect="1"/>
          </p:cNvPicPr>
          <p:nvPr/>
        </p:nvPicPr>
        <p:blipFill>
          <a:blip r:embed="rId6"/>
          <a:stretch>
            <a:fillRect/>
          </a:stretch>
        </p:blipFill>
        <p:spPr>
          <a:xfrm>
            <a:off x="6633913" y="3385465"/>
            <a:ext cx="2300025" cy="1331833"/>
          </a:xfrm>
          <a:prstGeom prst="rect">
            <a:avLst/>
          </a:prstGeom>
        </p:spPr>
      </p:pic>
      <p:sp>
        <p:nvSpPr>
          <p:cNvPr id="6" name="TextBox 5"/>
          <p:cNvSpPr txBox="1"/>
          <p:nvPr/>
        </p:nvSpPr>
        <p:spPr>
          <a:xfrm>
            <a:off x="4498167" y="2576704"/>
            <a:ext cx="1012874" cy="307777"/>
          </a:xfrm>
          <a:prstGeom prst="rect">
            <a:avLst/>
          </a:prstGeom>
          <a:noFill/>
        </p:spPr>
        <p:txBody>
          <a:bodyPr wrap="square" rtlCol="0">
            <a:spAutoFit/>
          </a:bodyPr>
          <a:lstStyle/>
          <a:p>
            <a:r>
              <a:rPr lang="en-US" dirty="0"/>
              <a:t>Grayscale </a:t>
            </a:r>
          </a:p>
        </p:txBody>
      </p:sp>
      <p:sp>
        <p:nvSpPr>
          <p:cNvPr id="10" name="TextBox 9"/>
          <p:cNvSpPr txBox="1"/>
          <p:nvPr/>
        </p:nvSpPr>
        <p:spPr>
          <a:xfrm>
            <a:off x="1670583" y="4771959"/>
            <a:ext cx="1012874" cy="307777"/>
          </a:xfrm>
          <a:prstGeom prst="rect">
            <a:avLst/>
          </a:prstGeom>
          <a:noFill/>
        </p:spPr>
        <p:txBody>
          <a:bodyPr wrap="square" rtlCol="0">
            <a:spAutoFit/>
          </a:bodyPr>
          <a:lstStyle/>
          <a:p>
            <a:r>
              <a:rPr lang="en-US" dirty="0"/>
              <a:t>Blue </a:t>
            </a:r>
          </a:p>
        </p:txBody>
      </p:sp>
      <p:sp>
        <p:nvSpPr>
          <p:cNvPr id="11" name="TextBox 10"/>
          <p:cNvSpPr txBox="1"/>
          <p:nvPr/>
        </p:nvSpPr>
        <p:spPr>
          <a:xfrm>
            <a:off x="4498167" y="4753038"/>
            <a:ext cx="1012874" cy="307777"/>
          </a:xfrm>
          <a:prstGeom prst="rect">
            <a:avLst/>
          </a:prstGeom>
          <a:noFill/>
        </p:spPr>
        <p:txBody>
          <a:bodyPr wrap="square" rtlCol="0">
            <a:spAutoFit/>
          </a:bodyPr>
          <a:lstStyle/>
          <a:p>
            <a:r>
              <a:rPr lang="en-US" dirty="0"/>
              <a:t>Green </a:t>
            </a:r>
          </a:p>
        </p:txBody>
      </p:sp>
      <p:sp>
        <p:nvSpPr>
          <p:cNvPr id="12" name="TextBox 11"/>
          <p:cNvSpPr txBox="1"/>
          <p:nvPr/>
        </p:nvSpPr>
        <p:spPr>
          <a:xfrm>
            <a:off x="7441810" y="4771960"/>
            <a:ext cx="1012874" cy="307777"/>
          </a:xfrm>
          <a:prstGeom prst="rect">
            <a:avLst/>
          </a:prstGeom>
          <a:noFill/>
        </p:spPr>
        <p:txBody>
          <a:bodyPr wrap="square" rtlCol="0">
            <a:spAutoFit/>
          </a:bodyPr>
          <a:lstStyle/>
          <a:p>
            <a:r>
              <a:rPr lang="en-US" dirty="0"/>
              <a:t>Red </a:t>
            </a:r>
          </a:p>
        </p:txBody>
      </p:sp>
    </p:spTree>
    <p:extLst>
      <p:ext uri="{BB962C8B-B14F-4D97-AF65-F5344CB8AC3E}">
        <p14:creationId xmlns:p14="http://schemas.microsoft.com/office/powerpoint/2010/main" val="796567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dirty="0"/>
              <a:t>6: Discussion</a:t>
            </a:r>
          </a:p>
        </p:txBody>
      </p:sp>
      <p:sp>
        <p:nvSpPr>
          <p:cNvPr id="131" name="Shape 13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355600" lvl="1" rtl="0">
              <a:lnSpc>
                <a:spcPct val="115000"/>
              </a:lnSpc>
              <a:spcBef>
                <a:spcPts val="0"/>
              </a:spcBef>
              <a:spcAft>
                <a:spcPts val="1000"/>
              </a:spcAft>
              <a:buClr>
                <a:schemeClr val="dk1"/>
              </a:buClr>
              <a:buSzPct val="100000"/>
              <a:buNone/>
            </a:pPr>
            <a:endParaRPr lang="en" sz="1600" dirty="0">
              <a:solidFill>
                <a:schemeClr val="dk1"/>
              </a:solidFill>
            </a:endParaRPr>
          </a:p>
          <a:p>
            <a:pPr marL="698500" lvl="1" indent="-342900" rtl="0">
              <a:lnSpc>
                <a:spcPct val="115000"/>
              </a:lnSpc>
              <a:spcBef>
                <a:spcPts val="0"/>
              </a:spcBef>
              <a:buClr>
                <a:schemeClr val="dk1"/>
              </a:buClr>
              <a:buSzPct val="100000"/>
              <a:buAutoNum type="alphaLcPeriod" startAt="2"/>
            </a:pPr>
            <a:r>
              <a:rPr lang="en" sz="1600" dirty="0">
                <a:solidFill>
                  <a:schemeClr val="dk1"/>
                </a:solidFill>
              </a:rPr>
              <a:t>What does it mean when an image has negative pixel values stored?  Why is it important to maintain negative pixel values?  </a:t>
            </a:r>
          </a:p>
          <a:p>
            <a:pPr marL="355600" lvl="1" rtl="0">
              <a:lnSpc>
                <a:spcPct val="115000"/>
              </a:lnSpc>
              <a:spcBef>
                <a:spcPts val="0"/>
              </a:spcBef>
              <a:buClr>
                <a:schemeClr val="dk1"/>
              </a:buClr>
              <a:buSzPct val="100000"/>
              <a:buNone/>
            </a:pPr>
            <a:endParaRPr lang="en" sz="1600" dirty="0">
              <a:solidFill>
                <a:schemeClr val="dk1"/>
              </a:solidFill>
            </a:endParaRPr>
          </a:p>
          <a:p>
            <a:pPr marL="914400" lvl="1">
              <a:lnSpc>
                <a:spcPct val="115000"/>
              </a:lnSpc>
              <a:buClr>
                <a:schemeClr val="dk1"/>
              </a:buClr>
              <a:buNone/>
            </a:pPr>
            <a:r>
              <a:rPr lang="en" sz="1600" dirty="0">
                <a:solidFill>
                  <a:schemeClr val="dk1"/>
                </a:solidFill>
              </a:rPr>
              <a:t>Besides the RGB coordinates which are positive, there are some negative coordicates that used to model some </a:t>
            </a:r>
            <a:r>
              <a:rPr lang="en-US" sz="1600" dirty="0">
                <a:solidFill>
                  <a:schemeClr val="dk1"/>
                </a:solidFill>
              </a:rPr>
              <a:t>luminance signal </a:t>
            </a:r>
            <a:r>
              <a:rPr lang="en" sz="1600" dirty="0">
                <a:solidFill>
                  <a:schemeClr val="dk1"/>
                </a:solidFill>
              </a:rPr>
              <a:t>existed but fall outside of the RGB color spaces, such as the infrared </a:t>
            </a:r>
            <a:r>
              <a:rPr lang="en-US" sz="1600" dirty="0">
                <a:solidFill>
                  <a:schemeClr val="dk1"/>
                </a:solidFill>
              </a:rPr>
              <a:t>(</a:t>
            </a:r>
            <a:r>
              <a:rPr lang="en-US" sz="1600" i="1" dirty="0">
                <a:solidFill>
                  <a:schemeClr val="dk1"/>
                </a:solidFill>
              </a:rPr>
              <a:t>ref</a:t>
            </a:r>
            <a:r>
              <a:rPr lang="en" sz="1600" i="1" dirty="0">
                <a:solidFill>
                  <a:schemeClr val="dk1"/>
                </a:solidFill>
              </a:rPr>
              <a:t>: </a:t>
            </a:r>
            <a:r>
              <a:rPr lang="en-US" sz="1600" i="1" dirty="0">
                <a:solidFill>
                  <a:schemeClr val="dk1"/>
                </a:solidFill>
              </a:rPr>
              <a:t>https://www.mathworks.com/matlabcentral/answers/39380-negative-values-of-pixels-in-aimage</a:t>
            </a:r>
            <a:r>
              <a:rPr lang="en-US" sz="1600" dirty="0">
                <a:solidFill>
                  <a:schemeClr val="dk1"/>
                </a:solidFill>
              </a:rPr>
              <a:t>)</a:t>
            </a:r>
            <a:r>
              <a:rPr lang="en" sz="1600" dirty="0">
                <a:solidFill>
                  <a:schemeClr val="dk1"/>
                </a:solidFill>
              </a:rPr>
              <a:t> S</a:t>
            </a:r>
            <a:r>
              <a:rPr lang="en-US" sz="1600" dirty="0">
                <a:solidFill>
                  <a:schemeClr val="dk1"/>
                </a:solidFill>
              </a:rPr>
              <a:t>o the negative pixel values are important to model those signals that can’t be approximated by the RGB, such as signals in medical x-ray images, astronomical pictures. </a:t>
            </a:r>
            <a:endParaRPr lang="en" sz="1600" dirty="0">
              <a:solidFill>
                <a:schemeClr val="dk1"/>
              </a:solidFill>
            </a:endParaRPr>
          </a:p>
          <a:p>
            <a:pPr marL="698500" lvl="1" indent="-342900" rtl="0">
              <a:lnSpc>
                <a:spcPct val="115000"/>
              </a:lnSpc>
              <a:spcBef>
                <a:spcPts val="0"/>
              </a:spcBef>
              <a:buClr>
                <a:schemeClr val="dk1"/>
              </a:buClr>
              <a:buSzPct val="100000"/>
              <a:buAutoNum type="alphaLcPeriod" startAt="2"/>
            </a:pPr>
            <a:endParaRPr lang="en" sz="1600" dirty="0">
              <a:solidFill>
                <a:schemeClr val="dk1"/>
              </a:solidFill>
            </a:endParaRPr>
          </a:p>
          <a:p>
            <a:pPr marL="698500" lvl="1" indent="-342900" rtl="0">
              <a:lnSpc>
                <a:spcPct val="115000"/>
              </a:lnSpc>
              <a:spcBef>
                <a:spcPts val="0"/>
              </a:spcBef>
              <a:buClr>
                <a:schemeClr val="dk1"/>
              </a:buClr>
              <a:buSzPct val="100000"/>
              <a:buAutoNum type="alphaLcPeriod" startAt="2"/>
            </a:pPr>
            <a:endParaRPr lang="en" sz="1600" dirty="0">
              <a:solidFill>
                <a:schemeClr val="dk1"/>
              </a:solidFill>
            </a:endParaRPr>
          </a:p>
          <a:p>
            <a:pPr marL="685800" lvl="1" indent="-330200" rtl="0">
              <a:lnSpc>
                <a:spcPct val="115000"/>
              </a:lnSpc>
              <a:spcBef>
                <a:spcPts val="0"/>
              </a:spcBef>
              <a:spcAft>
                <a:spcPts val="1000"/>
              </a:spcAft>
              <a:buClr>
                <a:schemeClr val="dk1"/>
              </a:buClr>
              <a:buSzPct val="100000"/>
              <a:buAutoNum type="alphaLcPeriod"/>
            </a:pPr>
            <a:endParaRPr lang="en" sz="1600" dirty="0">
              <a:solidFill>
                <a:schemeClr val="dk1"/>
              </a:solidFill>
            </a:endParaRPr>
          </a:p>
        </p:txBody>
      </p:sp>
      <p:sp>
        <p:nvSpPr>
          <p:cNvPr id="132" name="Shape 132"/>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Tree>
    <p:extLst>
      <p:ext uri="{BB962C8B-B14F-4D97-AF65-F5344CB8AC3E}">
        <p14:creationId xmlns:p14="http://schemas.microsoft.com/office/powerpoint/2010/main" val="4054492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dirty="0"/>
              <a:t>6: Discussion</a:t>
            </a:r>
          </a:p>
        </p:txBody>
      </p:sp>
      <p:sp>
        <p:nvSpPr>
          <p:cNvPr id="131" name="Shape 13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698500" lvl="1" indent="-342900">
              <a:lnSpc>
                <a:spcPct val="115000"/>
              </a:lnSpc>
              <a:spcAft>
                <a:spcPts val="1000"/>
              </a:spcAft>
              <a:buClr>
                <a:schemeClr val="dk1"/>
              </a:buClr>
              <a:buFont typeface="+mj-lt"/>
              <a:buAutoNum type="alphaLcPeriod" startAt="3"/>
            </a:pPr>
            <a:r>
              <a:rPr lang="en" sz="1600" dirty="0">
                <a:solidFill>
                  <a:schemeClr val="dk1"/>
                </a:solidFill>
              </a:rPr>
              <a:t>In question 5, noise was added to the green channel and also to the blue channel.  Which looks better to you? Why?  What sigma was used to detect any discernable difference?</a:t>
            </a:r>
          </a:p>
          <a:p>
            <a:pPr marL="914400" lvl="1">
              <a:lnSpc>
                <a:spcPct val="115000"/>
              </a:lnSpc>
              <a:spcAft>
                <a:spcPts val="1000"/>
              </a:spcAft>
              <a:buClr>
                <a:schemeClr val="dk1"/>
              </a:buClr>
              <a:buNone/>
            </a:pPr>
            <a:r>
              <a:rPr lang="en" sz="1300" dirty="0">
                <a:solidFill>
                  <a:schemeClr val="dk1"/>
                </a:solidFill>
              </a:rPr>
              <a:t>T</a:t>
            </a:r>
            <a:r>
              <a:rPr lang="en-US" sz="1300" dirty="0">
                <a:solidFill>
                  <a:schemeClr val="dk1"/>
                </a:solidFill>
              </a:rPr>
              <a:t>he blue channel looks better to me.</a:t>
            </a:r>
          </a:p>
          <a:p>
            <a:pPr marL="914400" lvl="1">
              <a:lnSpc>
                <a:spcPct val="115000"/>
              </a:lnSpc>
              <a:spcAft>
                <a:spcPts val="1000"/>
              </a:spcAft>
              <a:buClr>
                <a:schemeClr val="dk1"/>
              </a:buClr>
              <a:buNone/>
            </a:pPr>
            <a:r>
              <a:rPr lang="en-US" sz="1300" dirty="0">
                <a:solidFill>
                  <a:schemeClr val="dk1"/>
                </a:solidFill>
              </a:rPr>
              <a:t>The reason behind is that the eye is most sensitive to green, least sensitive to blue. Because the luminance signal from light is mostly determined by green values and the visual system is much more sensitive to high frequency detail in luminance than in chrominance (</a:t>
            </a:r>
            <a:r>
              <a:rPr lang="en-US" sz="1300" i="1" dirty="0">
                <a:solidFill>
                  <a:schemeClr val="dk1"/>
                </a:solidFill>
              </a:rPr>
              <a:t>ref: Computer Vision – Algorithms and Applications, pg86</a:t>
            </a:r>
            <a:r>
              <a:rPr lang="en-US" sz="1300" dirty="0">
                <a:solidFill>
                  <a:schemeClr val="dk1"/>
                </a:solidFill>
              </a:rPr>
              <a:t>). Since the luminance or brightness is composed mostly of the green signal, and most scene illumination is deficient in blue light relative to green and red, and the lack of sensitivity to blue for the sensor system,  so the noise added to the green channel is more visible, and added to the blue channel is least visible. For the green channel, the sigma is 20 for me to detect the discernable difference, for the blue channel, the sigma is 80 for me to detect the discernable difference. </a:t>
            </a:r>
            <a:endParaRPr lang="en" sz="1300" dirty="0">
              <a:solidFill>
                <a:schemeClr val="dk1"/>
              </a:solidFill>
            </a:endParaRPr>
          </a:p>
        </p:txBody>
      </p:sp>
      <p:sp>
        <p:nvSpPr>
          <p:cNvPr id="132" name="Shape 132"/>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Tree>
    <p:extLst>
      <p:ext uri="{BB962C8B-B14F-4D97-AF65-F5344CB8AC3E}">
        <p14:creationId xmlns:p14="http://schemas.microsoft.com/office/powerpoint/2010/main" val="242230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t>1a: Interesting Images</a:t>
            </a:r>
          </a:p>
        </p:txBody>
      </p:sp>
      <p:sp>
        <p:nvSpPr>
          <p:cNvPr id="42" name="Shape 42"/>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45" name="Shape 45"/>
          <p:cNvSpPr txBox="1"/>
          <p:nvPr/>
        </p:nvSpPr>
        <p:spPr>
          <a:xfrm>
            <a:off x="314925" y="4440075"/>
            <a:ext cx="4318799" cy="503999"/>
          </a:xfrm>
          <a:prstGeom prst="rect">
            <a:avLst/>
          </a:prstGeom>
          <a:noFill/>
          <a:ln>
            <a:noFill/>
          </a:ln>
        </p:spPr>
        <p:txBody>
          <a:bodyPr lIns="91425" tIns="91425" rIns="91425" bIns="91425" anchor="t" anchorCtr="0">
            <a:noAutofit/>
          </a:bodyPr>
          <a:lstStyle/>
          <a:p>
            <a:pPr marL="0" lvl="0" indent="0" rtl="0">
              <a:lnSpc>
                <a:spcPct val="115000"/>
              </a:lnSpc>
              <a:spcBef>
                <a:spcPts val="0"/>
              </a:spcBef>
              <a:buNone/>
            </a:pPr>
            <a:r>
              <a:rPr lang="en" b="1">
                <a:solidFill>
                  <a:schemeClr val="dk1"/>
                </a:solidFill>
                <a:latin typeface="Calibri"/>
                <a:ea typeface="Calibri"/>
                <a:cs typeface="Calibri"/>
                <a:sym typeface="Calibri"/>
              </a:rPr>
              <a:t>Image 1 - ps1-1-a-1.png</a:t>
            </a:r>
          </a:p>
        </p:txBody>
      </p:sp>
      <p:sp>
        <p:nvSpPr>
          <p:cNvPr id="46" name="Shape 46"/>
          <p:cNvSpPr txBox="1"/>
          <p:nvPr/>
        </p:nvSpPr>
        <p:spPr>
          <a:xfrm>
            <a:off x="6449233" y="4721927"/>
            <a:ext cx="4318799" cy="503999"/>
          </a:xfrm>
          <a:prstGeom prst="rect">
            <a:avLst/>
          </a:prstGeom>
          <a:noFill/>
          <a:ln>
            <a:noFill/>
          </a:ln>
        </p:spPr>
        <p:txBody>
          <a:bodyPr lIns="91425" tIns="91425" rIns="91425" bIns="91425" anchor="t" anchorCtr="0">
            <a:noAutofit/>
          </a:bodyPr>
          <a:lstStyle/>
          <a:p>
            <a:pPr marL="0" lvl="0" indent="0" rtl="0">
              <a:lnSpc>
                <a:spcPct val="115000"/>
              </a:lnSpc>
              <a:spcBef>
                <a:spcPts val="0"/>
              </a:spcBef>
              <a:buNone/>
            </a:pPr>
            <a:r>
              <a:rPr lang="en" b="1" dirty="0">
                <a:solidFill>
                  <a:schemeClr val="dk1"/>
                </a:solidFill>
                <a:latin typeface="Calibri"/>
                <a:ea typeface="Calibri"/>
                <a:cs typeface="Calibri"/>
                <a:sym typeface="Calibri"/>
              </a:rPr>
              <a:t>Image 2 - ps1-1-a-2.png</a:t>
            </a:r>
          </a:p>
        </p:txBody>
      </p:sp>
      <p:pic>
        <p:nvPicPr>
          <p:cNvPr id="2" name="Picture 1"/>
          <p:cNvPicPr>
            <a:picLocks noChangeAspect="1"/>
          </p:cNvPicPr>
          <p:nvPr/>
        </p:nvPicPr>
        <p:blipFill>
          <a:blip r:embed="rId3"/>
          <a:stretch>
            <a:fillRect/>
          </a:stretch>
        </p:blipFill>
        <p:spPr>
          <a:xfrm>
            <a:off x="314925" y="965789"/>
            <a:ext cx="4762500" cy="3571875"/>
          </a:xfrm>
          <a:prstGeom prst="rect">
            <a:avLst/>
          </a:prstGeom>
        </p:spPr>
      </p:pic>
      <p:pic>
        <p:nvPicPr>
          <p:cNvPr id="3" name="Picture 2"/>
          <p:cNvPicPr>
            <a:picLocks noChangeAspect="1"/>
          </p:cNvPicPr>
          <p:nvPr/>
        </p:nvPicPr>
        <p:blipFill>
          <a:blip r:embed="rId4"/>
          <a:stretch>
            <a:fillRect/>
          </a:stretch>
        </p:blipFill>
        <p:spPr>
          <a:xfrm>
            <a:off x="5733801" y="99060"/>
            <a:ext cx="3171825" cy="4762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2a: Swapped Green and Blue</a:t>
            </a:r>
          </a:p>
        </p:txBody>
      </p:sp>
      <p:sp>
        <p:nvSpPr>
          <p:cNvPr id="52" name="Shape 52"/>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54" name="Shape 54"/>
          <p:cNvSpPr txBox="1"/>
          <p:nvPr/>
        </p:nvSpPr>
        <p:spPr>
          <a:xfrm>
            <a:off x="951150" y="4274550"/>
            <a:ext cx="4318799" cy="503999"/>
          </a:xfrm>
          <a:prstGeom prst="rect">
            <a:avLst/>
          </a:prstGeom>
          <a:noFill/>
          <a:ln>
            <a:noFill/>
          </a:ln>
        </p:spPr>
        <p:txBody>
          <a:bodyPr lIns="91425" tIns="91425" rIns="91425" bIns="91425" anchor="t" anchorCtr="0">
            <a:noAutofit/>
          </a:bodyPr>
          <a:lstStyle/>
          <a:p>
            <a:pPr marL="0" lvl="0" indent="0" rtl="0">
              <a:lnSpc>
                <a:spcPct val="115000"/>
              </a:lnSpc>
              <a:spcBef>
                <a:spcPts val="0"/>
              </a:spcBef>
              <a:buNone/>
            </a:pPr>
            <a:r>
              <a:rPr lang="en" b="1">
                <a:solidFill>
                  <a:schemeClr val="dk1"/>
                </a:solidFill>
                <a:latin typeface="Calibri"/>
                <a:ea typeface="Calibri"/>
                <a:cs typeface="Calibri"/>
                <a:sym typeface="Calibri"/>
              </a:rPr>
              <a:t>ps1-2-a-1.png</a:t>
            </a:r>
          </a:p>
        </p:txBody>
      </p:sp>
      <p:pic>
        <p:nvPicPr>
          <p:cNvPr id="2" name="Picture 1"/>
          <p:cNvPicPr>
            <a:picLocks noChangeAspect="1"/>
          </p:cNvPicPr>
          <p:nvPr/>
        </p:nvPicPr>
        <p:blipFill>
          <a:blip r:embed="rId3"/>
          <a:stretch>
            <a:fillRect/>
          </a:stretch>
        </p:blipFill>
        <p:spPr>
          <a:xfrm>
            <a:off x="2567399" y="954674"/>
            <a:ext cx="4762500" cy="35718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2b: Monochrome Green</a:t>
            </a:r>
          </a:p>
        </p:txBody>
      </p:sp>
      <p:sp>
        <p:nvSpPr>
          <p:cNvPr id="60" name="Shape 60"/>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62" name="Shape 62"/>
          <p:cNvSpPr txBox="1"/>
          <p:nvPr/>
        </p:nvSpPr>
        <p:spPr>
          <a:xfrm>
            <a:off x="951150" y="4274550"/>
            <a:ext cx="4318799" cy="503999"/>
          </a:xfrm>
          <a:prstGeom prst="rect">
            <a:avLst/>
          </a:prstGeom>
          <a:noFill/>
          <a:ln>
            <a:noFill/>
          </a:ln>
        </p:spPr>
        <p:txBody>
          <a:bodyPr lIns="91425" tIns="91425" rIns="91425" bIns="91425" anchor="t" anchorCtr="0">
            <a:noAutofit/>
          </a:bodyPr>
          <a:lstStyle/>
          <a:p>
            <a:pPr marL="0" lvl="0" indent="0" rtl="0">
              <a:lnSpc>
                <a:spcPct val="115000"/>
              </a:lnSpc>
              <a:spcBef>
                <a:spcPts val="0"/>
              </a:spcBef>
              <a:buNone/>
            </a:pPr>
            <a:r>
              <a:rPr lang="en" b="1">
                <a:solidFill>
                  <a:schemeClr val="dk1"/>
                </a:solidFill>
                <a:latin typeface="Calibri"/>
                <a:ea typeface="Calibri"/>
                <a:cs typeface="Calibri"/>
                <a:sym typeface="Calibri"/>
              </a:rPr>
              <a:t>Img1_green - ps1-2-b-1.png</a:t>
            </a:r>
          </a:p>
        </p:txBody>
      </p:sp>
      <p:pic>
        <p:nvPicPr>
          <p:cNvPr id="2" name="Picture 1"/>
          <p:cNvPicPr>
            <a:picLocks noChangeAspect="1"/>
          </p:cNvPicPr>
          <p:nvPr/>
        </p:nvPicPr>
        <p:blipFill>
          <a:blip r:embed="rId3"/>
          <a:stretch>
            <a:fillRect/>
          </a:stretch>
        </p:blipFill>
        <p:spPr>
          <a:xfrm>
            <a:off x="3252861" y="954674"/>
            <a:ext cx="4762500" cy="35718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2c: Monochrome Red</a:t>
            </a:r>
          </a:p>
        </p:txBody>
      </p:sp>
      <p:sp>
        <p:nvSpPr>
          <p:cNvPr id="68" name="Shape 68"/>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70" name="Shape 70"/>
          <p:cNvSpPr txBox="1"/>
          <p:nvPr/>
        </p:nvSpPr>
        <p:spPr>
          <a:xfrm>
            <a:off x="951150" y="4274550"/>
            <a:ext cx="4318799" cy="503999"/>
          </a:xfrm>
          <a:prstGeom prst="rect">
            <a:avLst/>
          </a:prstGeom>
          <a:noFill/>
          <a:ln>
            <a:noFill/>
          </a:ln>
        </p:spPr>
        <p:txBody>
          <a:bodyPr lIns="91425" tIns="91425" rIns="91425" bIns="91425" anchor="t" anchorCtr="0">
            <a:noAutofit/>
          </a:bodyPr>
          <a:lstStyle/>
          <a:p>
            <a:pPr marL="0" lvl="0" indent="0" rtl="0">
              <a:lnSpc>
                <a:spcPct val="115000"/>
              </a:lnSpc>
              <a:spcBef>
                <a:spcPts val="0"/>
              </a:spcBef>
              <a:buNone/>
            </a:pPr>
            <a:r>
              <a:rPr lang="en" b="1">
                <a:solidFill>
                  <a:schemeClr val="dk1"/>
                </a:solidFill>
                <a:latin typeface="Calibri"/>
                <a:ea typeface="Calibri"/>
                <a:cs typeface="Calibri"/>
                <a:sym typeface="Calibri"/>
              </a:rPr>
              <a:t>Img1_red - ps1-2-c-1.png</a:t>
            </a:r>
          </a:p>
        </p:txBody>
      </p:sp>
      <p:pic>
        <p:nvPicPr>
          <p:cNvPr id="2" name="Picture 1"/>
          <p:cNvPicPr>
            <a:picLocks noChangeAspect="1"/>
          </p:cNvPicPr>
          <p:nvPr/>
        </p:nvPicPr>
        <p:blipFill>
          <a:blip r:embed="rId3"/>
          <a:stretch>
            <a:fillRect/>
          </a:stretch>
        </p:blipFill>
        <p:spPr>
          <a:xfrm>
            <a:off x="3041846" y="954674"/>
            <a:ext cx="4762500" cy="35718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3a: Replacement of Pixels</a:t>
            </a:r>
          </a:p>
        </p:txBody>
      </p:sp>
      <p:sp>
        <p:nvSpPr>
          <p:cNvPr id="76" name="Shape 76"/>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78" name="Shape 78"/>
          <p:cNvSpPr txBox="1"/>
          <p:nvPr/>
        </p:nvSpPr>
        <p:spPr>
          <a:xfrm>
            <a:off x="951150" y="4274550"/>
            <a:ext cx="4318799" cy="503999"/>
          </a:xfrm>
          <a:prstGeom prst="rect">
            <a:avLst/>
          </a:prstGeom>
          <a:noFill/>
          <a:ln>
            <a:noFill/>
          </a:ln>
        </p:spPr>
        <p:txBody>
          <a:bodyPr lIns="91425" tIns="91425" rIns="91425" bIns="91425" anchor="t" anchorCtr="0">
            <a:noAutofit/>
          </a:bodyPr>
          <a:lstStyle/>
          <a:p>
            <a:pPr marL="0" lvl="0" indent="0" rtl="0">
              <a:lnSpc>
                <a:spcPct val="115000"/>
              </a:lnSpc>
              <a:spcBef>
                <a:spcPts val="0"/>
              </a:spcBef>
              <a:buNone/>
            </a:pPr>
            <a:r>
              <a:rPr lang="en" b="1">
                <a:solidFill>
                  <a:schemeClr val="dk1"/>
                </a:solidFill>
                <a:latin typeface="Calibri"/>
                <a:ea typeface="Calibri"/>
                <a:cs typeface="Calibri"/>
                <a:sym typeface="Calibri"/>
              </a:rPr>
              <a:t>ps1-3-a-1.png</a:t>
            </a:r>
          </a:p>
        </p:txBody>
      </p:sp>
      <p:pic>
        <p:nvPicPr>
          <p:cNvPr id="2" name="Picture 1"/>
          <p:cNvPicPr>
            <a:picLocks noChangeAspect="1"/>
          </p:cNvPicPr>
          <p:nvPr/>
        </p:nvPicPr>
        <p:blipFill>
          <a:blip r:embed="rId3"/>
          <a:stretch>
            <a:fillRect/>
          </a:stretch>
        </p:blipFill>
        <p:spPr>
          <a:xfrm>
            <a:off x="5884032" y="281325"/>
            <a:ext cx="3171825" cy="4762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4a: Image Stats</a:t>
            </a:r>
          </a:p>
        </p:txBody>
      </p:sp>
      <p:sp>
        <p:nvSpPr>
          <p:cNvPr id="84" name="Shape 84"/>
          <p:cNvSpPr txBox="1">
            <a:spLocks noGrp="1"/>
          </p:cNvSpPr>
          <p:nvPr>
            <p:ph type="body" idx="1"/>
          </p:nvPr>
        </p:nvSpPr>
        <p:spPr>
          <a:xfrm>
            <a:off x="457200" y="1200150"/>
            <a:ext cx="8229600" cy="3725700"/>
          </a:xfrm>
          <a:prstGeom prst="rect">
            <a:avLst/>
          </a:prstGeom>
        </p:spPr>
        <p:txBody>
          <a:bodyPr lIns="91425" tIns="91425" rIns="91425" bIns="91425" anchor="t" anchorCtr="0">
            <a:noAutofit/>
          </a:bodyPr>
          <a:lstStyle/>
          <a:p>
            <a:pPr marL="457200" lvl="0" indent="-330200" rtl="0">
              <a:lnSpc>
                <a:spcPct val="115000"/>
              </a:lnSpc>
              <a:spcBef>
                <a:spcPts val="0"/>
              </a:spcBef>
              <a:spcAft>
                <a:spcPts val="1000"/>
              </a:spcAft>
              <a:buClr>
                <a:schemeClr val="dk1"/>
              </a:buClr>
              <a:buSzPct val="100000"/>
            </a:pPr>
            <a:r>
              <a:rPr lang="en" sz="1600" dirty="0">
                <a:solidFill>
                  <a:schemeClr val="dk1"/>
                </a:solidFill>
              </a:rPr>
              <a:t>Min, max, mean, and standard deviation</a:t>
            </a:r>
          </a:p>
          <a:p>
            <a:pPr marL="457200" lvl="0" indent="-330200" rtl="0">
              <a:lnSpc>
                <a:spcPct val="115000"/>
              </a:lnSpc>
              <a:spcBef>
                <a:spcPts val="0"/>
              </a:spcBef>
              <a:spcAft>
                <a:spcPts val="1000"/>
              </a:spcAft>
              <a:buClr>
                <a:schemeClr val="dk1"/>
              </a:buClr>
              <a:buSzPct val="100000"/>
            </a:pPr>
            <a:endParaRPr lang="en" sz="1600" dirty="0">
              <a:solidFill>
                <a:schemeClr val="dk1"/>
              </a:solidFill>
            </a:endParaRPr>
          </a:p>
          <a:p>
            <a:pPr marL="127000" lvl="0">
              <a:lnSpc>
                <a:spcPct val="115000"/>
              </a:lnSpc>
              <a:spcAft>
                <a:spcPts val="1000"/>
              </a:spcAft>
              <a:buClr>
                <a:schemeClr val="dk1"/>
              </a:buClr>
              <a:buNone/>
            </a:pPr>
            <a:r>
              <a:rPr lang="en-US" sz="1600" dirty="0">
                <a:solidFill>
                  <a:schemeClr val="dk1"/>
                </a:solidFill>
              </a:rPr>
              <a:t>('The min pixel value of img1_green is', 9.0)</a:t>
            </a:r>
          </a:p>
          <a:p>
            <a:pPr marL="127000" lvl="0">
              <a:lnSpc>
                <a:spcPct val="115000"/>
              </a:lnSpc>
              <a:spcAft>
                <a:spcPts val="1000"/>
              </a:spcAft>
              <a:buClr>
                <a:schemeClr val="dk1"/>
              </a:buClr>
              <a:buNone/>
            </a:pPr>
            <a:r>
              <a:rPr lang="en-US" sz="1600" dirty="0">
                <a:solidFill>
                  <a:schemeClr val="dk1"/>
                </a:solidFill>
              </a:rPr>
              <a:t>('The max pixel value of img1_green is', 243.0)</a:t>
            </a:r>
          </a:p>
          <a:p>
            <a:pPr marL="127000" lvl="0">
              <a:lnSpc>
                <a:spcPct val="115000"/>
              </a:lnSpc>
              <a:spcAft>
                <a:spcPts val="1000"/>
              </a:spcAft>
              <a:buClr>
                <a:schemeClr val="dk1"/>
              </a:buClr>
              <a:buNone/>
            </a:pPr>
            <a:r>
              <a:rPr lang="en-US" sz="1600" dirty="0">
                <a:solidFill>
                  <a:schemeClr val="dk1"/>
                </a:solidFill>
              </a:rPr>
              <a:t>('The mean pixel value of img1_green is', 193.59426666666667)</a:t>
            </a:r>
          </a:p>
          <a:p>
            <a:pPr marL="127000" lvl="0">
              <a:lnSpc>
                <a:spcPct val="115000"/>
              </a:lnSpc>
              <a:spcAft>
                <a:spcPts val="1000"/>
              </a:spcAft>
              <a:buClr>
                <a:schemeClr val="dk1"/>
              </a:buClr>
              <a:buNone/>
            </a:pPr>
            <a:r>
              <a:rPr lang="en-US" sz="1600" dirty="0">
                <a:solidFill>
                  <a:schemeClr val="dk1"/>
                </a:solidFill>
              </a:rPr>
              <a:t>('The </a:t>
            </a:r>
            <a:r>
              <a:rPr lang="en-US" sz="1600" dirty="0" err="1">
                <a:solidFill>
                  <a:schemeClr val="dk1"/>
                </a:solidFill>
              </a:rPr>
              <a:t>std</a:t>
            </a:r>
            <a:r>
              <a:rPr lang="en-US" sz="1600" dirty="0">
                <a:solidFill>
                  <a:schemeClr val="dk1"/>
                </a:solidFill>
              </a:rPr>
              <a:t> dev of img1_green is', 26.144131051963114)</a:t>
            </a:r>
            <a:endParaRPr lang="en" sz="1600" dirty="0">
              <a:solidFill>
                <a:schemeClr val="dk1"/>
              </a:solidFill>
            </a:endParaRPr>
          </a:p>
        </p:txBody>
      </p:sp>
      <p:sp>
        <p:nvSpPr>
          <p:cNvPr id="85" name="Shape 85"/>
          <p:cNvSpPr txBox="1"/>
          <p:nvPr/>
        </p:nvSpPr>
        <p:spPr>
          <a:xfrm>
            <a:off x="0" y="4944075"/>
            <a:ext cx="2567400"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4b: Arithmetic Operation</a:t>
            </a:r>
          </a:p>
        </p:txBody>
      </p:sp>
      <p:sp>
        <p:nvSpPr>
          <p:cNvPr id="91" name="Shape 91"/>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93" name="Shape 93"/>
          <p:cNvSpPr txBox="1"/>
          <p:nvPr/>
        </p:nvSpPr>
        <p:spPr>
          <a:xfrm>
            <a:off x="951150" y="4274550"/>
            <a:ext cx="4318799" cy="503999"/>
          </a:xfrm>
          <a:prstGeom prst="rect">
            <a:avLst/>
          </a:prstGeom>
          <a:noFill/>
          <a:ln>
            <a:noFill/>
          </a:ln>
        </p:spPr>
        <p:txBody>
          <a:bodyPr lIns="91425" tIns="91425" rIns="91425" bIns="91425" anchor="t" anchorCtr="0">
            <a:noAutofit/>
          </a:bodyPr>
          <a:lstStyle/>
          <a:p>
            <a:pPr marL="0" lvl="0" indent="0" rtl="0">
              <a:lnSpc>
                <a:spcPct val="115000"/>
              </a:lnSpc>
              <a:spcBef>
                <a:spcPts val="0"/>
              </a:spcBef>
              <a:buNone/>
            </a:pPr>
            <a:r>
              <a:rPr lang="en" b="1">
                <a:solidFill>
                  <a:schemeClr val="dk1"/>
                </a:solidFill>
                <a:latin typeface="Calibri"/>
                <a:ea typeface="Calibri"/>
                <a:cs typeface="Calibri"/>
                <a:sym typeface="Calibri"/>
              </a:rPr>
              <a:t>ps1-4-b-1.png</a:t>
            </a:r>
          </a:p>
        </p:txBody>
      </p:sp>
      <p:pic>
        <p:nvPicPr>
          <p:cNvPr id="2" name="Picture 1"/>
          <p:cNvPicPr>
            <a:picLocks noChangeAspect="1"/>
          </p:cNvPicPr>
          <p:nvPr/>
        </p:nvPicPr>
        <p:blipFill>
          <a:blip r:embed="rId3"/>
          <a:stretch>
            <a:fillRect/>
          </a:stretch>
        </p:blipFill>
        <p:spPr>
          <a:xfrm>
            <a:off x="2296257" y="883027"/>
            <a:ext cx="4762500" cy="35718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4c: Shifted Image</a:t>
            </a:r>
          </a:p>
        </p:txBody>
      </p:sp>
      <p:sp>
        <p:nvSpPr>
          <p:cNvPr id="99" name="Shape 99"/>
          <p:cNvSpPr txBox="1"/>
          <p:nvPr/>
        </p:nvSpPr>
        <p:spPr>
          <a:xfrm>
            <a:off x="0" y="4944075"/>
            <a:ext cx="25673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01" name="Shape 101"/>
          <p:cNvSpPr txBox="1"/>
          <p:nvPr/>
        </p:nvSpPr>
        <p:spPr>
          <a:xfrm>
            <a:off x="951150" y="4274550"/>
            <a:ext cx="4318799" cy="503999"/>
          </a:xfrm>
          <a:prstGeom prst="rect">
            <a:avLst/>
          </a:prstGeom>
          <a:noFill/>
          <a:ln>
            <a:noFill/>
          </a:ln>
        </p:spPr>
        <p:txBody>
          <a:bodyPr lIns="91425" tIns="91425" rIns="91425" bIns="91425" anchor="t" anchorCtr="0">
            <a:noAutofit/>
          </a:bodyPr>
          <a:lstStyle/>
          <a:p>
            <a:pPr marL="0" lvl="0" indent="0" rtl="0">
              <a:lnSpc>
                <a:spcPct val="115000"/>
              </a:lnSpc>
              <a:spcBef>
                <a:spcPts val="0"/>
              </a:spcBef>
              <a:buNone/>
            </a:pPr>
            <a:r>
              <a:rPr lang="en" b="1">
                <a:solidFill>
                  <a:schemeClr val="dk1"/>
                </a:solidFill>
                <a:latin typeface="Calibri"/>
                <a:ea typeface="Calibri"/>
                <a:cs typeface="Calibri"/>
                <a:sym typeface="Calibri"/>
              </a:rPr>
              <a:t>ps1-4-c-1.png</a:t>
            </a:r>
          </a:p>
        </p:txBody>
      </p:sp>
      <p:pic>
        <p:nvPicPr>
          <p:cNvPr id="3" name="Picture 2"/>
          <p:cNvPicPr>
            <a:picLocks noChangeAspect="1"/>
          </p:cNvPicPr>
          <p:nvPr/>
        </p:nvPicPr>
        <p:blipFill>
          <a:blip r:embed="rId3"/>
          <a:stretch>
            <a:fillRect/>
          </a:stretch>
        </p:blipFill>
        <p:spPr>
          <a:xfrm>
            <a:off x="2472103" y="954674"/>
            <a:ext cx="4762500" cy="3571875"/>
          </a:xfrm>
          <a:prstGeom prst="rect">
            <a:avLst/>
          </a:prstGeom>
        </p:spPr>
      </p:pic>
    </p:spTree>
  </p:cSld>
  <p:clrMapOvr>
    <a:masterClrMapping/>
  </p:clrMapOvr>
</p:sld>
</file>

<file path=ppt/theme/theme1.xml><?xml version="1.0" encoding="utf-8"?>
<a:theme xmlns:a="http://schemas.openxmlformats.org/drawingml/2006/main"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3148</TotalTime>
  <Words>781</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Light Gradient</vt:lpstr>
      <vt:lpstr>Computer Vision  (Fall 2017) Problem Set #1</vt:lpstr>
      <vt:lpstr>1a: Interesting Images</vt:lpstr>
      <vt:lpstr>2a: Swapped Green and Blue</vt:lpstr>
      <vt:lpstr>2b: Monochrome Green</vt:lpstr>
      <vt:lpstr>2c: Monochrome Red</vt:lpstr>
      <vt:lpstr>3a: Replacement of Pixels</vt:lpstr>
      <vt:lpstr>4a: Image Stats</vt:lpstr>
      <vt:lpstr>4b: Arithmetic Operation</vt:lpstr>
      <vt:lpstr>4c: Shifted Image</vt:lpstr>
      <vt:lpstr>4d: Difference Image</vt:lpstr>
      <vt:lpstr>5a: Noisy Green Channel</vt:lpstr>
      <vt:lpstr>5b: Noisy Blue Channel</vt:lpstr>
      <vt:lpstr>6: Discussion</vt:lpstr>
      <vt:lpstr>6: Discussion</vt:lpstr>
      <vt:lpstr>6: Discussion</vt:lpstr>
      <vt:lpstr>6: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(Fall 2017) Problem Set #1</dc:title>
  <cp:lastModifiedBy>zz</cp:lastModifiedBy>
  <cp:revision>28</cp:revision>
  <dcterms:modified xsi:type="dcterms:W3CDTF">2017-09-04T09:32:52Z</dcterms:modified>
</cp:coreProperties>
</file>