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subTitle" idx="1"/>
          </p:nvPr>
        </p:nvSpPr>
        <p:spPr>
          <a:xfrm>
            <a:off x="685800" y="2840053"/>
            <a:ext cx="7772400" cy="784800"/>
          </a:xfrm>
          <a:prstGeom prst="rect">
            <a:avLst/>
          </a:prstGeom>
        </p:spPr>
        <p:txBody>
          <a:bodyPr wrap="square" lIns="91425" tIns="91425" rIns="91425" bIns="91425" anchor="t" anchorCtr="0"/>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ctrTitle"/>
          </p:nvPr>
        </p:nvSpPr>
        <p:spPr>
          <a:xfrm>
            <a:off x="685800" y="1583342"/>
            <a:ext cx="7772400" cy="1159800"/>
          </a:xfrm>
          <a:prstGeom prst="rect">
            <a:avLst/>
          </a:prstGeom>
        </p:spPr>
        <p:txBody>
          <a:bodyPr wrap="square"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 name="Shape 15"/>
          <p:cNvSpPr txBox="1">
            <a:spLocks noGrp="1"/>
          </p:cNvSpPr>
          <p:nvPr>
            <p:ph type="body" idx="1"/>
          </p:nvPr>
        </p:nvSpPr>
        <p:spPr>
          <a:xfrm>
            <a:off x="457200" y="1200150"/>
            <a:ext cx="8229600" cy="3725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57200" y="1200150"/>
            <a:ext cx="3994500" cy="3725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body" idx="2"/>
          </p:nvPr>
        </p:nvSpPr>
        <p:spPr>
          <a:xfrm>
            <a:off x="4692274" y="1200150"/>
            <a:ext cx="3994500" cy="3725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600"/>
          </a:xfrm>
          <a:prstGeom prst="rect">
            <a:avLst/>
          </a:prstGeom>
        </p:spPr>
        <p:txBody>
          <a:bodyPr wrap="square" lIns="91425" tIns="91425" rIns="91425" bIns="91425" anchor="t" anchorCtr="0"/>
          <a:lstStyle>
            <a:lvl1pPr lvl="0" algn="ctr">
              <a:spcBef>
                <a:spcPts val="0"/>
              </a:spcBef>
              <a:buClr>
                <a:schemeClr val="dk1"/>
              </a:buClr>
              <a:buSzPct val="100000"/>
              <a:buNone/>
              <a:defRPr sz="1800">
                <a:solidFill>
                  <a:schemeClr val="dk1"/>
                </a:solidFill>
              </a:defRPr>
            </a:lvl1pPr>
          </a:lstStyle>
          <a:p>
            <a:endParaRPr/>
          </a:p>
        </p:txBody>
      </p:sp>
      <p:sp>
        <p:nvSpPr>
          <p:cNvPr id="27" name="Shape 27"/>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wrap="square"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700"/>
          </a:xfrm>
          <a:prstGeom prst="rect">
            <a:avLst/>
          </a:prstGeom>
          <a:noFill/>
          <a:ln>
            <a:noFill/>
          </a:ln>
        </p:spPr>
        <p:txBody>
          <a:bodyPr wrap="square" lIns="91425" tIns="91425" rIns="91425" bIns="91425" anchor="t" anchorCtr="0"/>
          <a:lstStyle>
            <a:lvl1pPr lvl="0">
              <a:spcBef>
                <a:spcPts val="600"/>
              </a:spcBef>
              <a:buSzPct val="100000"/>
              <a:buChar char="●"/>
              <a:defRPr sz="3000"/>
            </a:lvl1pPr>
            <a:lvl2pPr lvl="1">
              <a:spcBef>
                <a:spcPts val="480"/>
              </a:spcBef>
              <a:buSzPct val="100000"/>
              <a:buChar char="○"/>
              <a:defRPr sz="2400"/>
            </a:lvl2pPr>
            <a:lvl3pPr lvl="2">
              <a:spcBef>
                <a:spcPts val="480"/>
              </a:spcBef>
              <a:buSzPct val="100000"/>
              <a:buChar char="■"/>
              <a:defRPr sz="2400"/>
            </a:lvl3pPr>
            <a:lvl4pPr lvl="3">
              <a:spcBef>
                <a:spcPts val="360"/>
              </a:spcBef>
              <a:buSzPct val="100000"/>
              <a:buChar char="●"/>
              <a:defRPr sz="1800"/>
            </a:lvl4pPr>
            <a:lvl5pPr lvl="4">
              <a:spcBef>
                <a:spcPts val="360"/>
              </a:spcBef>
              <a:buSzPct val="100000"/>
              <a:buChar char="○"/>
              <a:defRPr sz="1800"/>
            </a:lvl5pPr>
            <a:lvl6pPr lvl="5">
              <a:spcBef>
                <a:spcPts val="360"/>
              </a:spcBef>
              <a:buSzPct val="100000"/>
              <a:buChar char="■"/>
              <a:defRPr sz="1800"/>
            </a:lvl6pPr>
            <a:lvl7pPr lvl="6">
              <a:spcBef>
                <a:spcPts val="360"/>
              </a:spcBef>
              <a:buSzPct val="100000"/>
              <a:buChar char="●"/>
              <a:defRPr sz="1800"/>
            </a:lvl7pPr>
            <a:lvl8pPr lvl="7">
              <a:spcBef>
                <a:spcPts val="360"/>
              </a:spcBef>
              <a:buSzPct val="100000"/>
              <a:buChar char="○"/>
              <a:defRPr sz="1800"/>
            </a:lvl8pPr>
            <a:lvl9pPr lvl="8">
              <a:spcBef>
                <a:spcPts val="360"/>
              </a:spcBef>
              <a:buSzPct val="100000"/>
              <a:buChar char="■"/>
              <a:defRPr sz="1800"/>
            </a:lvl9pPr>
          </a:lstStyle>
          <a:p>
            <a:endParaRPr/>
          </a:p>
        </p:txBody>
      </p:sp>
      <p:sp>
        <p:nvSpPr>
          <p:cNvPr id="8" name="Shape 8"/>
          <p:cNvSpPr txBox="1">
            <a:spLocks noGrp="1"/>
          </p:cNvSpPr>
          <p:nvPr>
            <p:ph type="sldNum" idx="12"/>
          </p:nvPr>
        </p:nvSpPr>
        <p:spPr>
          <a:xfrm>
            <a:off x="8556791" y="47498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mallpdf.com/compress-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685800" y="265900"/>
            <a:ext cx="7772400" cy="2477400"/>
          </a:xfrm>
          <a:prstGeom prst="rect">
            <a:avLst/>
          </a:prstGeom>
        </p:spPr>
        <p:txBody>
          <a:bodyPr wrap="square" lIns="91425" tIns="91425" rIns="91425" bIns="91425" anchor="b" anchorCtr="0">
            <a:noAutofit/>
          </a:bodyPr>
          <a:lstStyle/>
          <a:p>
            <a:pPr lvl="0" rtl="0">
              <a:spcBef>
                <a:spcPts val="0"/>
              </a:spcBef>
              <a:buNone/>
            </a:pPr>
            <a:r>
              <a:rPr lang="en" sz="3600"/>
              <a:t>Computer Vision </a:t>
            </a:r>
          </a:p>
          <a:p>
            <a:pPr lvl="0" rtl="0">
              <a:spcBef>
                <a:spcPts val="0"/>
              </a:spcBef>
              <a:buNone/>
            </a:pPr>
            <a:r>
              <a:rPr lang="en" sz="3600"/>
              <a:t>Fall 2017</a:t>
            </a:r>
          </a:p>
          <a:p>
            <a:pPr lvl="0" rtl="0">
              <a:spcBef>
                <a:spcPts val="0"/>
              </a:spcBef>
              <a:buNone/>
            </a:pPr>
            <a:r>
              <a:rPr lang="en" sz="3600"/>
              <a:t>Problem Set #4</a:t>
            </a:r>
          </a:p>
        </p:txBody>
      </p:sp>
      <p:sp>
        <p:nvSpPr>
          <p:cNvPr id="35" name="Shape 35"/>
          <p:cNvSpPr txBox="1">
            <a:spLocks noGrp="1"/>
          </p:cNvSpPr>
          <p:nvPr>
            <p:ph type="subTitle" idx="1"/>
          </p:nvPr>
        </p:nvSpPr>
        <p:spPr>
          <a:xfrm>
            <a:off x="685800" y="3042499"/>
            <a:ext cx="7772400" cy="1123500"/>
          </a:xfrm>
          <a:prstGeom prst="rect">
            <a:avLst/>
          </a:prstGeom>
        </p:spPr>
        <p:txBody>
          <a:bodyPr wrap="square" lIns="91425" tIns="91425" rIns="91425" bIns="91425" anchor="t" anchorCtr="0">
            <a:noAutofit/>
          </a:bodyPr>
          <a:lstStyle/>
          <a:p>
            <a:pPr lvl="0" rtl="0">
              <a:spcBef>
                <a:spcPts val="0"/>
              </a:spcBef>
              <a:buNone/>
            </a:pPr>
            <a:r>
              <a:rPr lang="en" sz="1800" dirty="0"/>
              <a:t>ZHI Zhang</a:t>
            </a:r>
          </a:p>
          <a:p>
            <a:pPr lvl="0" rtl="0">
              <a:spcBef>
                <a:spcPts val="0"/>
              </a:spcBef>
              <a:buNone/>
            </a:pPr>
            <a:r>
              <a:rPr lang="en" sz="1800" dirty="0"/>
              <a:t>zhizhang@gatech.edu</a:t>
            </a:r>
          </a:p>
          <a:p>
            <a:pPr lvl="0" rtl="0">
              <a:spcBef>
                <a:spcPts val="0"/>
              </a:spcBef>
              <a:buNone/>
            </a:pPr>
            <a:endParaRPr dirty="0"/>
          </a:p>
        </p:txBody>
      </p:sp>
      <p:sp>
        <p:nvSpPr>
          <p:cNvPr id="36" name="Shape 36"/>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3a: Difference images</a:t>
            </a:r>
          </a:p>
        </p:txBody>
      </p:sp>
      <p:sp>
        <p:nvSpPr>
          <p:cNvPr id="105" name="Shape 105"/>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06" name="Shape 106"/>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ps4-3-a-1.png</a:t>
            </a:r>
          </a:p>
        </p:txBody>
      </p:sp>
      <p:pic>
        <p:nvPicPr>
          <p:cNvPr id="2" name="Picture 1"/>
          <p:cNvPicPr>
            <a:picLocks noChangeAspect="1"/>
          </p:cNvPicPr>
          <p:nvPr/>
        </p:nvPicPr>
        <p:blipFill>
          <a:blip r:embed="rId3"/>
          <a:stretch>
            <a:fillRect/>
          </a:stretch>
        </p:blipFill>
        <p:spPr>
          <a:xfrm>
            <a:off x="3067050" y="1371600"/>
            <a:ext cx="3009900" cy="2400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3a: Difference images (cont.)</a:t>
            </a:r>
          </a:p>
        </p:txBody>
      </p:sp>
      <p:sp>
        <p:nvSpPr>
          <p:cNvPr id="113" name="Shape 113"/>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14" name="Shape 114"/>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ps4-3-a-2.png</a:t>
            </a:r>
          </a:p>
        </p:txBody>
      </p:sp>
      <p:pic>
        <p:nvPicPr>
          <p:cNvPr id="2" name="Picture 1"/>
          <p:cNvPicPr>
            <a:picLocks noChangeAspect="1"/>
          </p:cNvPicPr>
          <p:nvPr/>
        </p:nvPicPr>
        <p:blipFill>
          <a:blip r:embed="rId3"/>
          <a:stretch>
            <a:fillRect/>
          </a:stretch>
        </p:blipFill>
        <p:spPr>
          <a:xfrm>
            <a:off x="3067050" y="1371600"/>
            <a:ext cx="3009900" cy="2400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4a: Hierarchical LK</a:t>
            </a:r>
          </a:p>
        </p:txBody>
      </p:sp>
      <p:sp>
        <p:nvSpPr>
          <p:cNvPr id="121" name="Shape 121"/>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22" name="Shape 122"/>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ps4-4-a-1.png</a:t>
            </a:r>
          </a:p>
        </p:txBody>
      </p:sp>
      <p:pic>
        <p:nvPicPr>
          <p:cNvPr id="2" name="Picture 1"/>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4a: Hierarchical LK (cont.)</a:t>
            </a:r>
          </a:p>
        </p:txBody>
      </p:sp>
      <p:sp>
        <p:nvSpPr>
          <p:cNvPr id="129" name="Shape 129"/>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30" name="Shape 130"/>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ps4-4-a-2.png</a:t>
            </a:r>
          </a:p>
        </p:txBody>
      </p:sp>
      <p:pic>
        <p:nvPicPr>
          <p:cNvPr id="2" name="Picture 1"/>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4a: Hierarchical LK (cont.)</a:t>
            </a:r>
          </a:p>
        </p:txBody>
      </p:sp>
      <p:sp>
        <p:nvSpPr>
          <p:cNvPr id="137" name="Shape 137"/>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38" name="Shape 138"/>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ps4-4-a-3.png</a:t>
            </a:r>
          </a:p>
        </p:txBody>
      </p:sp>
      <p:pic>
        <p:nvPicPr>
          <p:cNvPr id="2" name="Picture 1"/>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4b: Hierarchical LK (cont.)</a:t>
            </a:r>
          </a:p>
        </p:txBody>
      </p:sp>
      <p:sp>
        <p:nvSpPr>
          <p:cNvPr id="145" name="Shape 145"/>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46" name="Shape 146"/>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ps4-4-b-1.png</a:t>
            </a:r>
          </a:p>
        </p:txBody>
      </p:sp>
      <p:pic>
        <p:nvPicPr>
          <p:cNvPr id="2" name="Picture 1"/>
          <p:cNvPicPr>
            <a:picLocks noChangeAspect="1"/>
          </p:cNvPicPr>
          <p:nvPr/>
        </p:nvPicPr>
        <p:blipFill>
          <a:blip r:embed="rId3"/>
          <a:stretch>
            <a:fillRect/>
          </a:stretch>
        </p:blipFill>
        <p:spPr>
          <a:xfrm>
            <a:off x="3024553" y="1314450"/>
            <a:ext cx="3561471" cy="26711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4b: Hierarchical LK (cont.)</a:t>
            </a:r>
          </a:p>
        </p:txBody>
      </p:sp>
      <p:sp>
        <p:nvSpPr>
          <p:cNvPr id="153" name="Shape 153"/>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54" name="Shape 154"/>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ps4-4-b-2.png</a:t>
            </a:r>
          </a:p>
        </p:txBody>
      </p:sp>
      <p:pic>
        <p:nvPicPr>
          <p:cNvPr id="2" name="Picture 1"/>
          <p:cNvPicPr>
            <a:picLocks noChangeAspect="1"/>
          </p:cNvPicPr>
          <p:nvPr/>
        </p:nvPicPr>
        <p:blipFill>
          <a:blip r:embed="rId3"/>
          <a:stretch>
            <a:fillRect/>
          </a:stretch>
        </p:blipFill>
        <p:spPr>
          <a:xfrm>
            <a:off x="2567400" y="1189928"/>
            <a:ext cx="3772486" cy="28293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5a: Frame Interpolation</a:t>
            </a:r>
          </a:p>
        </p:txBody>
      </p:sp>
      <p:sp>
        <p:nvSpPr>
          <p:cNvPr id="161" name="Shape 161"/>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62" name="Shape 162"/>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ps4-5-a-1.png</a:t>
            </a:r>
          </a:p>
        </p:txBody>
      </p:sp>
      <p:pic>
        <p:nvPicPr>
          <p:cNvPr id="2" name="Picture 1"/>
          <p:cNvPicPr>
            <a:picLocks noChangeAspect="1"/>
          </p:cNvPicPr>
          <p:nvPr/>
        </p:nvPicPr>
        <p:blipFill>
          <a:blip r:embed="rId3"/>
          <a:stretch>
            <a:fillRect/>
          </a:stretch>
        </p:blipFill>
        <p:spPr>
          <a:xfrm>
            <a:off x="1283700" y="1116374"/>
            <a:ext cx="6537992" cy="32689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5b: Frame Interpolation</a:t>
            </a:r>
          </a:p>
        </p:txBody>
      </p:sp>
      <p:sp>
        <p:nvSpPr>
          <p:cNvPr id="175" name="Shape 175"/>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76" name="Shape 176"/>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ps4-5-b-1.png</a:t>
            </a:r>
          </a:p>
        </p:txBody>
      </p:sp>
      <p:pic>
        <p:nvPicPr>
          <p:cNvPr id="2" name="Picture 1"/>
          <p:cNvPicPr>
            <a:picLocks noChangeAspect="1"/>
          </p:cNvPicPr>
          <p:nvPr/>
        </p:nvPicPr>
        <p:blipFill>
          <a:blip r:embed="rId3"/>
          <a:stretch>
            <a:fillRect/>
          </a:stretch>
        </p:blipFill>
        <p:spPr>
          <a:xfrm>
            <a:off x="1318846" y="1061875"/>
            <a:ext cx="6506308" cy="325315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5b: Frame Interpolation</a:t>
            </a:r>
          </a:p>
        </p:txBody>
      </p:sp>
      <p:sp>
        <p:nvSpPr>
          <p:cNvPr id="189" name="Shape 189"/>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190" name="Shape 190"/>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ps4-5-b-2.png</a:t>
            </a:r>
          </a:p>
        </p:txBody>
      </p:sp>
      <p:pic>
        <p:nvPicPr>
          <p:cNvPr id="2" name="Picture 1"/>
          <p:cNvPicPr>
            <a:picLocks noChangeAspect="1"/>
          </p:cNvPicPr>
          <p:nvPr/>
        </p:nvPicPr>
        <p:blipFill>
          <a:blip r:embed="rId3"/>
          <a:stretch>
            <a:fillRect/>
          </a:stretch>
        </p:blipFill>
        <p:spPr>
          <a:xfrm>
            <a:off x="1153551" y="1019671"/>
            <a:ext cx="6787661" cy="33938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1a: Base Shift0 and ShiftR2</a:t>
            </a:r>
          </a:p>
        </p:txBody>
      </p:sp>
      <p:sp>
        <p:nvSpPr>
          <p:cNvPr id="42" name="Shape 42"/>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43" name="Shape 43"/>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ps4-1-a-1.png</a:t>
            </a:r>
          </a:p>
        </p:txBody>
      </p:sp>
      <p:pic>
        <p:nvPicPr>
          <p:cNvPr id="2" name="Picture 1"/>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6: Challenge Problem</a:t>
            </a:r>
          </a:p>
        </p:txBody>
      </p:sp>
      <p:sp>
        <p:nvSpPr>
          <p:cNvPr id="203" name="Shape 203"/>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204" name="Shape 204"/>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ps4-6-a-1.png</a:t>
            </a:r>
          </a:p>
        </p:txBody>
      </p:sp>
      <p:pic>
        <p:nvPicPr>
          <p:cNvPr id="2" name="Picture 1"/>
          <p:cNvPicPr>
            <a:picLocks noChangeAspect="1"/>
          </p:cNvPicPr>
          <p:nvPr/>
        </p:nvPicPr>
        <p:blipFill>
          <a:blip r:embed="rId3"/>
          <a:stretch>
            <a:fillRect/>
          </a:stretch>
        </p:blipFill>
        <p:spPr>
          <a:xfrm>
            <a:off x="1842866" y="1093307"/>
            <a:ext cx="5671625" cy="31902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6: Challenge Problem (cont.)</a:t>
            </a:r>
          </a:p>
        </p:txBody>
      </p:sp>
      <p:sp>
        <p:nvSpPr>
          <p:cNvPr id="211" name="Shape 211"/>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212" name="Shape 212"/>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ps4-6-a-2.png</a:t>
            </a:r>
          </a:p>
        </p:txBody>
      </p:sp>
      <p:pic>
        <p:nvPicPr>
          <p:cNvPr id="3" name="Picture 2"/>
          <p:cNvPicPr>
            <a:picLocks noChangeAspect="1"/>
          </p:cNvPicPr>
          <p:nvPr/>
        </p:nvPicPr>
        <p:blipFill>
          <a:blip r:embed="rId3"/>
          <a:stretch>
            <a:fillRect/>
          </a:stretch>
        </p:blipFill>
        <p:spPr>
          <a:xfrm>
            <a:off x="1890450" y="1063378"/>
            <a:ext cx="5729550" cy="322287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6: Challenge Problem (cont.)</a:t>
            </a:r>
          </a:p>
        </p:txBody>
      </p:sp>
      <p:sp>
        <p:nvSpPr>
          <p:cNvPr id="219" name="Shape 219"/>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220" name="Shape 220"/>
          <p:cNvSpPr txBox="1"/>
          <p:nvPr/>
        </p:nvSpPr>
        <p:spPr>
          <a:xfrm>
            <a:off x="1113700" y="2432550"/>
            <a:ext cx="6990000" cy="1011300"/>
          </a:xfrm>
          <a:prstGeom prst="rect">
            <a:avLst/>
          </a:prstGeom>
          <a:noFill/>
          <a:ln>
            <a:noFill/>
          </a:ln>
        </p:spPr>
        <p:txBody>
          <a:bodyPr wrap="square" lIns="91425" tIns="91425" rIns="91425" bIns="91425" anchor="t" anchorCtr="0">
            <a:noAutofit/>
          </a:bodyPr>
          <a:lstStyle/>
          <a:p>
            <a:pPr lvl="0" algn="ctr">
              <a:lnSpc>
                <a:spcPct val="115000"/>
              </a:lnSpc>
            </a:pPr>
            <a:r>
              <a:rPr lang="en-US" sz="3600" b="1" dirty="0">
                <a:solidFill>
                  <a:schemeClr val="dk1"/>
                </a:solidFill>
                <a:latin typeface="Calibri"/>
                <a:ea typeface="Calibri"/>
                <a:cs typeface="Calibri"/>
                <a:sym typeface="Calibri"/>
              </a:rPr>
              <a:t>https://youtu.be/wm6CaBrocDU</a:t>
            </a:r>
            <a:endParaRPr lang="en" sz="3600" b="1"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If your pdf is larger than 7MB</a:t>
            </a:r>
          </a:p>
        </p:txBody>
      </p:sp>
      <p:sp>
        <p:nvSpPr>
          <p:cNvPr id="226" name="Shape 226"/>
          <p:cNvSpPr txBox="1">
            <a:spLocks noGrp="1"/>
          </p:cNvSpPr>
          <p:nvPr>
            <p:ph type="body" idx="1"/>
          </p:nvPr>
        </p:nvSpPr>
        <p:spPr>
          <a:xfrm>
            <a:off x="457200" y="1200150"/>
            <a:ext cx="8229600" cy="3725700"/>
          </a:xfrm>
          <a:prstGeom prst="rect">
            <a:avLst/>
          </a:prstGeom>
        </p:spPr>
        <p:txBody>
          <a:bodyPr wrap="square" lIns="91425" tIns="91425" rIns="91425" bIns="91425" anchor="t" anchorCtr="0">
            <a:noAutofit/>
          </a:bodyPr>
          <a:lstStyle/>
          <a:p>
            <a:pPr lvl="0" rtl="0">
              <a:spcBef>
                <a:spcPts val="0"/>
              </a:spcBef>
              <a:buNone/>
            </a:pPr>
            <a:r>
              <a:rPr lang="en"/>
              <a:t>Please compress it using (or something similar):</a:t>
            </a:r>
          </a:p>
          <a:p>
            <a:pPr lvl="0" rtl="0">
              <a:spcBef>
                <a:spcPts val="0"/>
              </a:spcBef>
              <a:buNone/>
            </a:pPr>
            <a:r>
              <a:rPr lang="en" u="sng">
                <a:solidFill>
                  <a:schemeClr val="hlink"/>
                </a:solidFill>
                <a:hlinkClick r:id="rId3"/>
              </a:rPr>
              <a:t>https://smallpdf.com/compress-pdf</a:t>
            </a:r>
            <a:r>
              <a:rPr lang="en"/>
              <a:t> </a:t>
            </a:r>
          </a:p>
          <a:p>
            <a:pPr lvl="0" rtl="0">
              <a:spcBef>
                <a:spcPts val="0"/>
              </a:spcBef>
              <a:buNone/>
            </a:pPr>
            <a:endParaRPr/>
          </a:p>
          <a:p>
            <a:pPr lvl="0" rtl="0">
              <a:spcBef>
                <a:spcPts val="0"/>
              </a:spcBef>
              <a:buNone/>
            </a:pPr>
            <a:r>
              <a:rPr lang="en"/>
              <a:t>Verify that all images are still visible for grading.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1a: Base Shift0 and ShiftR5U5</a:t>
            </a:r>
          </a:p>
        </p:txBody>
      </p:sp>
      <p:sp>
        <p:nvSpPr>
          <p:cNvPr id="50" name="Shape 50"/>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51" name="Shape 51"/>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ps4-1-a-2.png</a:t>
            </a:r>
          </a:p>
        </p:txBody>
      </p:sp>
      <p:pic>
        <p:nvPicPr>
          <p:cNvPr id="2" name="Picture 1"/>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1b: Base Shift0 and ShiftR10</a:t>
            </a:r>
          </a:p>
        </p:txBody>
      </p:sp>
      <p:sp>
        <p:nvSpPr>
          <p:cNvPr id="58" name="Shape 58"/>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59" name="Shape 59"/>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ps4-1-b-1.png</a:t>
            </a:r>
          </a:p>
        </p:txBody>
      </p:sp>
      <p:pic>
        <p:nvPicPr>
          <p:cNvPr id="2" name="Picture 1"/>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1b: Base Shift0 and ShiftR20</a:t>
            </a:r>
          </a:p>
        </p:txBody>
      </p:sp>
      <p:sp>
        <p:nvSpPr>
          <p:cNvPr id="66" name="Shape 66"/>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67" name="Shape 67"/>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ps4-1-b-2.png</a:t>
            </a:r>
          </a:p>
        </p:txBody>
      </p:sp>
      <p:pic>
        <p:nvPicPr>
          <p:cNvPr id="3" name="Picture 2"/>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1b: Base Shift0 and ShiftR40</a:t>
            </a:r>
          </a:p>
        </p:txBody>
      </p:sp>
      <p:sp>
        <p:nvSpPr>
          <p:cNvPr id="74" name="Shape 74"/>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75" name="Shape 75"/>
          <p:cNvSpPr txBox="1"/>
          <p:nvPr/>
        </p:nvSpPr>
        <p:spPr>
          <a:xfrm>
            <a:off x="2412600" y="431352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a:solidFill>
                  <a:schemeClr val="dk1"/>
                </a:solidFill>
                <a:latin typeface="Calibri"/>
                <a:ea typeface="Calibri"/>
                <a:cs typeface="Calibri"/>
                <a:sym typeface="Calibri"/>
              </a:rPr>
              <a:t>ps4-1-b-3.png</a:t>
            </a:r>
          </a:p>
        </p:txBody>
      </p:sp>
      <p:pic>
        <p:nvPicPr>
          <p:cNvPr id="5" name="Picture 4"/>
          <p:cNvPicPr>
            <a:picLocks noChangeAspect="1"/>
          </p:cNvPicPr>
          <p:nvPr/>
        </p:nvPicPr>
        <p:blipFill>
          <a:blip r:embed="rId3"/>
          <a:stretch>
            <a:fillRect/>
          </a:stretch>
        </p:blipFill>
        <p:spPr>
          <a:xfrm>
            <a:off x="3048000" y="1428750"/>
            <a:ext cx="3048000" cy="228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1b: Text Response</a:t>
            </a:r>
          </a:p>
        </p:txBody>
      </p:sp>
      <p:sp>
        <p:nvSpPr>
          <p:cNvPr id="82" name="Shape 82"/>
          <p:cNvSpPr txBox="1">
            <a:spLocks noGrp="1"/>
          </p:cNvSpPr>
          <p:nvPr>
            <p:ph type="body" idx="1"/>
          </p:nvPr>
        </p:nvSpPr>
        <p:spPr>
          <a:xfrm>
            <a:off x="457200" y="1200150"/>
            <a:ext cx="8229600" cy="3725700"/>
          </a:xfrm>
          <a:prstGeom prst="rect">
            <a:avLst/>
          </a:prstGeom>
        </p:spPr>
        <p:txBody>
          <a:bodyPr wrap="square" lIns="91425" tIns="91425" rIns="91425" bIns="91425" anchor="t" anchorCtr="0">
            <a:noAutofit/>
          </a:bodyPr>
          <a:lstStyle/>
          <a:p>
            <a:pPr marL="457200" lvl="0" indent="-381000" rtl="0">
              <a:lnSpc>
                <a:spcPct val="115000"/>
              </a:lnSpc>
              <a:spcBef>
                <a:spcPts val="0"/>
              </a:spcBef>
              <a:buClr>
                <a:schemeClr val="dk1"/>
              </a:buClr>
              <a:buSzPct val="100000"/>
            </a:pPr>
            <a:r>
              <a:rPr lang="en" sz="2400" dirty="0">
                <a:solidFill>
                  <a:schemeClr val="dk1"/>
                </a:solidFill>
                <a:latin typeface="Calibri"/>
                <a:ea typeface="Calibri"/>
                <a:cs typeface="Calibri"/>
                <a:sym typeface="Calibri"/>
              </a:rPr>
              <a:t>Does LK still work? Does it fall apart on any of the pairs? Try using different parameters to get results closer to the ones above. Describe your results and what you tried.</a:t>
            </a:r>
          </a:p>
          <a:p>
            <a:pPr marL="457200" lvl="0" indent="-381000" rtl="0">
              <a:lnSpc>
                <a:spcPct val="115000"/>
              </a:lnSpc>
              <a:spcBef>
                <a:spcPts val="0"/>
              </a:spcBef>
              <a:buClr>
                <a:schemeClr val="dk1"/>
              </a:buClr>
              <a:buSzPct val="100000"/>
            </a:pPr>
            <a:endParaRPr lang="en" sz="2400" dirty="0">
              <a:solidFill>
                <a:schemeClr val="dk1"/>
              </a:solidFill>
              <a:latin typeface="Calibri"/>
              <a:ea typeface="Calibri"/>
              <a:cs typeface="Calibri"/>
              <a:sym typeface="Calibri"/>
            </a:endParaRPr>
          </a:p>
          <a:p>
            <a:pPr marL="457200" lvl="0" indent="-381000" rtl="0">
              <a:lnSpc>
                <a:spcPct val="115000"/>
              </a:lnSpc>
              <a:spcBef>
                <a:spcPts val="0"/>
              </a:spcBef>
              <a:buClr>
                <a:schemeClr val="dk1"/>
              </a:buClr>
              <a:buSzPct val="100000"/>
            </a:pPr>
            <a:r>
              <a:rPr lang="en" sz="1800" dirty="0">
                <a:solidFill>
                  <a:schemeClr val="dk1"/>
                </a:solidFill>
                <a:latin typeface="Calibri"/>
                <a:ea typeface="Calibri"/>
                <a:cs typeface="Calibri"/>
                <a:sym typeface="Calibri"/>
              </a:rPr>
              <a:t>LK does’t work well, yes, it falls apart on the pars of “shift0, shiftR20”, and “shift0, shiftR40”. What I did is to apply additional smoothing on imput images before apply the LK, I used a gaussian smoothing with kernel size “17*17” and sigma “14”,  and I also adjust the kernel size in the LK, basically, giving relative large kernel size, which allows me to see the arrows.  </a:t>
            </a:r>
          </a:p>
        </p:txBody>
      </p:sp>
      <p:sp>
        <p:nvSpPr>
          <p:cNvPr id="83" name="Shape 83"/>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2a: Gaussian Pyramid</a:t>
            </a:r>
          </a:p>
        </p:txBody>
      </p:sp>
      <p:sp>
        <p:nvSpPr>
          <p:cNvPr id="89" name="Shape 89"/>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90" name="Shape 90"/>
          <p:cNvSpPr txBox="1"/>
          <p:nvPr/>
        </p:nvSpPr>
        <p:spPr>
          <a:xfrm>
            <a:off x="2079100" y="4440075"/>
            <a:ext cx="4318800" cy="5040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b="1" dirty="0">
                <a:solidFill>
                  <a:schemeClr val="dk1"/>
                </a:solidFill>
                <a:latin typeface="Calibri"/>
                <a:ea typeface="Calibri"/>
                <a:cs typeface="Calibri"/>
                <a:sym typeface="Calibri"/>
              </a:rPr>
              <a:t>ps4-2-a-1.png</a:t>
            </a:r>
          </a:p>
        </p:txBody>
      </p:sp>
      <p:pic>
        <p:nvPicPr>
          <p:cNvPr id="2" name="Picture 1"/>
          <p:cNvPicPr>
            <a:picLocks noChangeAspect="1"/>
          </p:cNvPicPr>
          <p:nvPr/>
        </p:nvPicPr>
        <p:blipFill>
          <a:blip r:embed="rId3"/>
          <a:stretch>
            <a:fillRect/>
          </a:stretch>
        </p:blipFill>
        <p:spPr>
          <a:xfrm>
            <a:off x="1747837" y="1371600"/>
            <a:ext cx="5648325" cy="2400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05978"/>
            <a:ext cx="8229600" cy="857400"/>
          </a:xfrm>
          <a:prstGeom prst="rect">
            <a:avLst/>
          </a:prstGeom>
        </p:spPr>
        <p:txBody>
          <a:bodyPr wrap="square" lIns="91425" tIns="91425" rIns="91425" bIns="91425" anchor="b" anchorCtr="0">
            <a:noAutofit/>
          </a:bodyPr>
          <a:lstStyle/>
          <a:p>
            <a:pPr lvl="0" rtl="0">
              <a:spcBef>
                <a:spcPts val="0"/>
              </a:spcBef>
              <a:buNone/>
            </a:pPr>
            <a:r>
              <a:rPr lang="en"/>
              <a:t>2b: Laplacian Pyramid</a:t>
            </a:r>
          </a:p>
        </p:txBody>
      </p:sp>
      <p:sp>
        <p:nvSpPr>
          <p:cNvPr id="97" name="Shape 97"/>
          <p:cNvSpPr txBox="1"/>
          <p:nvPr/>
        </p:nvSpPr>
        <p:spPr>
          <a:xfrm>
            <a:off x="0" y="4944075"/>
            <a:ext cx="2567400" cy="199500"/>
          </a:xfrm>
          <a:prstGeom prst="rect">
            <a:avLst/>
          </a:prstGeom>
          <a:noFill/>
          <a:ln>
            <a:noFill/>
          </a:ln>
        </p:spPr>
        <p:txBody>
          <a:bodyPr wrap="square" lIns="91425" tIns="91425" rIns="91425" bIns="91425" anchor="ctr" anchorCtr="0">
            <a:noAutofit/>
          </a:bodyPr>
          <a:lstStyle/>
          <a:p>
            <a:pPr lvl="0" rtl="0">
              <a:spcBef>
                <a:spcPts val="0"/>
              </a:spcBef>
              <a:buNone/>
            </a:pPr>
            <a:r>
              <a:rPr lang="en" sz="1000">
                <a:solidFill>
                  <a:srgbClr val="999999"/>
                </a:solidFill>
              </a:rPr>
              <a:t>Computer Vision @ GT</a:t>
            </a:r>
          </a:p>
        </p:txBody>
      </p:sp>
      <p:sp>
        <p:nvSpPr>
          <p:cNvPr id="98" name="Shape 98"/>
          <p:cNvSpPr txBox="1"/>
          <p:nvPr/>
        </p:nvSpPr>
        <p:spPr>
          <a:xfrm>
            <a:off x="2079100" y="4440075"/>
            <a:ext cx="4318800" cy="5040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buNone/>
            </a:pPr>
            <a:r>
              <a:rPr lang="en">
                <a:solidFill>
                  <a:schemeClr val="dk1"/>
                </a:solidFill>
                <a:latin typeface="Calibri"/>
                <a:ea typeface="Calibri"/>
                <a:cs typeface="Calibri"/>
                <a:sym typeface="Calibri"/>
              </a:rPr>
              <a:t>Laplacian Pyramid Image </a:t>
            </a:r>
            <a:r>
              <a:rPr lang="en" b="1">
                <a:solidFill>
                  <a:schemeClr val="dk1"/>
                </a:solidFill>
                <a:latin typeface="Calibri"/>
                <a:ea typeface="Calibri"/>
                <a:cs typeface="Calibri"/>
                <a:sym typeface="Calibri"/>
              </a:rPr>
              <a:t>- ps4-2-b-1.png</a:t>
            </a:r>
          </a:p>
        </p:txBody>
      </p:sp>
      <p:pic>
        <p:nvPicPr>
          <p:cNvPr id="2" name="Picture 1"/>
          <p:cNvPicPr>
            <a:picLocks noChangeAspect="1"/>
          </p:cNvPicPr>
          <p:nvPr/>
        </p:nvPicPr>
        <p:blipFill>
          <a:blip r:embed="rId3"/>
          <a:stretch>
            <a:fillRect/>
          </a:stretch>
        </p:blipFill>
        <p:spPr>
          <a:xfrm>
            <a:off x="1747837" y="1371600"/>
            <a:ext cx="5648325" cy="2400300"/>
          </a:xfrm>
          <a:prstGeom prst="rect">
            <a:avLst/>
          </a:prstGeom>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389</Words>
  <Application>Microsoft Office PowerPoint</Application>
  <PresentationFormat>On-screen Show (16:9)</PresentationFormat>
  <Paragraphs>76</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Light Gradient</vt:lpstr>
      <vt:lpstr>Computer Vision  Fall 2017 Problem Set #4</vt:lpstr>
      <vt:lpstr>1a: Base Shift0 and ShiftR2</vt:lpstr>
      <vt:lpstr>1a: Base Shift0 and ShiftR5U5</vt:lpstr>
      <vt:lpstr>1b: Base Shift0 and ShiftR10</vt:lpstr>
      <vt:lpstr>1b: Base Shift0 and ShiftR20</vt:lpstr>
      <vt:lpstr>1b: Base Shift0 and ShiftR40</vt:lpstr>
      <vt:lpstr>1b: Text Response</vt:lpstr>
      <vt:lpstr>2a: Gaussian Pyramid</vt:lpstr>
      <vt:lpstr>2b: Laplacian Pyramid</vt:lpstr>
      <vt:lpstr>3a: Difference images</vt:lpstr>
      <vt:lpstr>3a: Difference images (cont.)</vt:lpstr>
      <vt:lpstr>4a: Hierarchical LK</vt:lpstr>
      <vt:lpstr>4a: Hierarchical LK (cont.)</vt:lpstr>
      <vt:lpstr>4a: Hierarchical LK (cont.)</vt:lpstr>
      <vt:lpstr>4b: Hierarchical LK (cont.)</vt:lpstr>
      <vt:lpstr>4b: Hierarchical LK (cont.)</vt:lpstr>
      <vt:lpstr>5a: Frame Interpolation</vt:lpstr>
      <vt:lpstr>5b: Frame Interpolation</vt:lpstr>
      <vt:lpstr>5b: Frame Interpolation</vt:lpstr>
      <vt:lpstr>6: Challenge Problem</vt:lpstr>
      <vt:lpstr>6: Challenge Problem (cont.)</vt:lpstr>
      <vt:lpstr>6: Challenge Problem (cont.)</vt:lpstr>
      <vt:lpstr>If your pdf is larger than 7MB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Fall 2017 Problem Set #4</dc:title>
  <cp:lastModifiedBy>zz</cp:lastModifiedBy>
  <cp:revision>7</cp:revision>
  <dcterms:modified xsi:type="dcterms:W3CDTF">2017-10-16T05:15:46Z</dcterms:modified>
</cp:coreProperties>
</file>