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2"/>
  </p:notesMasterIdLst>
  <p:sldIdLst>
    <p:sldId id="256" r:id="rId2"/>
    <p:sldId id="257" r:id="rId3"/>
    <p:sldId id="258" r:id="rId4"/>
    <p:sldId id="259" r:id="rId5"/>
    <p:sldId id="272" r:id="rId6"/>
    <p:sldId id="273" r:id="rId7"/>
    <p:sldId id="260" r:id="rId8"/>
    <p:sldId id="261" r:id="rId9"/>
    <p:sldId id="274" r:id="rId10"/>
    <p:sldId id="275" r:id="rId11"/>
    <p:sldId id="262" r:id="rId12"/>
    <p:sldId id="263" r:id="rId13"/>
    <p:sldId id="264" r:id="rId14"/>
    <p:sldId id="265" r:id="rId15"/>
    <p:sldId id="266" r:id="rId16"/>
    <p:sldId id="267" r:id="rId17"/>
    <p:sldId id="268" r:id="rId18"/>
    <p:sldId id="269" r:id="rId19"/>
    <p:sldId id="270" r:id="rId20"/>
    <p:sldId id="271"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7" y="3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22442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99714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01091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66098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subTitle" idx="1"/>
          </p:nvPr>
        </p:nvSpPr>
        <p:spPr>
          <a:xfrm>
            <a:off x="685800" y="2840053"/>
            <a:ext cx="7772400" cy="784800"/>
          </a:xfrm>
          <a:prstGeom prst="rect">
            <a:avLst/>
          </a:prstGeom>
        </p:spPr>
        <p:txBody>
          <a:bodyPr wrap="square"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ctrTitle"/>
          </p:nvPr>
        </p:nvSpPr>
        <p:spPr>
          <a:xfrm>
            <a:off x="685800" y="1583342"/>
            <a:ext cx="7772400" cy="1159800"/>
          </a:xfrm>
          <a:prstGeom prst="rect">
            <a:avLst/>
          </a:prstGeom>
        </p:spPr>
        <p:txBody>
          <a:bodyPr wrap="square"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2" name="Shape 12"/>
          <p:cNvSpPr txBox="1">
            <a:spLocks noGrp="1"/>
          </p:cNvSpPr>
          <p:nvPr>
            <p:ph type="sldNum" idx="12"/>
          </p:nvPr>
        </p:nvSpPr>
        <p:spPr>
          <a:xfrm>
            <a:off x="8556791"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 name="Shape 15"/>
          <p:cNvSpPr txBox="1">
            <a:spLocks noGrp="1"/>
          </p:cNvSpPr>
          <p:nvPr>
            <p:ph type="body" idx="1"/>
          </p:nvPr>
        </p:nvSpPr>
        <p:spPr>
          <a:xfrm>
            <a:off x="457200" y="1200150"/>
            <a:ext cx="8229600" cy="3725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sldNum" idx="12"/>
          </p:nvPr>
        </p:nvSpPr>
        <p:spPr>
          <a:xfrm>
            <a:off x="8556791"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200150"/>
            <a:ext cx="3994500" cy="3725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body" idx="2"/>
          </p:nvPr>
        </p:nvSpPr>
        <p:spPr>
          <a:xfrm>
            <a:off x="4692274" y="1200150"/>
            <a:ext cx="3994500" cy="3725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sldNum" idx="12"/>
          </p:nvPr>
        </p:nvSpPr>
        <p:spPr>
          <a:xfrm>
            <a:off x="8556791"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556791"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4406309"/>
            <a:ext cx="8229600" cy="519600"/>
          </a:xfrm>
          <a:prstGeom prst="rect">
            <a:avLst/>
          </a:prstGeom>
        </p:spPr>
        <p:txBody>
          <a:bodyPr wrap="square" lIns="91425" tIns="91425" rIns="91425" bIns="91425" anchor="t" anchorCtr="0"/>
          <a:lstStyle>
            <a:lvl1pPr lvl="0" algn="ctr">
              <a:spcBef>
                <a:spcPts val="0"/>
              </a:spcBef>
              <a:buClr>
                <a:schemeClr val="dk1"/>
              </a:buClr>
              <a:buSzPct val="100000"/>
              <a:buNone/>
              <a:defRPr sz="1800">
                <a:solidFill>
                  <a:schemeClr val="dk1"/>
                </a:solidFill>
              </a:defRPr>
            </a:lvl1pPr>
          </a:lstStyle>
          <a:p>
            <a:endParaRPr/>
          </a:p>
        </p:txBody>
      </p:sp>
      <p:sp>
        <p:nvSpPr>
          <p:cNvPr id="27" name="Shape 27"/>
          <p:cNvSpPr txBox="1">
            <a:spLocks noGrp="1"/>
          </p:cNvSpPr>
          <p:nvPr>
            <p:ph type="sldNum" idx="12"/>
          </p:nvPr>
        </p:nvSpPr>
        <p:spPr>
          <a:xfrm>
            <a:off x="8556791"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sp>
        <p:nvSpPr>
          <p:cNvPr id="29" name="Shape 29"/>
          <p:cNvSpPr txBox="1">
            <a:spLocks noGrp="1"/>
          </p:cNvSpPr>
          <p:nvPr>
            <p:ph type="sldNum" idx="12"/>
          </p:nvPr>
        </p:nvSpPr>
        <p:spPr>
          <a:xfrm>
            <a:off x="8556791"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ight-gradient">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wrap="square"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700"/>
          </a:xfrm>
          <a:prstGeom prst="rect">
            <a:avLst/>
          </a:prstGeom>
          <a:noFill/>
          <a:ln>
            <a:noFill/>
          </a:ln>
        </p:spPr>
        <p:txBody>
          <a:bodyPr wrap="square" lIns="91425" tIns="91425" rIns="91425" bIns="91425" anchor="t" anchorCtr="0"/>
          <a:lstStyle>
            <a:lvl1pPr lvl="0">
              <a:spcBef>
                <a:spcPts val="600"/>
              </a:spcBef>
              <a:buSzPct val="100000"/>
              <a:buChar char="●"/>
              <a:defRPr sz="3000"/>
            </a:lvl1pPr>
            <a:lvl2pPr lvl="1">
              <a:spcBef>
                <a:spcPts val="480"/>
              </a:spcBef>
              <a:buSzPct val="100000"/>
              <a:buChar char="○"/>
              <a:defRPr sz="2400"/>
            </a:lvl2pPr>
            <a:lvl3pPr lvl="2">
              <a:spcBef>
                <a:spcPts val="480"/>
              </a:spcBef>
              <a:buSzPct val="100000"/>
              <a:buChar char="■"/>
              <a:defRPr sz="2400"/>
            </a:lvl3pPr>
            <a:lvl4pPr lvl="3">
              <a:spcBef>
                <a:spcPts val="360"/>
              </a:spcBef>
              <a:buSzPct val="100000"/>
              <a:buChar char="●"/>
              <a:defRPr sz="1800"/>
            </a:lvl4pPr>
            <a:lvl5pPr lvl="4">
              <a:spcBef>
                <a:spcPts val="360"/>
              </a:spcBef>
              <a:buSzPct val="100000"/>
              <a:buChar char="○"/>
              <a:defRPr sz="1800"/>
            </a:lvl5pPr>
            <a:lvl6pPr lvl="5">
              <a:spcBef>
                <a:spcPts val="360"/>
              </a:spcBef>
              <a:buSzPct val="100000"/>
              <a:buChar char="■"/>
              <a:defRPr sz="1800"/>
            </a:lvl6pPr>
            <a:lvl7pPr lvl="6">
              <a:spcBef>
                <a:spcPts val="360"/>
              </a:spcBef>
              <a:buSzPct val="100000"/>
              <a:buChar char="●"/>
              <a:defRPr sz="1800"/>
            </a:lvl7pPr>
            <a:lvl8pPr lvl="7">
              <a:spcBef>
                <a:spcPts val="360"/>
              </a:spcBef>
              <a:buSzPct val="100000"/>
              <a:buChar char="○"/>
              <a:defRPr sz="1800"/>
            </a:lvl8pPr>
            <a:lvl9pPr lvl="8">
              <a:spcBef>
                <a:spcPts val="360"/>
              </a:spcBef>
              <a:buSzPct val="100000"/>
              <a:buChar char="■"/>
              <a:defRPr sz="1800"/>
            </a:lvl9pPr>
          </a:lstStyle>
          <a:p>
            <a:endParaRPr/>
          </a:p>
        </p:txBody>
      </p:sp>
      <p:sp>
        <p:nvSpPr>
          <p:cNvPr id="8" name="Shape 8"/>
          <p:cNvSpPr txBox="1">
            <a:spLocks noGrp="1"/>
          </p:cNvSpPr>
          <p:nvPr>
            <p:ph type="sldNum" idx="12"/>
          </p:nvPr>
        </p:nvSpPr>
        <p:spPr>
          <a:xfrm>
            <a:off x="8556791" y="4749851"/>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65900"/>
            <a:ext cx="7772400" cy="2477400"/>
          </a:xfrm>
          <a:prstGeom prst="rect">
            <a:avLst/>
          </a:prstGeom>
        </p:spPr>
        <p:txBody>
          <a:bodyPr wrap="square" lIns="91425" tIns="91425" rIns="91425" bIns="91425" anchor="b" anchorCtr="0">
            <a:noAutofit/>
          </a:bodyPr>
          <a:lstStyle/>
          <a:p>
            <a:pPr lvl="0" rtl="0">
              <a:spcBef>
                <a:spcPts val="0"/>
              </a:spcBef>
              <a:buNone/>
            </a:pPr>
            <a:r>
              <a:rPr lang="en" sz="3600"/>
              <a:t>Computer Vision </a:t>
            </a:r>
          </a:p>
          <a:p>
            <a:pPr lvl="0" rtl="0">
              <a:spcBef>
                <a:spcPts val="0"/>
              </a:spcBef>
              <a:buNone/>
            </a:pPr>
            <a:r>
              <a:rPr lang="en" sz="3600"/>
              <a:t>Fall 2017</a:t>
            </a:r>
          </a:p>
          <a:p>
            <a:pPr lvl="0">
              <a:spcBef>
                <a:spcPts val="0"/>
              </a:spcBef>
              <a:buNone/>
            </a:pPr>
            <a:r>
              <a:rPr lang="en" sz="3600"/>
              <a:t>Problem Set #6</a:t>
            </a:r>
          </a:p>
        </p:txBody>
      </p:sp>
      <p:sp>
        <p:nvSpPr>
          <p:cNvPr id="35" name="Shape 35"/>
          <p:cNvSpPr txBox="1">
            <a:spLocks noGrp="1"/>
          </p:cNvSpPr>
          <p:nvPr>
            <p:ph type="subTitle" idx="1"/>
          </p:nvPr>
        </p:nvSpPr>
        <p:spPr>
          <a:xfrm>
            <a:off x="685800" y="3042499"/>
            <a:ext cx="7772400" cy="1123500"/>
          </a:xfrm>
          <a:prstGeom prst="rect">
            <a:avLst/>
          </a:prstGeom>
        </p:spPr>
        <p:txBody>
          <a:bodyPr wrap="square" lIns="91425" tIns="91425" rIns="91425" bIns="91425" anchor="t" anchorCtr="0">
            <a:noAutofit/>
          </a:bodyPr>
          <a:lstStyle/>
          <a:p>
            <a:pPr lvl="0" rtl="0">
              <a:spcBef>
                <a:spcPts val="0"/>
              </a:spcBef>
              <a:buNone/>
            </a:pPr>
            <a:r>
              <a:rPr lang="en" sz="1800" dirty="0"/>
              <a:t>Zhi  Zhang</a:t>
            </a:r>
          </a:p>
          <a:p>
            <a:pPr lvl="0" rtl="0">
              <a:spcBef>
                <a:spcPts val="0"/>
              </a:spcBef>
              <a:buNone/>
            </a:pPr>
            <a:r>
              <a:rPr lang="en" sz="1800" dirty="0"/>
              <a:t>zhizhang@gatech.edu</a:t>
            </a:r>
          </a:p>
          <a:p>
            <a:pPr lvl="0">
              <a:spcBef>
                <a:spcPts val="0"/>
              </a:spcBef>
              <a:buNone/>
            </a:pPr>
            <a:endParaRPr dirty="0"/>
          </a:p>
        </p:txBody>
      </p:sp>
      <p:sp>
        <p:nvSpPr>
          <p:cNvPr id="36" name="Shape 36"/>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5"/>
            <a:ext cx="8589300" cy="857400"/>
          </a:xfrm>
          <a:prstGeom prst="rect">
            <a:avLst/>
          </a:prstGeom>
        </p:spPr>
        <p:txBody>
          <a:bodyPr wrap="square" lIns="91425" tIns="91425" rIns="91425" bIns="91425" anchor="b" anchorCtr="0">
            <a:noAutofit/>
          </a:bodyPr>
          <a:lstStyle/>
          <a:p>
            <a:pPr lvl="0" rtl="0">
              <a:spcBef>
                <a:spcPts val="0"/>
              </a:spcBef>
              <a:buNone/>
            </a:pPr>
            <a:r>
              <a:rPr lang="en"/>
              <a:t>2a: Analysis</a:t>
            </a:r>
          </a:p>
        </p:txBody>
      </p:sp>
      <p:sp>
        <p:nvSpPr>
          <p:cNvPr id="72" name="Shape 72"/>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73" name="Shape 73"/>
          <p:cNvSpPr txBox="1">
            <a:spLocks noGrp="1"/>
          </p:cNvSpPr>
          <p:nvPr>
            <p:ph type="body" idx="1"/>
          </p:nvPr>
        </p:nvSpPr>
        <p:spPr>
          <a:xfrm>
            <a:off x="457200" y="1063375"/>
            <a:ext cx="8229600" cy="1543050"/>
          </a:xfrm>
          <a:prstGeom prst="rect">
            <a:avLst/>
          </a:prstGeom>
        </p:spPr>
        <p:txBody>
          <a:bodyPr wrap="square" lIns="91425" tIns="91425" rIns="91425" bIns="91425" anchor="t" anchorCtr="0">
            <a:noAutofit/>
          </a:bodyPr>
          <a:lstStyle/>
          <a:p>
            <a:pPr lvl="0">
              <a:lnSpc>
                <a:spcPct val="115000"/>
              </a:lnSpc>
              <a:buNone/>
            </a:pPr>
            <a:r>
              <a:rPr lang="en-US" sz="2400"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Does it matter the percentage of data you select for training and testing (explain your answers showing how each accuracy changes).?</a:t>
            </a:r>
          </a:p>
          <a:p>
            <a:pPr lvl="0">
              <a:lnSpc>
                <a:spcPct val="115000"/>
              </a:lnSpc>
              <a:buNone/>
            </a:pPr>
            <a:r>
              <a:rPr lang="en-US" sz="1800" dirty="0">
                <a:solidFill>
                  <a:schemeClr val="dk1"/>
                </a:solidFill>
                <a:latin typeface="Calibri"/>
                <a:ea typeface="Calibri"/>
                <a:cs typeface="Calibri"/>
                <a:sym typeface="Calibri"/>
              </a:rPr>
              <a:t>As shown below, holding the </a:t>
            </a:r>
            <a:r>
              <a:rPr lang="en-US" sz="1800" dirty="0" err="1">
                <a:solidFill>
                  <a:schemeClr val="dk1"/>
                </a:solidFill>
                <a:latin typeface="Calibri"/>
                <a:ea typeface="Calibri"/>
                <a:cs typeface="Calibri"/>
                <a:sym typeface="Calibri"/>
              </a:rPr>
              <a:t>num_iterations</a:t>
            </a:r>
            <a:r>
              <a:rPr lang="en-US" sz="1800" dirty="0">
                <a:solidFill>
                  <a:schemeClr val="dk1"/>
                </a:solidFill>
                <a:latin typeface="Calibri"/>
                <a:ea typeface="Calibri"/>
                <a:cs typeface="Calibri"/>
                <a:sym typeface="Calibri"/>
              </a:rPr>
              <a:t> as 20, as the P increases, the random and weak classifier results are up and down, but the boosting can get better results, and will converge eventually. </a:t>
            </a:r>
          </a:p>
          <a:p>
            <a:pPr lvl="0">
              <a:lnSpc>
                <a:spcPct val="115000"/>
              </a:lnSpc>
              <a:buNone/>
            </a:pPr>
            <a:endParaRPr lang="en" sz="2400" dirty="0">
              <a:solidFill>
                <a:schemeClr val="dk1"/>
              </a:solidFill>
              <a:latin typeface="Calibri"/>
              <a:ea typeface="Calibri"/>
              <a:cs typeface="Calibri"/>
              <a:sym typeface="Calibri"/>
            </a:endParaRPr>
          </a:p>
        </p:txBody>
      </p:sp>
      <p:graphicFrame>
        <p:nvGraphicFramePr>
          <p:cNvPr id="5" name="Table 4"/>
          <p:cNvGraphicFramePr>
            <a:graphicFrameLocks noGrp="1"/>
          </p:cNvGraphicFramePr>
          <p:nvPr>
            <p:extLst>
              <p:ext uri="{D42A27DB-BD31-4B8C-83A1-F6EECF244321}">
                <p14:modId xmlns:p14="http://schemas.microsoft.com/office/powerpoint/2010/main" val="1393504585"/>
              </p:ext>
            </p:extLst>
          </p:nvPr>
        </p:nvGraphicFramePr>
        <p:xfrm>
          <a:off x="620887" y="2921030"/>
          <a:ext cx="7574848" cy="2122795"/>
        </p:xfrm>
        <a:graphic>
          <a:graphicData uri="http://schemas.openxmlformats.org/drawingml/2006/table">
            <a:tbl>
              <a:tblPr firstRow="1" bandRow="1">
                <a:tableStyleId>{5C22544A-7EE6-4342-B048-85BDC9FD1C3A}</a:tableStyleId>
              </a:tblPr>
              <a:tblGrid>
                <a:gridCol w="1893712">
                  <a:extLst>
                    <a:ext uri="{9D8B030D-6E8A-4147-A177-3AD203B41FA5}">
                      <a16:colId xmlns:a16="http://schemas.microsoft.com/office/drawing/2014/main" val="2072466037"/>
                    </a:ext>
                  </a:extLst>
                </a:gridCol>
                <a:gridCol w="1893712">
                  <a:extLst>
                    <a:ext uri="{9D8B030D-6E8A-4147-A177-3AD203B41FA5}">
                      <a16:colId xmlns:a16="http://schemas.microsoft.com/office/drawing/2014/main" val="447693089"/>
                    </a:ext>
                  </a:extLst>
                </a:gridCol>
                <a:gridCol w="1893712">
                  <a:extLst>
                    <a:ext uri="{9D8B030D-6E8A-4147-A177-3AD203B41FA5}">
                      <a16:colId xmlns:a16="http://schemas.microsoft.com/office/drawing/2014/main" val="4108368723"/>
                    </a:ext>
                  </a:extLst>
                </a:gridCol>
                <a:gridCol w="1893712">
                  <a:extLst>
                    <a:ext uri="{9D8B030D-6E8A-4147-A177-3AD203B41FA5}">
                      <a16:colId xmlns:a16="http://schemas.microsoft.com/office/drawing/2014/main" val="3297793003"/>
                    </a:ext>
                  </a:extLst>
                </a:gridCol>
              </a:tblGrid>
              <a:tr h="448419">
                <a:tc>
                  <a:txBody>
                    <a:bodyPr/>
                    <a:lstStyle/>
                    <a:p>
                      <a:r>
                        <a:rPr lang="en-US" dirty="0"/>
                        <a:t>P</a:t>
                      </a:r>
                    </a:p>
                  </a:txBody>
                  <a:tcPr/>
                </a:tc>
                <a:tc>
                  <a:txBody>
                    <a:bodyPr/>
                    <a:lstStyle/>
                    <a:p>
                      <a:r>
                        <a:rPr lang="en-US" dirty="0"/>
                        <a:t>Random Testing Accuracy</a:t>
                      </a:r>
                    </a:p>
                  </a:txBody>
                  <a:tcPr/>
                </a:tc>
                <a:tc>
                  <a:txBody>
                    <a:bodyPr/>
                    <a:lstStyle/>
                    <a:p>
                      <a:r>
                        <a:rPr lang="en-US" dirty="0"/>
                        <a:t>Weak Testing Accuracy</a:t>
                      </a:r>
                    </a:p>
                  </a:txBody>
                  <a:tcPr/>
                </a:tc>
                <a:tc>
                  <a:txBody>
                    <a:bodyPr/>
                    <a:lstStyle/>
                    <a:p>
                      <a:r>
                        <a:rPr lang="en-US" dirty="0"/>
                        <a:t>Boosting Testing Accuracy</a:t>
                      </a:r>
                    </a:p>
                  </a:txBody>
                  <a:tcPr/>
                </a:tc>
                <a:extLst>
                  <a:ext uri="{0D108BD9-81ED-4DB2-BD59-A6C34878D82A}">
                    <a16:rowId xmlns:a16="http://schemas.microsoft.com/office/drawing/2014/main" val="2512493947"/>
                  </a:ext>
                </a:extLst>
              </a:tr>
              <a:tr h="320927">
                <a:tc>
                  <a:txBody>
                    <a:bodyPr/>
                    <a:lstStyle/>
                    <a:p>
                      <a:r>
                        <a:rPr lang="en-US" dirty="0"/>
                        <a:t>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53.12%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87.19%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97.03%</a:t>
                      </a:r>
                    </a:p>
                  </a:txBody>
                  <a:tcPr/>
                </a:tc>
                <a:extLst>
                  <a:ext uri="{0D108BD9-81ED-4DB2-BD59-A6C34878D82A}">
                    <a16:rowId xmlns:a16="http://schemas.microsoft.com/office/drawing/2014/main" val="2821989487"/>
                  </a:ext>
                </a:extLst>
              </a:tr>
              <a:tr h="320927">
                <a:tc>
                  <a:txBody>
                    <a:bodyPr/>
                    <a:lstStyle/>
                    <a:p>
                      <a:r>
                        <a:rPr lang="en-US" dirty="0"/>
                        <a:t>0.35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46.35%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84.81%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97.50%</a:t>
                      </a:r>
                    </a:p>
                  </a:txBody>
                  <a:tcPr/>
                </a:tc>
                <a:extLst>
                  <a:ext uri="{0D108BD9-81ED-4DB2-BD59-A6C34878D82A}">
                    <a16:rowId xmlns:a16="http://schemas.microsoft.com/office/drawing/2014/main" val="2229680778"/>
                  </a:ext>
                </a:extLst>
              </a:tr>
              <a:tr h="320927">
                <a:tc>
                  <a:txBody>
                    <a:bodyPr/>
                    <a:lstStyle/>
                    <a:p>
                      <a:r>
                        <a:rPr lang="en-US"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50.25%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87.75%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97.75%</a:t>
                      </a:r>
                    </a:p>
                  </a:txBody>
                  <a:tcPr/>
                </a:tc>
                <a:extLst>
                  <a:ext uri="{0D108BD9-81ED-4DB2-BD59-A6C34878D82A}">
                    <a16:rowId xmlns:a16="http://schemas.microsoft.com/office/drawing/2014/main" val="1930367683"/>
                  </a:ext>
                </a:extLst>
              </a:tr>
              <a:tr h="320927">
                <a:tc>
                  <a:txBody>
                    <a:bodyPr/>
                    <a:lstStyle/>
                    <a:p>
                      <a:r>
                        <a:rPr lang="en-US" dirty="0"/>
                        <a:t>0.7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53.33%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98.33%</a:t>
                      </a:r>
                    </a:p>
                  </a:txBody>
                  <a:tcPr/>
                </a:tc>
                <a:extLst>
                  <a:ext uri="{0D108BD9-81ED-4DB2-BD59-A6C34878D82A}">
                    <a16:rowId xmlns:a16="http://schemas.microsoft.com/office/drawing/2014/main" val="1256969234"/>
                  </a:ext>
                </a:extLst>
              </a:tr>
              <a:tr h="320927">
                <a:tc>
                  <a:txBody>
                    <a:bodyPr/>
                    <a:lstStyle/>
                    <a:p>
                      <a:r>
                        <a:rPr lang="en-US" dirty="0"/>
                        <a:t>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55.00%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88.75%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a:t>
                      </a:r>
                    </a:p>
                  </a:txBody>
                  <a:tcPr/>
                </a:tc>
                <a:extLst>
                  <a:ext uri="{0D108BD9-81ED-4DB2-BD59-A6C34878D82A}">
                    <a16:rowId xmlns:a16="http://schemas.microsoft.com/office/drawing/2014/main" val="3887184235"/>
                  </a:ext>
                </a:extLst>
              </a:tr>
            </a:tbl>
          </a:graphicData>
        </a:graphic>
      </p:graphicFrame>
    </p:spTree>
    <p:extLst>
      <p:ext uri="{BB962C8B-B14F-4D97-AF65-F5344CB8AC3E}">
        <p14:creationId xmlns:p14="http://schemas.microsoft.com/office/powerpoint/2010/main" val="981262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3a: Haar Features</a:t>
            </a:r>
          </a:p>
        </p:txBody>
      </p:sp>
      <p:sp>
        <p:nvSpPr>
          <p:cNvPr id="79" name="Shape 79"/>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80" name="Shape 80"/>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ps6-3-a-1.png</a:t>
            </a:r>
          </a:p>
        </p:txBody>
      </p:sp>
      <p:pic>
        <p:nvPicPr>
          <p:cNvPr id="3" name="Picture 2"/>
          <p:cNvPicPr>
            <a:picLocks noChangeAspect="1"/>
          </p:cNvPicPr>
          <p:nvPr/>
        </p:nvPicPr>
        <p:blipFill>
          <a:blip r:embed="rId3"/>
          <a:stretch>
            <a:fillRect/>
          </a:stretch>
        </p:blipFill>
        <p:spPr>
          <a:xfrm>
            <a:off x="3619500" y="1619250"/>
            <a:ext cx="1905000" cy="1905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3a: Haar Features</a:t>
            </a:r>
          </a:p>
        </p:txBody>
      </p:sp>
      <p:sp>
        <p:nvSpPr>
          <p:cNvPr id="87" name="Shape 87"/>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88" name="Shape 88"/>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ps6-3-a-2.png</a:t>
            </a:r>
          </a:p>
        </p:txBody>
      </p:sp>
      <p:pic>
        <p:nvPicPr>
          <p:cNvPr id="2" name="Picture 1"/>
          <p:cNvPicPr>
            <a:picLocks noChangeAspect="1"/>
          </p:cNvPicPr>
          <p:nvPr/>
        </p:nvPicPr>
        <p:blipFill>
          <a:blip r:embed="rId3"/>
          <a:stretch>
            <a:fillRect/>
          </a:stretch>
        </p:blipFill>
        <p:spPr>
          <a:xfrm>
            <a:off x="3619500" y="1619250"/>
            <a:ext cx="1905000" cy="1905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3a: Haar Features</a:t>
            </a:r>
          </a:p>
        </p:txBody>
      </p:sp>
      <p:sp>
        <p:nvSpPr>
          <p:cNvPr id="95" name="Shape 95"/>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96" name="Shape 96"/>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ps6-3-a-3.png</a:t>
            </a:r>
          </a:p>
        </p:txBody>
      </p:sp>
      <p:pic>
        <p:nvPicPr>
          <p:cNvPr id="2" name="Picture 1"/>
          <p:cNvPicPr>
            <a:picLocks noChangeAspect="1"/>
          </p:cNvPicPr>
          <p:nvPr/>
        </p:nvPicPr>
        <p:blipFill>
          <a:blip r:embed="rId3"/>
          <a:stretch>
            <a:fillRect/>
          </a:stretch>
        </p:blipFill>
        <p:spPr>
          <a:xfrm>
            <a:off x="3619500" y="1619250"/>
            <a:ext cx="1905000" cy="1905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3a: Haar Features</a:t>
            </a:r>
          </a:p>
        </p:txBody>
      </p:sp>
      <p:sp>
        <p:nvSpPr>
          <p:cNvPr id="103" name="Shape 103"/>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04" name="Shape 104"/>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ps6-3-a-4.png</a:t>
            </a:r>
          </a:p>
        </p:txBody>
      </p:sp>
      <p:pic>
        <p:nvPicPr>
          <p:cNvPr id="2" name="Picture 1"/>
          <p:cNvPicPr>
            <a:picLocks noChangeAspect="1"/>
          </p:cNvPicPr>
          <p:nvPr/>
        </p:nvPicPr>
        <p:blipFill>
          <a:blip r:embed="rId3"/>
          <a:stretch>
            <a:fillRect/>
          </a:stretch>
        </p:blipFill>
        <p:spPr>
          <a:xfrm>
            <a:off x="3619500" y="1619250"/>
            <a:ext cx="1905000" cy="1905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3a: Haar Features</a:t>
            </a:r>
          </a:p>
        </p:txBody>
      </p:sp>
      <p:sp>
        <p:nvSpPr>
          <p:cNvPr id="111" name="Shape 111"/>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12" name="Shape 112"/>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ps6-3-a-5.png</a:t>
            </a:r>
          </a:p>
        </p:txBody>
      </p:sp>
      <p:pic>
        <p:nvPicPr>
          <p:cNvPr id="2" name="Picture 1"/>
          <p:cNvPicPr>
            <a:picLocks noChangeAspect="1"/>
          </p:cNvPicPr>
          <p:nvPr/>
        </p:nvPicPr>
        <p:blipFill>
          <a:blip r:embed="rId3"/>
          <a:stretch>
            <a:fillRect/>
          </a:stretch>
        </p:blipFill>
        <p:spPr>
          <a:xfrm>
            <a:off x="3619500" y="1619250"/>
            <a:ext cx="1905000" cy="1905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205975"/>
            <a:ext cx="8589300" cy="857400"/>
          </a:xfrm>
          <a:prstGeom prst="rect">
            <a:avLst/>
          </a:prstGeom>
        </p:spPr>
        <p:txBody>
          <a:bodyPr wrap="square" lIns="91425" tIns="91425" rIns="91425" bIns="91425" anchor="b" anchorCtr="0">
            <a:noAutofit/>
          </a:bodyPr>
          <a:lstStyle/>
          <a:p>
            <a:pPr lvl="0" rtl="0">
              <a:spcBef>
                <a:spcPts val="0"/>
              </a:spcBef>
              <a:buNone/>
            </a:pPr>
            <a:r>
              <a:rPr lang="en" dirty="0"/>
              <a:t>3c: Analysis</a:t>
            </a:r>
          </a:p>
        </p:txBody>
      </p:sp>
      <p:sp>
        <p:nvSpPr>
          <p:cNvPr id="119" name="Shape 119"/>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20" name="Shape 120"/>
          <p:cNvSpPr txBox="1">
            <a:spLocks noGrp="1"/>
          </p:cNvSpPr>
          <p:nvPr>
            <p:ph type="body" idx="1"/>
          </p:nvPr>
        </p:nvSpPr>
        <p:spPr>
          <a:xfrm>
            <a:off x="457200" y="805456"/>
            <a:ext cx="8229600" cy="2295672"/>
          </a:xfrm>
          <a:prstGeom prst="rect">
            <a:avLst/>
          </a:prstGeom>
        </p:spPr>
        <p:txBody>
          <a:bodyPr wrap="square" lIns="91425" tIns="91425" rIns="91425" bIns="91425" anchor="t" anchorCtr="0">
            <a:noAutofit/>
          </a:bodyPr>
          <a:lstStyle/>
          <a:p>
            <a:pPr lvl="0">
              <a:lnSpc>
                <a:spcPct val="115000"/>
              </a:lnSpc>
              <a:buNone/>
            </a:pPr>
            <a:r>
              <a:rPr lang="en-US" sz="1800" dirty="0">
                <a:solidFill>
                  <a:schemeClr val="dk1"/>
                </a:solidFill>
                <a:latin typeface="Calibri"/>
                <a:ea typeface="Calibri"/>
                <a:cs typeface="Calibri"/>
                <a:sym typeface="Calibri"/>
              </a:rPr>
              <a:t>How does working with integral images help with computation time? Give some examples comparing this method and </a:t>
            </a:r>
            <a:r>
              <a:rPr lang="en-US" sz="1800" dirty="0" err="1">
                <a:solidFill>
                  <a:schemeClr val="dk1"/>
                </a:solidFill>
                <a:latin typeface="Calibri"/>
                <a:ea typeface="Calibri"/>
                <a:cs typeface="Calibri"/>
                <a:sym typeface="Calibri"/>
              </a:rPr>
              <a:t>np.sum</a:t>
            </a:r>
            <a:r>
              <a:rPr lang="en-US" sz="1800" dirty="0">
                <a:solidFill>
                  <a:schemeClr val="dk1"/>
                </a:solidFill>
                <a:latin typeface="Calibri"/>
                <a:ea typeface="Calibri"/>
                <a:cs typeface="Calibri"/>
                <a:sym typeface="Calibri"/>
              </a:rPr>
              <a:t>. </a:t>
            </a:r>
          </a:p>
          <a:p>
            <a:pPr lvl="0">
              <a:lnSpc>
                <a:spcPct val="115000"/>
              </a:lnSpc>
              <a:buNone/>
            </a:pPr>
            <a:r>
              <a:rPr lang="en-US" sz="1800" dirty="0">
                <a:solidFill>
                  <a:schemeClr val="dk1"/>
                </a:solidFill>
                <a:latin typeface="Calibri"/>
                <a:ea typeface="Calibri"/>
                <a:cs typeface="Calibri"/>
                <a:sym typeface="Calibri"/>
              </a:rPr>
              <a:t>Integral image can improve the computing efficiency because once the summed-area table has been computed, any sum of intensities over any rectangular area can be calculated by means of exactly four array references regardless of the area size. In the following example, the sum of rectangle D is </a:t>
            </a:r>
          </a:p>
          <a:p>
            <a:pPr lvl="0">
              <a:lnSpc>
                <a:spcPct val="115000"/>
              </a:lnSpc>
              <a:buNone/>
            </a:pPr>
            <a:r>
              <a:rPr lang="en" sz="1800" dirty="0">
                <a:solidFill>
                  <a:schemeClr val="dk1"/>
                </a:solidFill>
                <a:latin typeface="Calibri"/>
                <a:ea typeface="Calibri"/>
                <a:cs typeface="Calibri"/>
                <a:sym typeface="Calibri"/>
              </a:rPr>
              <a:t>If using np.sum, it needs sum                times, also, in the feature calculation, each feature will need a sum of pixels under white and black rectangles, the number of features is very big, so the computation time will significantly incresed if without working with integral images.  </a:t>
            </a:r>
          </a:p>
        </p:txBody>
      </p:sp>
      <p:pic>
        <p:nvPicPr>
          <p:cNvPr id="3" name="Picture 2"/>
          <p:cNvPicPr>
            <a:picLocks noChangeAspect="1"/>
          </p:cNvPicPr>
          <p:nvPr/>
        </p:nvPicPr>
        <p:blipFill>
          <a:blip r:embed="rId3"/>
          <a:stretch>
            <a:fillRect/>
          </a:stretch>
        </p:blipFill>
        <p:spPr>
          <a:xfrm>
            <a:off x="4728674" y="2467299"/>
            <a:ext cx="3469894" cy="350642"/>
          </a:xfrm>
          <a:prstGeom prst="rect">
            <a:avLst/>
          </a:prstGeom>
        </p:spPr>
      </p:pic>
      <p:grpSp>
        <p:nvGrpSpPr>
          <p:cNvPr id="10" name="Group 9"/>
          <p:cNvGrpSpPr/>
          <p:nvPr/>
        </p:nvGrpSpPr>
        <p:grpSpPr>
          <a:xfrm>
            <a:off x="4073223" y="3730247"/>
            <a:ext cx="1861734" cy="1413328"/>
            <a:chOff x="628249" y="3530747"/>
            <a:chExt cx="1861734" cy="1413328"/>
          </a:xfrm>
        </p:grpSpPr>
        <p:pic>
          <p:nvPicPr>
            <p:cNvPr id="2" name="Picture 1"/>
            <p:cNvPicPr>
              <a:picLocks noChangeAspect="1"/>
            </p:cNvPicPr>
            <p:nvPr/>
          </p:nvPicPr>
          <p:blipFill>
            <a:blip r:embed="rId4"/>
            <a:stretch>
              <a:fillRect/>
            </a:stretch>
          </p:blipFill>
          <p:spPr>
            <a:xfrm>
              <a:off x="628249" y="3530747"/>
              <a:ext cx="1861734" cy="1413328"/>
            </a:xfrm>
            <a:prstGeom prst="rect">
              <a:avLst/>
            </a:prstGeom>
          </p:spPr>
        </p:pic>
        <p:sp>
          <p:nvSpPr>
            <p:cNvPr id="5" name="Left Brace 4"/>
            <p:cNvSpPr/>
            <p:nvPr/>
          </p:nvSpPr>
          <p:spPr>
            <a:xfrm>
              <a:off x="1283700" y="4114800"/>
              <a:ext cx="45719" cy="41499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e 8"/>
            <p:cNvSpPr/>
            <p:nvPr/>
          </p:nvSpPr>
          <p:spPr>
            <a:xfrm rot="5400000">
              <a:off x="1637138" y="3678330"/>
              <a:ext cx="45719" cy="66115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1529870" y="3804173"/>
              <a:ext cx="260253" cy="246221"/>
            </a:xfrm>
            <a:prstGeom prst="rect">
              <a:avLst/>
            </a:prstGeom>
            <a:noFill/>
          </p:spPr>
          <p:txBody>
            <a:bodyPr wrap="square" rtlCol="0">
              <a:spAutoFit/>
            </a:bodyPr>
            <a:lstStyle/>
            <a:p>
              <a:r>
                <a:rPr lang="en-US" sz="1000" dirty="0"/>
                <a:t>W</a:t>
              </a:r>
              <a:endParaRPr lang="en-US" dirty="0"/>
            </a:p>
          </p:txBody>
        </p:sp>
        <p:sp>
          <p:nvSpPr>
            <p:cNvPr id="7" name="TextBox 6"/>
            <p:cNvSpPr txBox="1"/>
            <p:nvPr/>
          </p:nvSpPr>
          <p:spPr>
            <a:xfrm>
              <a:off x="1058596" y="4226312"/>
              <a:ext cx="225104" cy="261610"/>
            </a:xfrm>
            <a:prstGeom prst="rect">
              <a:avLst/>
            </a:prstGeom>
            <a:noFill/>
          </p:spPr>
          <p:txBody>
            <a:bodyPr wrap="square" rtlCol="0">
              <a:spAutoFit/>
            </a:bodyPr>
            <a:lstStyle/>
            <a:p>
              <a:r>
                <a:rPr lang="en-US" sz="1100" dirty="0"/>
                <a:t>H</a:t>
              </a:r>
              <a:endParaRPr lang="en-US" dirty="0"/>
            </a:p>
          </p:txBody>
        </p:sp>
      </p:grpSp>
      <p:pic>
        <p:nvPicPr>
          <p:cNvPr id="8" name="Picture 7"/>
          <p:cNvPicPr>
            <a:picLocks noChangeAspect="1"/>
          </p:cNvPicPr>
          <p:nvPr/>
        </p:nvPicPr>
        <p:blipFill>
          <a:blip r:embed="rId5"/>
          <a:stretch>
            <a:fillRect/>
          </a:stretch>
        </p:blipFill>
        <p:spPr>
          <a:xfrm>
            <a:off x="3263704" y="2845527"/>
            <a:ext cx="809519" cy="2521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4b: Viola Jones Features</a:t>
            </a:r>
          </a:p>
        </p:txBody>
      </p:sp>
      <p:sp>
        <p:nvSpPr>
          <p:cNvPr id="126" name="Shape 126"/>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27" name="Shape 127"/>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ps6-4-b-1.png</a:t>
            </a:r>
          </a:p>
        </p:txBody>
      </p:sp>
      <p:pic>
        <p:nvPicPr>
          <p:cNvPr id="2" name="Picture 1"/>
          <p:cNvPicPr>
            <a:picLocks noChangeAspect="1"/>
          </p:cNvPicPr>
          <p:nvPr/>
        </p:nvPicPr>
        <p:blipFill>
          <a:blip r:embed="rId3"/>
          <a:stretch>
            <a:fillRect/>
          </a:stretch>
        </p:blipFill>
        <p:spPr>
          <a:xfrm>
            <a:off x="4457700" y="2457450"/>
            <a:ext cx="228600" cy="228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4b: Viola Jones Features</a:t>
            </a:r>
          </a:p>
        </p:txBody>
      </p:sp>
      <p:sp>
        <p:nvSpPr>
          <p:cNvPr id="134" name="Shape 134"/>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35" name="Shape 135"/>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ps6-4-b-2.png</a:t>
            </a:r>
          </a:p>
        </p:txBody>
      </p:sp>
      <p:pic>
        <p:nvPicPr>
          <p:cNvPr id="2" name="Picture 1"/>
          <p:cNvPicPr>
            <a:picLocks noChangeAspect="1"/>
          </p:cNvPicPr>
          <p:nvPr/>
        </p:nvPicPr>
        <p:blipFill>
          <a:blip r:embed="rId3"/>
          <a:stretch>
            <a:fillRect/>
          </a:stretch>
        </p:blipFill>
        <p:spPr>
          <a:xfrm>
            <a:off x="4457700" y="2457450"/>
            <a:ext cx="228600" cy="228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57200" y="205975"/>
            <a:ext cx="8589300" cy="857400"/>
          </a:xfrm>
          <a:prstGeom prst="rect">
            <a:avLst/>
          </a:prstGeom>
        </p:spPr>
        <p:txBody>
          <a:bodyPr wrap="square" lIns="91425" tIns="91425" rIns="91425" bIns="91425" anchor="b" anchorCtr="0">
            <a:noAutofit/>
          </a:bodyPr>
          <a:lstStyle/>
          <a:p>
            <a:pPr lvl="0" rtl="0">
              <a:spcBef>
                <a:spcPts val="0"/>
              </a:spcBef>
              <a:buNone/>
            </a:pPr>
            <a:r>
              <a:rPr lang="en"/>
              <a:t>4b: Analysis</a:t>
            </a:r>
          </a:p>
        </p:txBody>
      </p:sp>
      <p:sp>
        <p:nvSpPr>
          <p:cNvPr id="142" name="Shape 142"/>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43" name="Shape 143"/>
          <p:cNvSpPr txBox="1">
            <a:spLocks noGrp="1"/>
          </p:cNvSpPr>
          <p:nvPr>
            <p:ph type="body" idx="1"/>
          </p:nvPr>
        </p:nvSpPr>
        <p:spPr>
          <a:xfrm>
            <a:off x="457200" y="1200150"/>
            <a:ext cx="8229600" cy="3725700"/>
          </a:xfrm>
          <a:prstGeom prst="rect">
            <a:avLst/>
          </a:prstGeom>
        </p:spPr>
        <p:txBody>
          <a:bodyPr wrap="square" lIns="91425" tIns="91425" rIns="91425" bIns="91425" anchor="t" anchorCtr="0">
            <a:noAutofit/>
          </a:bodyPr>
          <a:lstStyle/>
          <a:p>
            <a:pPr lvl="0">
              <a:lnSpc>
                <a:spcPct val="115000"/>
              </a:lnSpc>
              <a:buNone/>
            </a:pPr>
            <a:r>
              <a:rPr lang="en-US" sz="1800" dirty="0">
                <a:solidFill>
                  <a:schemeClr val="dk1"/>
                </a:solidFill>
                <a:latin typeface="Calibri"/>
                <a:ea typeface="Calibri"/>
                <a:cs typeface="Calibri"/>
                <a:sym typeface="Calibri"/>
              </a:rPr>
              <a:t> Report the classifier accuracy both the training and test sets with a number of classifiers set to 5. What do the selected </a:t>
            </a:r>
            <a:r>
              <a:rPr lang="en-US" sz="1800" dirty="0" err="1">
                <a:solidFill>
                  <a:schemeClr val="dk1"/>
                </a:solidFill>
                <a:latin typeface="Calibri"/>
                <a:ea typeface="Calibri"/>
                <a:cs typeface="Calibri"/>
                <a:sym typeface="Calibri"/>
              </a:rPr>
              <a:t>Haar</a:t>
            </a:r>
            <a:r>
              <a:rPr lang="en-US" sz="1800" dirty="0">
                <a:solidFill>
                  <a:schemeClr val="dk1"/>
                </a:solidFill>
                <a:latin typeface="Calibri"/>
                <a:ea typeface="Calibri"/>
                <a:cs typeface="Calibri"/>
                <a:sym typeface="Calibri"/>
              </a:rPr>
              <a:t> features mean? How do they contribute in identifying faces in an image?</a:t>
            </a:r>
          </a:p>
          <a:p>
            <a:pPr lvl="0">
              <a:lnSpc>
                <a:spcPct val="115000"/>
              </a:lnSpc>
              <a:buNone/>
            </a:pPr>
            <a:r>
              <a:rPr lang="en-US" sz="1800" dirty="0">
                <a:solidFill>
                  <a:schemeClr val="dk1"/>
                </a:solidFill>
                <a:latin typeface="Calibri"/>
                <a:ea typeface="Calibri"/>
                <a:cs typeface="Calibri"/>
                <a:sym typeface="Calibri"/>
              </a:rPr>
              <a:t>Prediction accuracy on training: 95.71%</a:t>
            </a:r>
          </a:p>
          <a:p>
            <a:pPr lvl="0">
              <a:lnSpc>
                <a:spcPct val="115000"/>
              </a:lnSpc>
              <a:buNone/>
            </a:pPr>
            <a:r>
              <a:rPr lang="en-US" sz="1800" dirty="0">
                <a:solidFill>
                  <a:schemeClr val="dk1"/>
                </a:solidFill>
                <a:latin typeface="Calibri"/>
                <a:ea typeface="Calibri"/>
                <a:cs typeface="Calibri"/>
                <a:sym typeface="Calibri"/>
              </a:rPr>
              <a:t>Prediction accuracy on testing: 65.71%</a:t>
            </a:r>
          </a:p>
          <a:p>
            <a:pPr lvl="0">
              <a:lnSpc>
                <a:spcPct val="115000"/>
              </a:lnSpc>
              <a:buNone/>
            </a:pPr>
            <a:r>
              <a:rPr lang="en-US" sz="1800" dirty="0">
                <a:solidFill>
                  <a:schemeClr val="dk1"/>
                </a:solidFill>
                <a:latin typeface="Calibri"/>
                <a:ea typeface="Calibri"/>
                <a:cs typeface="Calibri"/>
                <a:sym typeface="Calibri"/>
              </a:rPr>
              <a:t>The selected </a:t>
            </a:r>
            <a:r>
              <a:rPr lang="en-US" sz="1800" dirty="0" err="1">
                <a:solidFill>
                  <a:schemeClr val="dk1"/>
                </a:solidFill>
                <a:latin typeface="Calibri"/>
                <a:ea typeface="Calibri"/>
                <a:cs typeface="Calibri"/>
                <a:sym typeface="Calibri"/>
              </a:rPr>
              <a:t>Haar</a:t>
            </a:r>
            <a:r>
              <a:rPr lang="en-US" sz="1800" dirty="0">
                <a:solidFill>
                  <a:schemeClr val="dk1"/>
                </a:solidFill>
                <a:latin typeface="Calibri"/>
                <a:ea typeface="Calibri"/>
                <a:cs typeface="Calibri"/>
                <a:sym typeface="Calibri"/>
              </a:rPr>
              <a:t> features mean the most relevant features that can represent the properties of the face. They have the minimum error rate for classification, and they are the features that best classify the face and non-face images. The two features selected relies on the property that the bridge of the nose is darker than the eyes. By using these selected features, a lot of irrelevant features are eliminated, which increased the prediction accuracy and computation efficiency. </a:t>
            </a:r>
          </a:p>
          <a:p>
            <a:pPr lvl="0" rtl="0">
              <a:lnSpc>
                <a:spcPct val="115000"/>
              </a:lnSpc>
              <a:spcBef>
                <a:spcPts val="0"/>
              </a:spcBef>
              <a:buNone/>
            </a:pPr>
            <a:endParaRPr lang="en" sz="24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a:spcBef>
                <a:spcPts val="0"/>
              </a:spcBef>
              <a:buNone/>
            </a:pPr>
            <a:r>
              <a:rPr lang="en"/>
              <a:t>1a: Average face</a:t>
            </a:r>
          </a:p>
        </p:txBody>
      </p:sp>
      <p:sp>
        <p:nvSpPr>
          <p:cNvPr id="42" name="Shape 42"/>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43" name="Shape 43"/>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ps6-1-a-1.png</a:t>
            </a:r>
          </a:p>
        </p:txBody>
      </p:sp>
      <p:pic>
        <p:nvPicPr>
          <p:cNvPr id="2" name="Picture 1"/>
          <p:cNvPicPr>
            <a:picLocks noChangeAspect="1"/>
          </p:cNvPicPr>
          <p:nvPr/>
        </p:nvPicPr>
        <p:blipFill>
          <a:blip r:embed="rId3"/>
          <a:stretch>
            <a:fillRect/>
          </a:stretch>
        </p:blipFill>
        <p:spPr>
          <a:xfrm>
            <a:off x="3657600" y="1471612"/>
            <a:ext cx="1828800" cy="22002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4c: Viola Jones Face Recognition</a:t>
            </a:r>
          </a:p>
        </p:txBody>
      </p:sp>
      <p:sp>
        <p:nvSpPr>
          <p:cNvPr id="149" name="Shape 149"/>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50" name="Shape 150"/>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ps6-4-c-1.png</a:t>
            </a:r>
          </a:p>
        </p:txBody>
      </p:sp>
      <p:pic>
        <p:nvPicPr>
          <p:cNvPr id="2" name="Picture 1"/>
          <p:cNvPicPr>
            <a:picLocks noChangeAspect="1"/>
          </p:cNvPicPr>
          <p:nvPr/>
        </p:nvPicPr>
        <p:blipFill>
          <a:blip r:embed="rId3"/>
          <a:stretch>
            <a:fillRect/>
          </a:stretch>
        </p:blipFill>
        <p:spPr>
          <a:xfrm>
            <a:off x="4000500" y="2286000"/>
            <a:ext cx="1143000" cy="571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1b: Eigenvectors</a:t>
            </a:r>
          </a:p>
        </p:txBody>
      </p:sp>
      <p:sp>
        <p:nvSpPr>
          <p:cNvPr id="50" name="Shape 50"/>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51" name="Shape 51"/>
          <p:cNvSpPr txBox="1"/>
          <p:nvPr/>
        </p:nvSpPr>
        <p:spPr>
          <a:xfrm>
            <a:off x="2412600" y="45398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dirty="0">
                <a:solidFill>
                  <a:schemeClr val="dk1"/>
                </a:solidFill>
                <a:latin typeface="Calibri"/>
                <a:ea typeface="Calibri"/>
                <a:cs typeface="Calibri"/>
                <a:sym typeface="Calibri"/>
              </a:rPr>
              <a:t>ps6-1-b-1.png</a:t>
            </a:r>
          </a:p>
        </p:txBody>
      </p:sp>
      <p:pic>
        <p:nvPicPr>
          <p:cNvPr id="3" name="Picture 2"/>
          <p:cNvPicPr>
            <a:picLocks noChangeAspect="1"/>
          </p:cNvPicPr>
          <p:nvPr/>
        </p:nvPicPr>
        <p:blipFill>
          <a:blip r:embed="rId3"/>
          <a:stretch>
            <a:fillRect/>
          </a:stretch>
        </p:blipFill>
        <p:spPr>
          <a:xfrm>
            <a:off x="2144889" y="1045297"/>
            <a:ext cx="4683478" cy="35126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05975"/>
            <a:ext cx="8589300" cy="857400"/>
          </a:xfrm>
          <a:prstGeom prst="rect">
            <a:avLst/>
          </a:prstGeom>
        </p:spPr>
        <p:txBody>
          <a:bodyPr wrap="square" lIns="91425" tIns="91425" rIns="91425" bIns="91425" anchor="b" anchorCtr="0">
            <a:noAutofit/>
          </a:bodyPr>
          <a:lstStyle/>
          <a:p>
            <a:pPr lvl="0" rtl="0">
              <a:spcBef>
                <a:spcPts val="0"/>
              </a:spcBef>
              <a:buNone/>
            </a:pPr>
            <a:r>
              <a:rPr lang="en"/>
              <a:t>1c: Analysis</a:t>
            </a:r>
          </a:p>
        </p:txBody>
      </p:sp>
      <p:sp>
        <p:nvSpPr>
          <p:cNvPr id="58" name="Shape 58"/>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59" name="Shape 59"/>
          <p:cNvSpPr txBox="1">
            <a:spLocks noGrp="1"/>
          </p:cNvSpPr>
          <p:nvPr>
            <p:ph type="body" idx="1"/>
          </p:nvPr>
        </p:nvSpPr>
        <p:spPr>
          <a:xfrm>
            <a:off x="457200" y="1200150"/>
            <a:ext cx="8229600" cy="3725700"/>
          </a:xfrm>
          <a:prstGeom prst="rect">
            <a:avLst/>
          </a:prstGeom>
        </p:spPr>
        <p:txBody>
          <a:bodyPr wrap="square" lIns="91425" tIns="91425" rIns="91425" bIns="91425" anchor="t" anchorCtr="0">
            <a:noAutofit/>
          </a:bodyPr>
          <a:lstStyle/>
          <a:p>
            <a:pPr lvl="0">
              <a:lnSpc>
                <a:spcPct val="115000"/>
              </a:lnSpc>
              <a:buNone/>
            </a:pPr>
            <a:r>
              <a:rPr lang="en-US" sz="2400" dirty="0">
                <a:solidFill>
                  <a:schemeClr val="dk1"/>
                </a:solidFill>
                <a:latin typeface="Calibri"/>
                <a:ea typeface="Calibri"/>
                <a:cs typeface="Calibri"/>
                <a:sym typeface="Calibri"/>
              </a:rPr>
              <a:t>Do these “predictions” perform better than randomly selecting a label between 1 and 15? </a:t>
            </a:r>
            <a:endParaRPr lang="en" sz="2400" dirty="0">
              <a:solidFill>
                <a:schemeClr val="dk1"/>
              </a:solidFill>
              <a:latin typeface="Calibri"/>
              <a:ea typeface="Calibri"/>
              <a:cs typeface="Calibri"/>
              <a:sym typeface="Calibri"/>
            </a:endParaRPr>
          </a:p>
          <a:p>
            <a:pPr lvl="0">
              <a:lnSpc>
                <a:spcPct val="115000"/>
              </a:lnSpc>
              <a:buNone/>
            </a:pPr>
            <a:r>
              <a:rPr lang="en-US" sz="2400" dirty="0">
                <a:solidFill>
                  <a:schemeClr val="dk1"/>
                </a:solidFill>
                <a:latin typeface="Calibri"/>
                <a:ea typeface="Calibri"/>
                <a:cs typeface="Calibri"/>
                <a:sym typeface="Calibri"/>
              </a:rPr>
              <a:t>Yes, they perform better than randomly selecting. Below is the result using “</a:t>
            </a:r>
            <a:r>
              <a:rPr lang="en-US" sz="2400" dirty="0" err="1">
                <a:solidFill>
                  <a:schemeClr val="dk1"/>
                </a:solidFill>
                <a:latin typeface="Calibri"/>
                <a:ea typeface="Calibri"/>
                <a:cs typeface="Calibri"/>
                <a:sym typeface="Calibri"/>
              </a:rPr>
              <a:t>rand_y</a:t>
            </a:r>
            <a:r>
              <a:rPr lang="en-US" sz="2400" dirty="0">
                <a:solidFill>
                  <a:schemeClr val="dk1"/>
                </a:solidFill>
                <a:latin typeface="Calibri"/>
                <a:ea typeface="Calibri"/>
                <a:cs typeface="Calibri"/>
                <a:sym typeface="Calibri"/>
              </a:rPr>
              <a:t> = </a:t>
            </a:r>
            <a:r>
              <a:rPr lang="en-US" sz="2400" dirty="0" err="1">
                <a:solidFill>
                  <a:schemeClr val="dk1"/>
                </a:solidFill>
                <a:latin typeface="Calibri"/>
                <a:ea typeface="Calibri"/>
                <a:cs typeface="Calibri"/>
                <a:sym typeface="Calibri"/>
              </a:rPr>
              <a:t>np.random.randint</a:t>
            </a:r>
            <a:r>
              <a:rPr lang="en-US" sz="2400" dirty="0">
                <a:solidFill>
                  <a:schemeClr val="dk1"/>
                </a:solidFill>
                <a:latin typeface="Calibri"/>
                <a:ea typeface="Calibri"/>
                <a:cs typeface="Calibri"/>
                <a:sym typeface="Calibri"/>
              </a:rPr>
              <a:t>(low=1, high=16, size=</a:t>
            </a:r>
            <a:r>
              <a:rPr lang="en-US" sz="2400" dirty="0" err="1">
                <a:solidFill>
                  <a:schemeClr val="dk1"/>
                </a:solidFill>
                <a:latin typeface="Calibri"/>
                <a:ea typeface="Calibri"/>
                <a:cs typeface="Calibri"/>
                <a:sym typeface="Calibri"/>
              </a:rPr>
              <a:t>len</a:t>
            </a:r>
            <a:r>
              <a:rPr lang="en-US" sz="2400" dirty="0">
                <a:solidFill>
                  <a:schemeClr val="dk1"/>
                </a:solidFill>
                <a:latin typeface="Calibri"/>
                <a:ea typeface="Calibri"/>
                <a:cs typeface="Calibri"/>
                <a:sym typeface="Calibri"/>
              </a:rPr>
              <a:t>(</a:t>
            </a:r>
            <a:r>
              <a:rPr lang="en-US" sz="2400" dirty="0" err="1">
                <a:solidFill>
                  <a:schemeClr val="dk1"/>
                </a:solidFill>
                <a:latin typeface="Calibri"/>
                <a:ea typeface="Calibri"/>
                <a:cs typeface="Calibri"/>
                <a:sym typeface="Calibri"/>
              </a:rPr>
              <a:t>ytest</a:t>
            </a:r>
            <a:r>
              <a:rPr lang="en-US" sz="2400" dirty="0">
                <a:solidFill>
                  <a:schemeClr val="dk1"/>
                </a:solidFill>
                <a:latin typeface="Calibri"/>
                <a:ea typeface="Calibri"/>
                <a:cs typeface="Calibri"/>
                <a:sym typeface="Calibri"/>
              </a:rPr>
              <a:t>))” compared to using </a:t>
            </a:r>
            <a:r>
              <a:rPr lang="en-US" sz="2400" dirty="0" err="1">
                <a:solidFill>
                  <a:schemeClr val="dk1"/>
                </a:solidFill>
                <a:latin typeface="Calibri"/>
                <a:ea typeface="Calibri"/>
                <a:cs typeface="Calibri"/>
                <a:sym typeface="Calibri"/>
              </a:rPr>
              <a:t>engivectors</a:t>
            </a:r>
            <a:r>
              <a:rPr lang="en-US" sz="2400" dirty="0">
                <a:solidFill>
                  <a:schemeClr val="dk1"/>
                </a:solidFill>
                <a:latin typeface="Calibri"/>
                <a:ea typeface="Calibri"/>
                <a:cs typeface="Calibri"/>
                <a:sym typeface="Calibri"/>
              </a:rPr>
              <a:t>. The p is 0.5, and k = 8.  </a:t>
            </a:r>
          </a:p>
          <a:p>
            <a:pPr lvl="0">
              <a:lnSpc>
                <a:spcPct val="115000"/>
              </a:lnSpc>
              <a:buNone/>
            </a:pPr>
            <a:r>
              <a:rPr lang="en-US" sz="2400" dirty="0">
                <a:solidFill>
                  <a:schemeClr val="dk1"/>
                </a:solidFill>
                <a:latin typeface="Calibri"/>
                <a:ea typeface="Calibri"/>
                <a:cs typeface="Calibri"/>
                <a:sym typeface="Calibri"/>
              </a:rPr>
              <a:t>Random:(Random) Testing accuracy: 4.82%</a:t>
            </a:r>
          </a:p>
          <a:p>
            <a:pPr lvl="0">
              <a:lnSpc>
                <a:spcPct val="115000"/>
              </a:lnSpc>
              <a:buNone/>
            </a:pPr>
            <a:r>
              <a:rPr lang="en-US" sz="2400" dirty="0">
                <a:solidFill>
                  <a:schemeClr val="dk1"/>
                </a:solidFill>
                <a:latin typeface="Calibri"/>
                <a:ea typeface="Calibri"/>
                <a:cs typeface="Calibri"/>
                <a:sym typeface="Calibri"/>
              </a:rPr>
              <a:t>PCA: Good predictions =  65 Bad predictions =  18</a:t>
            </a:r>
          </a:p>
          <a:p>
            <a:pPr lvl="0">
              <a:lnSpc>
                <a:spcPct val="115000"/>
              </a:lnSpc>
              <a:buNone/>
            </a:pPr>
            <a:r>
              <a:rPr lang="en-US" sz="2400" dirty="0">
                <a:solidFill>
                  <a:schemeClr val="dk1"/>
                </a:solidFill>
                <a:latin typeface="Calibri"/>
                <a:ea typeface="Calibri"/>
                <a:cs typeface="Calibri"/>
                <a:sym typeface="Calibri"/>
              </a:rPr>
              <a:t>78.31% accuracy</a:t>
            </a:r>
            <a:endParaRPr lang="en" sz="24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05975"/>
            <a:ext cx="8589300" cy="857400"/>
          </a:xfrm>
          <a:prstGeom prst="rect">
            <a:avLst/>
          </a:prstGeom>
        </p:spPr>
        <p:txBody>
          <a:bodyPr wrap="square" lIns="91425" tIns="91425" rIns="91425" bIns="91425" anchor="b" anchorCtr="0">
            <a:noAutofit/>
          </a:bodyPr>
          <a:lstStyle/>
          <a:p>
            <a:pPr lvl="0" rtl="0">
              <a:spcBef>
                <a:spcPts val="0"/>
              </a:spcBef>
              <a:buNone/>
            </a:pPr>
            <a:r>
              <a:rPr lang="en"/>
              <a:t>1c: Analysis</a:t>
            </a:r>
          </a:p>
        </p:txBody>
      </p:sp>
      <p:sp>
        <p:nvSpPr>
          <p:cNvPr id="58" name="Shape 58"/>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59" name="Shape 59"/>
          <p:cNvSpPr txBox="1">
            <a:spLocks noGrp="1"/>
          </p:cNvSpPr>
          <p:nvPr>
            <p:ph type="body" idx="1"/>
          </p:nvPr>
        </p:nvSpPr>
        <p:spPr>
          <a:xfrm>
            <a:off x="3031588" y="1200150"/>
            <a:ext cx="5655212" cy="3725700"/>
          </a:xfrm>
          <a:prstGeom prst="rect">
            <a:avLst/>
          </a:prstGeom>
        </p:spPr>
        <p:txBody>
          <a:bodyPr wrap="square" lIns="91425" tIns="91425" rIns="91425" bIns="91425" anchor="t" anchorCtr="0">
            <a:noAutofit/>
          </a:bodyPr>
          <a:lstStyle/>
          <a:p>
            <a:pPr lvl="0">
              <a:lnSpc>
                <a:spcPct val="115000"/>
              </a:lnSpc>
              <a:buNone/>
            </a:pPr>
            <a:r>
              <a:rPr lang="en-US" sz="2400" dirty="0">
                <a:solidFill>
                  <a:schemeClr val="dk1"/>
                </a:solidFill>
                <a:latin typeface="Calibri"/>
                <a:ea typeface="Calibri"/>
                <a:cs typeface="Calibri"/>
                <a:sym typeface="Calibri"/>
              </a:rPr>
              <a:t>Are there any changes in accuracy if you try low values of k? How about high values?</a:t>
            </a:r>
          </a:p>
          <a:p>
            <a:pPr lvl="0">
              <a:lnSpc>
                <a:spcPct val="115000"/>
              </a:lnSpc>
              <a:buNone/>
            </a:pPr>
            <a:r>
              <a:rPr lang="en-US" sz="2400" dirty="0">
                <a:solidFill>
                  <a:schemeClr val="dk1"/>
                </a:solidFill>
                <a:latin typeface="Calibri"/>
                <a:ea typeface="Calibri"/>
                <a:cs typeface="Calibri"/>
                <a:sym typeface="Calibri"/>
              </a:rPr>
              <a:t>Yes, it changes. Left is the results for different k holding P as 0.5. As shown, lower k gives worse accuracy, and larger k gives better until to a point where it will converge.  </a:t>
            </a:r>
          </a:p>
          <a:p>
            <a:pPr lvl="0">
              <a:lnSpc>
                <a:spcPct val="115000"/>
              </a:lnSpc>
              <a:buNone/>
            </a:pPr>
            <a:endParaRPr lang="en-US" sz="2400" dirty="0">
              <a:solidFill>
                <a:schemeClr val="dk1"/>
              </a:solidFill>
              <a:latin typeface="Calibri"/>
              <a:ea typeface="Calibri"/>
              <a:cs typeface="Calibri"/>
              <a:sym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val="3097973115"/>
              </p:ext>
            </p:extLst>
          </p:nvPr>
        </p:nvGraphicFramePr>
        <p:xfrm>
          <a:off x="511126" y="1998980"/>
          <a:ext cx="2309446" cy="2595880"/>
        </p:xfrm>
        <a:graphic>
          <a:graphicData uri="http://schemas.openxmlformats.org/drawingml/2006/table">
            <a:tbl>
              <a:tblPr firstRow="1" bandRow="1">
                <a:tableStyleId>{5C22544A-7EE6-4342-B048-85BDC9FD1C3A}</a:tableStyleId>
              </a:tblPr>
              <a:tblGrid>
                <a:gridCol w="483207">
                  <a:extLst>
                    <a:ext uri="{9D8B030D-6E8A-4147-A177-3AD203B41FA5}">
                      <a16:colId xmlns:a16="http://schemas.microsoft.com/office/drawing/2014/main" val="3778158376"/>
                    </a:ext>
                  </a:extLst>
                </a:gridCol>
                <a:gridCol w="1826239">
                  <a:extLst>
                    <a:ext uri="{9D8B030D-6E8A-4147-A177-3AD203B41FA5}">
                      <a16:colId xmlns:a16="http://schemas.microsoft.com/office/drawing/2014/main" val="143313309"/>
                    </a:ext>
                  </a:extLst>
                </a:gridCol>
              </a:tblGrid>
              <a:tr h="370840">
                <a:tc>
                  <a:txBody>
                    <a:bodyPr/>
                    <a:lstStyle/>
                    <a:p>
                      <a:r>
                        <a:rPr lang="en-US" dirty="0"/>
                        <a:t>K</a:t>
                      </a:r>
                    </a:p>
                  </a:txBody>
                  <a:tcPr/>
                </a:tc>
                <a:tc>
                  <a:txBody>
                    <a:bodyPr/>
                    <a:lstStyle/>
                    <a:p>
                      <a:r>
                        <a:rPr lang="en-US" dirty="0"/>
                        <a:t>Accuracy</a:t>
                      </a:r>
                    </a:p>
                  </a:txBody>
                  <a:tcPr/>
                </a:tc>
                <a:extLst>
                  <a:ext uri="{0D108BD9-81ED-4DB2-BD59-A6C34878D82A}">
                    <a16:rowId xmlns:a16="http://schemas.microsoft.com/office/drawing/2014/main" val="1240885238"/>
                  </a:ext>
                </a:extLst>
              </a:tr>
              <a:tr h="370840">
                <a:tc>
                  <a:txBody>
                    <a:bodyPr/>
                    <a:lstStyle/>
                    <a:p>
                      <a:r>
                        <a:rPr lang="en-US" dirty="0"/>
                        <a:t>1</a:t>
                      </a:r>
                    </a:p>
                  </a:txBody>
                  <a:tcPr/>
                </a:tc>
                <a:tc>
                  <a:txBody>
                    <a:bodyPr/>
                    <a:lstStyle/>
                    <a:p>
                      <a:r>
                        <a:rPr lang="en-US" dirty="0"/>
                        <a:t>27.71%</a:t>
                      </a:r>
                    </a:p>
                  </a:txBody>
                  <a:tcPr/>
                </a:tc>
                <a:extLst>
                  <a:ext uri="{0D108BD9-81ED-4DB2-BD59-A6C34878D82A}">
                    <a16:rowId xmlns:a16="http://schemas.microsoft.com/office/drawing/2014/main" val="2953943719"/>
                  </a:ext>
                </a:extLst>
              </a:tr>
              <a:tr h="370840">
                <a:tc>
                  <a:txBody>
                    <a:bodyPr/>
                    <a:lstStyle/>
                    <a:p>
                      <a:r>
                        <a:rPr lang="en-US" dirty="0"/>
                        <a:t>3</a:t>
                      </a:r>
                    </a:p>
                  </a:txBody>
                  <a:tcPr/>
                </a:tc>
                <a:tc>
                  <a:txBody>
                    <a:bodyPr/>
                    <a:lstStyle/>
                    <a:p>
                      <a:r>
                        <a:rPr lang="en-US" dirty="0"/>
                        <a:t>33.73%</a:t>
                      </a:r>
                    </a:p>
                  </a:txBody>
                  <a:tcPr/>
                </a:tc>
                <a:extLst>
                  <a:ext uri="{0D108BD9-81ED-4DB2-BD59-A6C34878D82A}">
                    <a16:rowId xmlns:a16="http://schemas.microsoft.com/office/drawing/2014/main" val="705770803"/>
                  </a:ext>
                </a:extLst>
              </a:tr>
              <a:tr h="370840">
                <a:tc>
                  <a:txBody>
                    <a:bodyPr/>
                    <a:lstStyle/>
                    <a:p>
                      <a:r>
                        <a:rPr lang="en-US" dirty="0"/>
                        <a:t>5</a:t>
                      </a:r>
                    </a:p>
                  </a:txBody>
                  <a:tcPr/>
                </a:tc>
                <a:tc>
                  <a:txBody>
                    <a:bodyPr/>
                    <a:lstStyle/>
                    <a:p>
                      <a:r>
                        <a:rPr lang="en-US" sz="1400" dirty="0">
                          <a:solidFill>
                            <a:schemeClr val="dk1"/>
                          </a:solidFill>
                          <a:latin typeface="Calibri"/>
                          <a:ea typeface="Calibri"/>
                          <a:cs typeface="Calibri"/>
                          <a:sym typeface="Calibri"/>
                        </a:rPr>
                        <a:t>67.47%</a:t>
                      </a:r>
                      <a:endParaRPr lang="en-US" dirty="0"/>
                    </a:p>
                  </a:txBody>
                  <a:tcPr/>
                </a:tc>
                <a:extLst>
                  <a:ext uri="{0D108BD9-81ED-4DB2-BD59-A6C34878D82A}">
                    <a16:rowId xmlns:a16="http://schemas.microsoft.com/office/drawing/2014/main" val="2447728688"/>
                  </a:ext>
                </a:extLst>
              </a:tr>
              <a:tr h="370840">
                <a:tc>
                  <a:txBody>
                    <a:bodyPr/>
                    <a:lstStyle/>
                    <a:p>
                      <a:r>
                        <a:rPr lang="en-US" dirty="0"/>
                        <a:t>8</a:t>
                      </a:r>
                    </a:p>
                  </a:txBody>
                  <a:tcPr/>
                </a:tc>
                <a:tc>
                  <a:txBody>
                    <a:bodyPr/>
                    <a:lstStyle/>
                    <a:p>
                      <a:r>
                        <a:rPr lang="en-US" dirty="0"/>
                        <a:t>78.31%</a:t>
                      </a:r>
                    </a:p>
                  </a:txBody>
                  <a:tcPr/>
                </a:tc>
                <a:extLst>
                  <a:ext uri="{0D108BD9-81ED-4DB2-BD59-A6C34878D82A}">
                    <a16:rowId xmlns:a16="http://schemas.microsoft.com/office/drawing/2014/main" val="3738537932"/>
                  </a:ext>
                </a:extLst>
              </a:tr>
              <a:tr h="370840">
                <a:tc>
                  <a:txBody>
                    <a:bodyPr/>
                    <a:lstStyle/>
                    <a:p>
                      <a:r>
                        <a:rPr lang="en-US" dirty="0"/>
                        <a:t>10</a:t>
                      </a:r>
                    </a:p>
                  </a:txBody>
                  <a:tcPr/>
                </a:tc>
                <a:tc>
                  <a:txBody>
                    <a:bodyPr/>
                    <a:lstStyle/>
                    <a:p>
                      <a:r>
                        <a:rPr lang="en-US" dirty="0"/>
                        <a:t>71.08%</a:t>
                      </a:r>
                    </a:p>
                  </a:txBody>
                  <a:tcPr/>
                </a:tc>
                <a:extLst>
                  <a:ext uri="{0D108BD9-81ED-4DB2-BD59-A6C34878D82A}">
                    <a16:rowId xmlns:a16="http://schemas.microsoft.com/office/drawing/2014/main" val="4141370887"/>
                  </a:ext>
                </a:extLst>
              </a:tr>
              <a:tr h="370840">
                <a:tc>
                  <a:txBody>
                    <a:bodyPr/>
                    <a:lstStyle/>
                    <a:p>
                      <a:r>
                        <a:rPr lang="en-US" dirty="0"/>
                        <a:t>15</a:t>
                      </a:r>
                    </a:p>
                  </a:txBody>
                  <a:tcPr/>
                </a:tc>
                <a:tc>
                  <a:txBody>
                    <a:bodyPr/>
                    <a:lstStyle/>
                    <a:p>
                      <a:r>
                        <a:rPr lang="en-US" dirty="0"/>
                        <a:t>73.49%</a:t>
                      </a:r>
                    </a:p>
                  </a:txBody>
                  <a:tcPr/>
                </a:tc>
                <a:extLst>
                  <a:ext uri="{0D108BD9-81ED-4DB2-BD59-A6C34878D82A}">
                    <a16:rowId xmlns:a16="http://schemas.microsoft.com/office/drawing/2014/main" val="1504777206"/>
                  </a:ext>
                </a:extLst>
              </a:tr>
            </a:tbl>
          </a:graphicData>
        </a:graphic>
      </p:graphicFrame>
    </p:spTree>
    <p:extLst>
      <p:ext uri="{BB962C8B-B14F-4D97-AF65-F5344CB8AC3E}">
        <p14:creationId xmlns:p14="http://schemas.microsoft.com/office/powerpoint/2010/main" val="116277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05975"/>
            <a:ext cx="8589300" cy="857400"/>
          </a:xfrm>
          <a:prstGeom prst="rect">
            <a:avLst/>
          </a:prstGeom>
        </p:spPr>
        <p:txBody>
          <a:bodyPr wrap="square" lIns="91425" tIns="91425" rIns="91425" bIns="91425" anchor="b" anchorCtr="0">
            <a:noAutofit/>
          </a:bodyPr>
          <a:lstStyle/>
          <a:p>
            <a:pPr lvl="0" rtl="0">
              <a:spcBef>
                <a:spcPts val="0"/>
              </a:spcBef>
              <a:buNone/>
            </a:pPr>
            <a:r>
              <a:rPr lang="en"/>
              <a:t>1c: Analysis</a:t>
            </a:r>
          </a:p>
        </p:txBody>
      </p:sp>
      <p:sp>
        <p:nvSpPr>
          <p:cNvPr id="58" name="Shape 58"/>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59" name="Shape 59"/>
          <p:cNvSpPr txBox="1">
            <a:spLocks noGrp="1"/>
          </p:cNvSpPr>
          <p:nvPr>
            <p:ph type="body" idx="1"/>
          </p:nvPr>
        </p:nvSpPr>
        <p:spPr>
          <a:xfrm>
            <a:off x="3031588" y="1200150"/>
            <a:ext cx="5655212" cy="3725700"/>
          </a:xfrm>
          <a:prstGeom prst="rect">
            <a:avLst/>
          </a:prstGeom>
        </p:spPr>
        <p:txBody>
          <a:bodyPr wrap="square" lIns="91425" tIns="91425" rIns="91425" bIns="91425" anchor="t" anchorCtr="0">
            <a:noAutofit/>
          </a:bodyPr>
          <a:lstStyle/>
          <a:p>
            <a:pPr lvl="0">
              <a:lnSpc>
                <a:spcPct val="115000"/>
              </a:lnSpc>
              <a:buNone/>
            </a:pPr>
            <a:r>
              <a:rPr lang="en-US" sz="2400" dirty="0">
                <a:solidFill>
                  <a:schemeClr val="dk1"/>
                </a:solidFill>
                <a:latin typeface="Calibri"/>
                <a:ea typeface="Calibri"/>
                <a:cs typeface="Calibri"/>
                <a:sym typeface="Calibri"/>
              </a:rPr>
              <a:t>Does this algorithm improve changing the split percentage p?</a:t>
            </a:r>
          </a:p>
          <a:p>
            <a:pPr lvl="0">
              <a:lnSpc>
                <a:spcPct val="115000"/>
              </a:lnSpc>
              <a:buNone/>
            </a:pPr>
            <a:r>
              <a:rPr lang="en-US" sz="2400" dirty="0">
                <a:solidFill>
                  <a:schemeClr val="dk1"/>
                </a:solidFill>
                <a:latin typeface="Calibri"/>
                <a:ea typeface="Calibri"/>
                <a:cs typeface="Calibri"/>
                <a:sym typeface="Calibri"/>
              </a:rPr>
              <a:t>Yes, it changes. Left is the results for different P at same K. As shown, we don’t want P to be too small because too little training samples, but, at certain point, the training sample is enough, then the accuracy will not change too much. </a:t>
            </a:r>
          </a:p>
          <a:p>
            <a:pPr lvl="0">
              <a:lnSpc>
                <a:spcPct val="115000"/>
              </a:lnSpc>
              <a:buNone/>
            </a:pPr>
            <a:endParaRPr lang="en-US" sz="2400" dirty="0">
              <a:solidFill>
                <a:schemeClr val="dk1"/>
              </a:solidFill>
              <a:latin typeface="Calibri"/>
              <a:ea typeface="Calibri"/>
              <a:cs typeface="Calibri"/>
              <a:sym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val="840809030"/>
              </p:ext>
            </p:extLst>
          </p:nvPr>
        </p:nvGraphicFramePr>
        <p:xfrm>
          <a:off x="253219" y="1579640"/>
          <a:ext cx="2433710" cy="2966720"/>
        </p:xfrm>
        <a:graphic>
          <a:graphicData uri="http://schemas.openxmlformats.org/drawingml/2006/table">
            <a:tbl>
              <a:tblPr firstRow="1" bandRow="1">
                <a:tableStyleId>{5C22544A-7EE6-4342-B048-85BDC9FD1C3A}</a:tableStyleId>
              </a:tblPr>
              <a:tblGrid>
                <a:gridCol w="380059">
                  <a:extLst>
                    <a:ext uri="{9D8B030D-6E8A-4147-A177-3AD203B41FA5}">
                      <a16:colId xmlns:a16="http://schemas.microsoft.com/office/drawing/2014/main" val="3778158376"/>
                    </a:ext>
                  </a:extLst>
                </a:gridCol>
                <a:gridCol w="562476">
                  <a:extLst>
                    <a:ext uri="{9D8B030D-6E8A-4147-A177-3AD203B41FA5}">
                      <a16:colId xmlns:a16="http://schemas.microsoft.com/office/drawing/2014/main" val="3526459996"/>
                    </a:ext>
                  </a:extLst>
                </a:gridCol>
                <a:gridCol w="1491175">
                  <a:extLst>
                    <a:ext uri="{9D8B030D-6E8A-4147-A177-3AD203B41FA5}">
                      <a16:colId xmlns:a16="http://schemas.microsoft.com/office/drawing/2014/main" val="143313309"/>
                    </a:ext>
                  </a:extLst>
                </a:gridCol>
              </a:tblGrid>
              <a:tr h="370840">
                <a:tc>
                  <a:txBody>
                    <a:bodyPr/>
                    <a:lstStyle/>
                    <a:p>
                      <a:r>
                        <a:rPr lang="en-US" dirty="0"/>
                        <a:t>K</a:t>
                      </a:r>
                    </a:p>
                  </a:txBody>
                  <a:tcPr/>
                </a:tc>
                <a:tc>
                  <a:txBody>
                    <a:bodyPr/>
                    <a:lstStyle/>
                    <a:p>
                      <a:r>
                        <a:rPr lang="en-US" dirty="0"/>
                        <a:t>P</a:t>
                      </a:r>
                    </a:p>
                  </a:txBody>
                  <a:tcPr/>
                </a:tc>
                <a:tc>
                  <a:txBody>
                    <a:bodyPr/>
                    <a:lstStyle/>
                    <a:p>
                      <a:r>
                        <a:rPr lang="en-US" dirty="0"/>
                        <a:t>Accuracy</a:t>
                      </a:r>
                    </a:p>
                  </a:txBody>
                  <a:tcPr/>
                </a:tc>
                <a:extLst>
                  <a:ext uri="{0D108BD9-81ED-4DB2-BD59-A6C34878D82A}">
                    <a16:rowId xmlns:a16="http://schemas.microsoft.com/office/drawing/2014/main" val="1240885238"/>
                  </a:ext>
                </a:extLst>
              </a:tr>
              <a:tr h="370840">
                <a:tc>
                  <a:txBody>
                    <a:bodyPr/>
                    <a:lstStyle/>
                    <a:p>
                      <a:r>
                        <a:rPr lang="en-US" dirty="0"/>
                        <a:t>8</a:t>
                      </a:r>
                    </a:p>
                  </a:txBody>
                  <a:tcPr/>
                </a:tc>
                <a:tc>
                  <a:txBody>
                    <a:bodyPr/>
                    <a:lstStyle/>
                    <a:p>
                      <a:r>
                        <a:rPr lang="en-US" dirty="0"/>
                        <a:t>0.1</a:t>
                      </a:r>
                    </a:p>
                  </a:txBody>
                  <a:tcPr/>
                </a:tc>
                <a:tc>
                  <a:txBody>
                    <a:bodyPr/>
                    <a:lstStyle/>
                    <a:p>
                      <a:r>
                        <a:rPr lang="en-US" dirty="0"/>
                        <a:t>47.65%</a:t>
                      </a:r>
                    </a:p>
                  </a:txBody>
                  <a:tcPr/>
                </a:tc>
                <a:extLst>
                  <a:ext uri="{0D108BD9-81ED-4DB2-BD59-A6C34878D82A}">
                    <a16:rowId xmlns:a16="http://schemas.microsoft.com/office/drawing/2014/main" val="2953943719"/>
                  </a:ext>
                </a:extLst>
              </a:tr>
              <a:tr h="370840">
                <a:tc>
                  <a:txBody>
                    <a:bodyPr/>
                    <a:lstStyle/>
                    <a:p>
                      <a:r>
                        <a:rPr lang="en-US" dirty="0"/>
                        <a:t>8</a:t>
                      </a:r>
                    </a:p>
                  </a:txBody>
                  <a:tcPr/>
                </a:tc>
                <a:tc>
                  <a:txBody>
                    <a:bodyPr/>
                    <a:lstStyle/>
                    <a:p>
                      <a:r>
                        <a:rPr lang="en-US" dirty="0"/>
                        <a:t>0.2</a:t>
                      </a:r>
                    </a:p>
                  </a:txBody>
                  <a:tcPr/>
                </a:tc>
                <a:tc>
                  <a:txBody>
                    <a:bodyPr/>
                    <a:lstStyle/>
                    <a:p>
                      <a:r>
                        <a:rPr lang="en-US" dirty="0"/>
                        <a:t>56.82</a:t>
                      </a:r>
                      <a:r>
                        <a:rPr lang="en-US" altLang="zh-CN" dirty="0"/>
                        <a:t>%</a:t>
                      </a:r>
                      <a:endParaRPr lang="en-US" dirty="0"/>
                    </a:p>
                  </a:txBody>
                  <a:tcPr/>
                </a:tc>
                <a:extLst>
                  <a:ext uri="{0D108BD9-81ED-4DB2-BD59-A6C34878D82A}">
                    <a16:rowId xmlns:a16="http://schemas.microsoft.com/office/drawing/2014/main" val="4106089236"/>
                  </a:ext>
                </a:extLst>
              </a:tr>
              <a:tr h="370840">
                <a:tc>
                  <a:txBody>
                    <a:bodyPr/>
                    <a:lstStyle/>
                    <a:p>
                      <a:r>
                        <a:rPr lang="en-US" dirty="0"/>
                        <a:t>8</a:t>
                      </a:r>
                    </a:p>
                  </a:txBody>
                  <a:tcPr/>
                </a:tc>
                <a:tc>
                  <a:txBody>
                    <a:bodyPr/>
                    <a:lstStyle/>
                    <a:p>
                      <a:r>
                        <a:rPr lang="en-US" dirty="0"/>
                        <a:t>0.3</a:t>
                      </a:r>
                    </a:p>
                  </a:txBody>
                  <a:tcPr/>
                </a:tc>
                <a:tc>
                  <a:txBody>
                    <a:bodyPr/>
                    <a:lstStyle/>
                    <a:p>
                      <a:r>
                        <a:rPr lang="en-US" dirty="0"/>
                        <a:t>78.45%</a:t>
                      </a:r>
                    </a:p>
                  </a:txBody>
                  <a:tcPr/>
                </a:tc>
                <a:extLst>
                  <a:ext uri="{0D108BD9-81ED-4DB2-BD59-A6C34878D82A}">
                    <a16:rowId xmlns:a16="http://schemas.microsoft.com/office/drawing/2014/main" val="705770803"/>
                  </a:ext>
                </a:extLst>
              </a:tr>
              <a:tr h="370840">
                <a:tc>
                  <a:txBody>
                    <a:bodyPr/>
                    <a:lstStyle/>
                    <a:p>
                      <a:r>
                        <a:rPr lang="en-US" dirty="0"/>
                        <a:t>8</a:t>
                      </a:r>
                    </a:p>
                  </a:txBody>
                  <a:tcPr/>
                </a:tc>
                <a:tc>
                  <a:txBody>
                    <a:bodyPr/>
                    <a:lstStyle/>
                    <a:p>
                      <a:r>
                        <a:rPr lang="en-US" dirty="0"/>
                        <a:t>0.5</a:t>
                      </a:r>
                    </a:p>
                  </a:txBody>
                  <a:tcPr/>
                </a:tc>
                <a:tc>
                  <a:txBody>
                    <a:bodyPr/>
                    <a:lstStyle/>
                    <a:p>
                      <a:r>
                        <a:rPr lang="en-US" dirty="0"/>
                        <a:t>78.31%</a:t>
                      </a:r>
                    </a:p>
                  </a:txBody>
                  <a:tcPr/>
                </a:tc>
                <a:extLst>
                  <a:ext uri="{0D108BD9-81ED-4DB2-BD59-A6C34878D82A}">
                    <a16:rowId xmlns:a16="http://schemas.microsoft.com/office/drawing/2014/main" val="2447728688"/>
                  </a:ext>
                </a:extLst>
              </a:tr>
              <a:tr h="370840">
                <a:tc>
                  <a:txBody>
                    <a:bodyPr/>
                    <a:lstStyle/>
                    <a:p>
                      <a:r>
                        <a:rPr lang="en-US" dirty="0"/>
                        <a:t>8</a:t>
                      </a:r>
                    </a:p>
                  </a:txBody>
                  <a:tcPr/>
                </a:tc>
                <a:tc>
                  <a:txBody>
                    <a:bodyPr/>
                    <a:lstStyle/>
                    <a:p>
                      <a:r>
                        <a:rPr lang="en-US" dirty="0"/>
                        <a:t>0.7</a:t>
                      </a:r>
                    </a:p>
                  </a:txBody>
                  <a:tcPr/>
                </a:tc>
                <a:tc>
                  <a:txBody>
                    <a:bodyPr/>
                    <a:lstStyle/>
                    <a:p>
                      <a:r>
                        <a:rPr lang="en-US" dirty="0"/>
                        <a:t>70.00</a:t>
                      </a:r>
                      <a:r>
                        <a:rPr lang="en-US" altLang="zh-CN" dirty="0"/>
                        <a:t>%</a:t>
                      </a:r>
                      <a:endParaRPr lang="en-US" dirty="0"/>
                    </a:p>
                  </a:txBody>
                  <a:tcPr/>
                </a:tc>
                <a:extLst>
                  <a:ext uri="{0D108BD9-81ED-4DB2-BD59-A6C34878D82A}">
                    <a16:rowId xmlns:a16="http://schemas.microsoft.com/office/drawing/2014/main" val="3738537932"/>
                  </a:ext>
                </a:extLst>
              </a:tr>
              <a:tr h="370840">
                <a:tc>
                  <a:txBody>
                    <a:bodyPr/>
                    <a:lstStyle/>
                    <a:p>
                      <a:r>
                        <a:rPr lang="en-US" dirty="0"/>
                        <a:t>8</a:t>
                      </a:r>
                    </a:p>
                  </a:txBody>
                  <a:tcPr/>
                </a:tc>
                <a:tc>
                  <a:txBody>
                    <a:bodyPr/>
                    <a:lstStyle/>
                    <a:p>
                      <a:r>
                        <a:rPr lang="en-US" dirty="0"/>
                        <a:t>0.8</a:t>
                      </a:r>
                    </a:p>
                  </a:txBody>
                  <a:tcPr/>
                </a:tc>
                <a:tc>
                  <a:txBody>
                    <a:bodyPr/>
                    <a:lstStyle/>
                    <a:p>
                      <a:r>
                        <a:rPr lang="en-US" dirty="0"/>
                        <a:t>75.76%</a:t>
                      </a:r>
                    </a:p>
                  </a:txBody>
                  <a:tcPr/>
                </a:tc>
                <a:extLst>
                  <a:ext uri="{0D108BD9-81ED-4DB2-BD59-A6C34878D82A}">
                    <a16:rowId xmlns:a16="http://schemas.microsoft.com/office/drawing/2014/main" val="4141370887"/>
                  </a:ext>
                </a:extLst>
              </a:tr>
              <a:tr h="370840">
                <a:tc>
                  <a:txBody>
                    <a:bodyPr/>
                    <a:lstStyle/>
                    <a:p>
                      <a:r>
                        <a:rPr lang="en-US" dirty="0"/>
                        <a:t>8</a:t>
                      </a:r>
                    </a:p>
                  </a:txBody>
                  <a:tcPr/>
                </a:tc>
                <a:tc>
                  <a:txBody>
                    <a:bodyPr/>
                    <a:lstStyle/>
                    <a:p>
                      <a:r>
                        <a:rPr lang="en-US" dirty="0"/>
                        <a:t>0.9</a:t>
                      </a:r>
                    </a:p>
                  </a:txBody>
                  <a:tcPr/>
                </a:tc>
                <a:tc>
                  <a:txBody>
                    <a:bodyPr/>
                    <a:lstStyle/>
                    <a:p>
                      <a:r>
                        <a:rPr lang="en-US" dirty="0"/>
                        <a:t>82.35%</a:t>
                      </a:r>
                    </a:p>
                  </a:txBody>
                  <a:tcPr/>
                </a:tc>
                <a:extLst>
                  <a:ext uri="{0D108BD9-81ED-4DB2-BD59-A6C34878D82A}">
                    <a16:rowId xmlns:a16="http://schemas.microsoft.com/office/drawing/2014/main" val="1504777206"/>
                  </a:ext>
                </a:extLst>
              </a:tr>
            </a:tbl>
          </a:graphicData>
        </a:graphic>
      </p:graphicFrame>
    </p:spTree>
    <p:extLst>
      <p:ext uri="{BB962C8B-B14F-4D97-AF65-F5344CB8AC3E}">
        <p14:creationId xmlns:p14="http://schemas.microsoft.com/office/powerpoint/2010/main" val="8720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05975"/>
            <a:ext cx="8589300" cy="857400"/>
          </a:xfrm>
          <a:prstGeom prst="rect">
            <a:avLst/>
          </a:prstGeom>
        </p:spPr>
        <p:txBody>
          <a:bodyPr wrap="square" lIns="91425" tIns="91425" rIns="91425" bIns="91425" anchor="b" anchorCtr="0">
            <a:noAutofit/>
          </a:bodyPr>
          <a:lstStyle/>
          <a:p>
            <a:pPr lvl="0" rtl="0">
              <a:spcBef>
                <a:spcPts val="0"/>
              </a:spcBef>
              <a:buNone/>
            </a:pPr>
            <a:r>
              <a:rPr lang="en"/>
              <a:t>2a: Average accuracy</a:t>
            </a:r>
          </a:p>
        </p:txBody>
      </p:sp>
      <p:sp>
        <p:nvSpPr>
          <p:cNvPr id="65" name="Shape 65"/>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66" name="Shape 66"/>
          <p:cNvSpPr txBox="1">
            <a:spLocks noGrp="1"/>
          </p:cNvSpPr>
          <p:nvPr>
            <p:ph type="body" idx="1"/>
          </p:nvPr>
        </p:nvSpPr>
        <p:spPr>
          <a:xfrm>
            <a:off x="457200" y="1003559"/>
            <a:ext cx="8229600" cy="1444576"/>
          </a:xfrm>
          <a:prstGeom prst="rect">
            <a:avLst/>
          </a:prstGeom>
        </p:spPr>
        <p:txBody>
          <a:bodyPr wrap="square" lIns="91425" tIns="91425" rIns="91425" bIns="91425" anchor="t" anchorCtr="0">
            <a:noAutofit/>
          </a:bodyPr>
          <a:lstStyle/>
          <a:p>
            <a:pPr lvl="0">
              <a:lnSpc>
                <a:spcPct val="115000"/>
              </a:lnSpc>
              <a:buNone/>
            </a:pPr>
            <a:r>
              <a:rPr lang="en-US" sz="2400" dirty="0">
                <a:solidFill>
                  <a:schemeClr val="dk1"/>
                </a:solidFill>
                <a:latin typeface="Calibri"/>
                <a:ea typeface="Calibri"/>
                <a:cs typeface="Calibri"/>
                <a:sym typeface="Calibri"/>
              </a:rPr>
              <a:t> </a:t>
            </a:r>
            <a:r>
              <a:rPr lang="en-US" sz="2000" dirty="0">
                <a:solidFill>
                  <a:schemeClr val="dk1"/>
                </a:solidFill>
                <a:latin typeface="Calibri"/>
                <a:ea typeface="Calibri"/>
                <a:cs typeface="Calibri"/>
                <a:sym typeface="Calibri"/>
              </a:rPr>
              <a:t>Report the average accuracy over 5 iterations. In each iteration, load and split the dataset, instantiate a Boosting object and obtain its accuracy. Below result using the P as 0.8, and </a:t>
            </a:r>
            <a:r>
              <a:rPr lang="en-US" sz="2000" dirty="0" err="1">
                <a:solidFill>
                  <a:schemeClr val="dk1"/>
                </a:solidFill>
                <a:latin typeface="Calibri"/>
                <a:ea typeface="Calibri"/>
                <a:cs typeface="Calibri"/>
                <a:sym typeface="Calibri"/>
              </a:rPr>
              <a:t>num_iterations</a:t>
            </a:r>
            <a:r>
              <a:rPr lang="en-US" sz="2000" dirty="0">
                <a:solidFill>
                  <a:schemeClr val="dk1"/>
                </a:solidFill>
                <a:latin typeface="Calibri"/>
                <a:ea typeface="Calibri"/>
                <a:cs typeface="Calibri"/>
                <a:sym typeface="Calibri"/>
              </a:rPr>
              <a:t> as 10</a:t>
            </a:r>
            <a:endParaRPr lang="en" sz="2400" dirty="0">
              <a:solidFill>
                <a:schemeClr val="dk1"/>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2331646737"/>
              </p:ext>
            </p:extLst>
          </p:nvPr>
        </p:nvGraphicFramePr>
        <p:xfrm>
          <a:off x="818440" y="2457204"/>
          <a:ext cx="7507120" cy="2486872"/>
        </p:xfrm>
        <a:graphic>
          <a:graphicData uri="http://schemas.openxmlformats.org/drawingml/2006/table">
            <a:tbl>
              <a:tblPr firstRow="1" bandRow="1">
                <a:tableStyleId>{5C22544A-7EE6-4342-B048-85BDC9FD1C3A}</a:tableStyleId>
              </a:tblPr>
              <a:tblGrid>
                <a:gridCol w="938390">
                  <a:extLst>
                    <a:ext uri="{9D8B030D-6E8A-4147-A177-3AD203B41FA5}">
                      <a16:colId xmlns:a16="http://schemas.microsoft.com/office/drawing/2014/main" val="3846363147"/>
                    </a:ext>
                  </a:extLst>
                </a:gridCol>
                <a:gridCol w="938390">
                  <a:extLst>
                    <a:ext uri="{9D8B030D-6E8A-4147-A177-3AD203B41FA5}">
                      <a16:colId xmlns:a16="http://schemas.microsoft.com/office/drawing/2014/main" val="662917633"/>
                    </a:ext>
                  </a:extLst>
                </a:gridCol>
                <a:gridCol w="938390">
                  <a:extLst>
                    <a:ext uri="{9D8B030D-6E8A-4147-A177-3AD203B41FA5}">
                      <a16:colId xmlns:a16="http://schemas.microsoft.com/office/drawing/2014/main" val="3558261532"/>
                    </a:ext>
                  </a:extLst>
                </a:gridCol>
                <a:gridCol w="938390">
                  <a:extLst>
                    <a:ext uri="{9D8B030D-6E8A-4147-A177-3AD203B41FA5}">
                      <a16:colId xmlns:a16="http://schemas.microsoft.com/office/drawing/2014/main" val="3176594474"/>
                    </a:ext>
                  </a:extLst>
                </a:gridCol>
                <a:gridCol w="938390">
                  <a:extLst>
                    <a:ext uri="{9D8B030D-6E8A-4147-A177-3AD203B41FA5}">
                      <a16:colId xmlns:a16="http://schemas.microsoft.com/office/drawing/2014/main" val="2720464902"/>
                    </a:ext>
                  </a:extLst>
                </a:gridCol>
                <a:gridCol w="938390">
                  <a:extLst>
                    <a:ext uri="{9D8B030D-6E8A-4147-A177-3AD203B41FA5}">
                      <a16:colId xmlns:a16="http://schemas.microsoft.com/office/drawing/2014/main" val="1406712561"/>
                    </a:ext>
                  </a:extLst>
                </a:gridCol>
                <a:gridCol w="938390">
                  <a:extLst>
                    <a:ext uri="{9D8B030D-6E8A-4147-A177-3AD203B41FA5}">
                      <a16:colId xmlns:a16="http://schemas.microsoft.com/office/drawing/2014/main" val="1641922219"/>
                    </a:ext>
                  </a:extLst>
                </a:gridCol>
                <a:gridCol w="938390">
                  <a:extLst>
                    <a:ext uri="{9D8B030D-6E8A-4147-A177-3AD203B41FA5}">
                      <a16:colId xmlns:a16="http://schemas.microsoft.com/office/drawing/2014/main" val="258064950"/>
                    </a:ext>
                  </a:extLst>
                </a:gridCol>
              </a:tblGrid>
              <a:tr h="322474">
                <a:tc>
                  <a:txBody>
                    <a:bodyPr/>
                    <a:lstStyle/>
                    <a:p>
                      <a:endParaRPr lang="en-US" dirty="0"/>
                    </a:p>
                  </a:txBody>
                  <a:tcPr/>
                </a:tc>
                <a:tc>
                  <a:txBody>
                    <a:bodyPr/>
                    <a:lstStyle/>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Average</a:t>
                      </a:r>
                    </a:p>
                  </a:txBody>
                  <a:tcPr/>
                </a:tc>
                <a:extLst>
                  <a:ext uri="{0D108BD9-81ED-4DB2-BD59-A6C34878D82A}">
                    <a16:rowId xmlns:a16="http://schemas.microsoft.com/office/drawing/2014/main" val="1621516502"/>
                  </a:ext>
                </a:extLst>
              </a:tr>
              <a:tr h="360733">
                <a:tc>
                  <a:txBody>
                    <a:bodyPr/>
                    <a:lstStyle/>
                    <a:p>
                      <a:r>
                        <a:rPr lang="en-US" dirty="0"/>
                        <a:t>Training</a:t>
                      </a:r>
                    </a:p>
                  </a:txBody>
                  <a:tcPr/>
                </a:tc>
                <a:tc>
                  <a:txBody>
                    <a:bodyPr/>
                    <a:lstStyle/>
                    <a:p>
                      <a:r>
                        <a:rPr lang="en-US" dirty="0"/>
                        <a:t>Random</a:t>
                      </a:r>
                    </a:p>
                  </a:txBody>
                  <a:tcPr/>
                </a:tc>
                <a:tc>
                  <a:txBody>
                    <a:bodyPr/>
                    <a:lstStyle/>
                    <a:p>
                      <a:r>
                        <a:rPr lang="en-US" dirty="0"/>
                        <a:t>48.98%</a:t>
                      </a:r>
                    </a:p>
                  </a:txBody>
                  <a:tcPr/>
                </a:tc>
                <a:tc>
                  <a:txBody>
                    <a:bodyPr/>
                    <a:lstStyle/>
                    <a:p>
                      <a:r>
                        <a:rPr lang="en-US" dirty="0"/>
                        <a:t>48.67%</a:t>
                      </a:r>
                    </a:p>
                  </a:txBody>
                  <a:tcPr/>
                </a:tc>
                <a:tc>
                  <a:txBody>
                    <a:bodyPr/>
                    <a:lstStyle/>
                    <a:p>
                      <a:r>
                        <a:rPr lang="en-US" dirty="0"/>
                        <a:t>49.45%</a:t>
                      </a:r>
                    </a:p>
                  </a:txBody>
                  <a:tcPr/>
                </a:tc>
                <a:tc>
                  <a:txBody>
                    <a:bodyPr/>
                    <a:lstStyle/>
                    <a:p>
                      <a:r>
                        <a:rPr lang="en-US" dirty="0"/>
                        <a:t>51.96%</a:t>
                      </a:r>
                    </a:p>
                  </a:txBody>
                  <a:tcPr/>
                </a:tc>
                <a:tc>
                  <a:txBody>
                    <a:bodyPr/>
                    <a:lstStyle/>
                    <a:p>
                      <a:r>
                        <a:rPr lang="en-US" dirty="0"/>
                        <a:t>48.83%</a:t>
                      </a:r>
                    </a:p>
                  </a:txBody>
                  <a:tcPr/>
                </a:tc>
                <a:tc>
                  <a:txBody>
                    <a:bodyPr/>
                    <a:lstStyle/>
                    <a:p>
                      <a:r>
                        <a:rPr lang="en-US" dirty="0"/>
                        <a:t>49.58%</a:t>
                      </a:r>
                    </a:p>
                  </a:txBody>
                  <a:tcPr/>
                </a:tc>
                <a:extLst>
                  <a:ext uri="{0D108BD9-81ED-4DB2-BD59-A6C34878D82A}">
                    <a16:rowId xmlns:a16="http://schemas.microsoft.com/office/drawing/2014/main" val="3162193844"/>
                  </a:ext>
                </a:extLst>
              </a:tr>
              <a:tr h="360733">
                <a:tc>
                  <a:txBody>
                    <a:bodyPr/>
                    <a:lstStyle/>
                    <a:p>
                      <a:endParaRPr lang="en-US"/>
                    </a:p>
                  </a:txBody>
                  <a:tcPr/>
                </a:tc>
                <a:tc>
                  <a:txBody>
                    <a:bodyPr/>
                    <a:lstStyle/>
                    <a:p>
                      <a:r>
                        <a:rPr lang="en-US" dirty="0"/>
                        <a:t>Weak</a:t>
                      </a:r>
                    </a:p>
                  </a:txBody>
                  <a:tcPr/>
                </a:tc>
                <a:tc>
                  <a:txBody>
                    <a:bodyPr/>
                    <a:lstStyle/>
                    <a:p>
                      <a:r>
                        <a:rPr lang="en-US" dirty="0"/>
                        <a:t>87.32%</a:t>
                      </a:r>
                    </a:p>
                  </a:txBody>
                  <a:tcPr/>
                </a:tc>
                <a:tc>
                  <a:txBody>
                    <a:bodyPr/>
                    <a:lstStyle/>
                    <a:p>
                      <a:r>
                        <a:rPr lang="en-US" dirty="0"/>
                        <a:t>87.95%</a:t>
                      </a:r>
                    </a:p>
                  </a:txBody>
                  <a:tcPr/>
                </a:tc>
                <a:tc>
                  <a:txBody>
                    <a:bodyPr/>
                    <a:lstStyle/>
                    <a:p>
                      <a:r>
                        <a:rPr lang="en-US" dirty="0"/>
                        <a:t>87.95%</a:t>
                      </a:r>
                    </a:p>
                  </a:txBody>
                  <a:tcPr/>
                </a:tc>
                <a:tc>
                  <a:txBody>
                    <a:bodyPr/>
                    <a:lstStyle/>
                    <a:p>
                      <a:r>
                        <a:rPr lang="en-US" dirty="0"/>
                        <a:t>89.05%</a:t>
                      </a:r>
                    </a:p>
                  </a:txBody>
                  <a:tcPr/>
                </a:tc>
                <a:tc>
                  <a:txBody>
                    <a:bodyPr/>
                    <a:lstStyle/>
                    <a:p>
                      <a:r>
                        <a:rPr lang="en-US" dirty="0"/>
                        <a:t>87.32%</a:t>
                      </a:r>
                    </a:p>
                  </a:txBody>
                  <a:tcPr/>
                </a:tc>
                <a:tc>
                  <a:txBody>
                    <a:bodyPr/>
                    <a:lstStyle/>
                    <a:p>
                      <a:r>
                        <a:rPr lang="en-US" dirty="0"/>
                        <a:t>87.92%</a:t>
                      </a:r>
                    </a:p>
                  </a:txBody>
                  <a:tcPr/>
                </a:tc>
                <a:extLst>
                  <a:ext uri="{0D108BD9-81ED-4DB2-BD59-A6C34878D82A}">
                    <a16:rowId xmlns:a16="http://schemas.microsoft.com/office/drawing/2014/main" val="1233101714"/>
                  </a:ext>
                </a:extLst>
              </a:tr>
              <a:tr h="360733">
                <a:tc>
                  <a:txBody>
                    <a:bodyPr/>
                    <a:lstStyle/>
                    <a:p>
                      <a:endParaRPr lang="en-US"/>
                    </a:p>
                  </a:txBody>
                  <a:tcPr/>
                </a:tc>
                <a:tc>
                  <a:txBody>
                    <a:bodyPr/>
                    <a:lstStyle/>
                    <a:p>
                      <a:r>
                        <a:rPr lang="en-US" dirty="0"/>
                        <a:t>Boosting</a:t>
                      </a:r>
                    </a:p>
                  </a:txBody>
                  <a:tcPr/>
                </a:tc>
                <a:tc>
                  <a:txBody>
                    <a:bodyPr/>
                    <a:lstStyle/>
                    <a:p>
                      <a:r>
                        <a:rPr lang="en-US" dirty="0"/>
                        <a:t>98.28%</a:t>
                      </a:r>
                    </a:p>
                  </a:txBody>
                  <a:tcPr/>
                </a:tc>
                <a:tc>
                  <a:txBody>
                    <a:bodyPr/>
                    <a:lstStyle/>
                    <a:p>
                      <a:r>
                        <a:rPr lang="en-US" dirty="0"/>
                        <a:t>97.81%</a:t>
                      </a:r>
                    </a:p>
                  </a:txBody>
                  <a:tcPr/>
                </a:tc>
                <a:tc>
                  <a:txBody>
                    <a:bodyPr/>
                    <a:lstStyle/>
                    <a:p>
                      <a:r>
                        <a:rPr lang="en-US" dirty="0"/>
                        <a:t>98.90%</a:t>
                      </a:r>
                    </a:p>
                  </a:txBody>
                  <a:tcPr/>
                </a:tc>
                <a:tc>
                  <a:txBody>
                    <a:bodyPr/>
                    <a:lstStyle/>
                    <a:p>
                      <a:r>
                        <a:rPr lang="en-US" dirty="0"/>
                        <a:t>99.06%</a:t>
                      </a:r>
                    </a:p>
                  </a:txBody>
                  <a:tcPr/>
                </a:tc>
                <a:tc>
                  <a:txBody>
                    <a:bodyPr/>
                    <a:lstStyle/>
                    <a:p>
                      <a:r>
                        <a:rPr lang="en-US" dirty="0"/>
                        <a:t>99.22%</a:t>
                      </a:r>
                    </a:p>
                  </a:txBody>
                  <a:tcPr/>
                </a:tc>
                <a:tc>
                  <a:txBody>
                    <a:bodyPr/>
                    <a:lstStyle/>
                    <a:p>
                      <a:r>
                        <a:rPr lang="en-US" dirty="0"/>
                        <a:t>98.65%</a:t>
                      </a:r>
                    </a:p>
                  </a:txBody>
                  <a:tcPr/>
                </a:tc>
                <a:extLst>
                  <a:ext uri="{0D108BD9-81ED-4DB2-BD59-A6C34878D82A}">
                    <a16:rowId xmlns:a16="http://schemas.microsoft.com/office/drawing/2014/main" val="2786848836"/>
                  </a:ext>
                </a:extLst>
              </a:tr>
              <a:tr h="360733">
                <a:tc>
                  <a:txBody>
                    <a:bodyPr/>
                    <a:lstStyle/>
                    <a:p>
                      <a:r>
                        <a:rPr lang="en-US" dirty="0"/>
                        <a:t>Testing</a:t>
                      </a:r>
                    </a:p>
                  </a:txBody>
                  <a:tcPr/>
                </a:tc>
                <a:tc>
                  <a:txBody>
                    <a:bodyPr/>
                    <a:lstStyle/>
                    <a:p>
                      <a:r>
                        <a:rPr lang="en-US" dirty="0"/>
                        <a:t>Random</a:t>
                      </a:r>
                    </a:p>
                  </a:txBody>
                  <a:tcPr/>
                </a:tc>
                <a:tc>
                  <a:txBody>
                    <a:bodyPr/>
                    <a:lstStyle/>
                    <a:p>
                      <a:r>
                        <a:rPr lang="en-US" dirty="0"/>
                        <a:t>48.75%</a:t>
                      </a:r>
                    </a:p>
                  </a:txBody>
                  <a:tcPr/>
                </a:tc>
                <a:tc>
                  <a:txBody>
                    <a:bodyPr/>
                    <a:lstStyle/>
                    <a:p>
                      <a:r>
                        <a:rPr lang="en-US" dirty="0"/>
                        <a:t>51.88%</a:t>
                      </a:r>
                    </a:p>
                  </a:txBody>
                  <a:tcPr/>
                </a:tc>
                <a:tc>
                  <a:txBody>
                    <a:bodyPr/>
                    <a:lstStyle/>
                    <a:p>
                      <a:r>
                        <a:rPr lang="en-US" dirty="0"/>
                        <a:t>55.00%</a:t>
                      </a:r>
                    </a:p>
                  </a:txBody>
                  <a:tcPr/>
                </a:tc>
                <a:tc>
                  <a:txBody>
                    <a:bodyPr/>
                    <a:lstStyle/>
                    <a:p>
                      <a:r>
                        <a:rPr lang="en-US" dirty="0"/>
                        <a:t>56.25%</a:t>
                      </a:r>
                    </a:p>
                  </a:txBody>
                  <a:tcPr/>
                </a:tc>
                <a:tc>
                  <a:txBody>
                    <a:bodyPr/>
                    <a:lstStyle/>
                    <a:p>
                      <a:r>
                        <a:rPr lang="en-US" dirty="0"/>
                        <a:t>43.12%</a:t>
                      </a:r>
                    </a:p>
                  </a:txBody>
                  <a:tcPr/>
                </a:tc>
                <a:tc>
                  <a:txBody>
                    <a:bodyPr/>
                    <a:lstStyle/>
                    <a:p>
                      <a:r>
                        <a:rPr lang="en-US" dirty="0"/>
                        <a:t>51.00%</a:t>
                      </a:r>
                    </a:p>
                  </a:txBody>
                  <a:tcPr/>
                </a:tc>
                <a:extLst>
                  <a:ext uri="{0D108BD9-81ED-4DB2-BD59-A6C34878D82A}">
                    <a16:rowId xmlns:a16="http://schemas.microsoft.com/office/drawing/2014/main" val="2157537983"/>
                  </a:ext>
                </a:extLst>
              </a:tr>
              <a:tr h="360733">
                <a:tc>
                  <a:txBody>
                    <a:bodyPr/>
                    <a:lstStyle/>
                    <a:p>
                      <a:endParaRPr lang="en-US"/>
                    </a:p>
                  </a:txBody>
                  <a:tcPr/>
                </a:tc>
                <a:tc>
                  <a:txBody>
                    <a:bodyPr/>
                    <a:lstStyle/>
                    <a:p>
                      <a:r>
                        <a:rPr lang="en-US" dirty="0"/>
                        <a:t>Weak</a:t>
                      </a:r>
                    </a:p>
                  </a:txBody>
                  <a:tcPr/>
                </a:tc>
                <a:tc>
                  <a:txBody>
                    <a:bodyPr/>
                    <a:lstStyle/>
                    <a:p>
                      <a:r>
                        <a:rPr lang="en-US" dirty="0"/>
                        <a:t>89.38%</a:t>
                      </a:r>
                    </a:p>
                  </a:txBody>
                  <a:tcPr/>
                </a:tc>
                <a:tc>
                  <a:txBody>
                    <a:bodyPr/>
                    <a:lstStyle/>
                    <a:p>
                      <a:r>
                        <a:rPr lang="en-US" dirty="0"/>
                        <a:t>84.38%</a:t>
                      </a:r>
                    </a:p>
                  </a:txBody>
                  <a:tcPr/>
                </a:tc>
                <a:tc>
                  <a:txBody>
                    <a:bodyPr/>
                    <a:lstStyle/>
                    <a:p>
                      <a:r>
                        <a:rPr lang="en-US" dirty="0"/>
                        <a:t>86.88%</a:t>
                      </a:r>
                    </a:p>
                  </a:txBody>
                  <a:tcPr/>
                </a:tc>
                <a:tc>
                  <a:txBody>
                    <a:bodyPr/>
                    <a:lstStyle/>
                    <a:p>
                      <a:r>
                        <a:rPr lang="en-US" dirty="0"/>
                        <a:t>80.00%</a:t>
                      </a:r>
                    </a:p>
                  </a:txBody>
                  <a:tcPr/>
                </a:tc>
                <a:tc>
                  <a:txBody>
                    <a:bodyPr/>
                    <a:lstStyle/>
                    <a:p>
                      <a:r>
                        <a:rPr lang="en-US" dirty="0"/>
                        <a:t>86.88%</a:t>
                      </a:r>
                    </a:p>
                  </a:txBody>
                  <a:tcPr/>
                </a:tc>
                <a:tc>
                  <a:txBody>
                    <a:bodyPr/>
                    <a:lstStyle/>
                    <a:p>
                      <a:r>
                        <a:rPr lang="en-US" dirty="0"/>
                        <a:t>85.50%</a:t>
                      </a:r>
                    </a:p>
                  </a:txBody>
                  <a:tcPr/>
                </a:tc>
                <a:extLst>
                  <a:ext uri="{0D108BD9-81ED-4DB2-BD59-A6C34878D82A}">
                    <a16:rowId xmlns:a16="http://schemas.microsoft.com/office/drawing/2014/main" val="1047368660"/>
                  </a:ext>
                </a:extLst>
              </a:tr>
              <a:tr h="360733">
                <a:tc>
                  <a:txBody>
                    <a:bodyPr/>
                    <a:lstStyle/>
                    <a:p>
                      <a:endParaRPr lang="en-US"/>
                    </a:p>
                  </a:txBody>
                  <a:tcPr/>
                </a:tc>
                <a:tc>
                  <a:txBody>
                    <a:bodyPr/>
                    <a:lstStyle/>
                    <a:p>
                      <a:r>
                        <a:rPr lang="en-US" dirty="0"/>
                        <a:t>Boosting</a:t>
                      </a:r>
                    </a:p>
                  </a:txBody>
                  <a:tcPr/>
                </a:tc>
                <a:tc>
                  <a:txBody>
                    <a:bodyPr/>
                    <a:lstStyle/>
                    <a:p>
                      <a:r>
                        <a:rPr lang="en-US" dirty="0"/>
                        <a:t>99.38%</a:t>
                      </a:r>
                    </a:p>
                  </a:txBody>
                  <a:tcPr/>
                </a:tc>
                <a:tc>
                  <a:txBody>
                    <a:bodyPr/>
                    <a:lstStyle/>
                    <a:p>
                      <a:r>
                        <a:rPr lang="en-US" dirty="0"/>
                        <a:t>98.12%</a:t>
                      </a:r>
                    </a:p>
                  </a:txBody>
                  <a:tcPr/>
                </a:tc>
                <a:tc>
                  <a:txBody>
                    <a:bodyPr/>
                    <a:lstStyle/>
                    <a:p>
                      <a:r>
                        <a:rPr lang="en-US" dirty="0"/>
                        <a:t>98.75%</a:t>
                      </a:r>
                    </a:p>
                  </a:txBody>
                  <a:tcPr/>
                </a:tc>
                <a:tc>
                  <a:txBody>
                    <a:bodyPr/>
                    <a:lstStyle/>
                    <a:p>
                      <a:r>
                        <a:rPr lang="en-US" dirty="0"/>
                        <a:t>95.62%</a:t>
                      </a:r>
                    </a:p>
                  </a:txBody>
                  <a:tcPr/>
                </a:tc>
                <a:tc>
                  <a:txBody>
                    <a:bodyPr/>
                    <a:lstStyle/>
                    <a:p>
                      <a:r>
                        <a:rPr lang="en-US" dirty="0"/>
                        <a:t>97.50%</a:t>
                      </a:r>
                    </a:p>
                  </a:txBody>
                  <a:tcPr/>
                </a:tc>
                <a:tc>
                  <a:txBody>
                    <a:bodyPr/>
                    <a:lstStyle/>
                    <a:p>
                      <a:r>
                        <a:rPr lang="en-US" dirty="0"/>
                        <a:t>97.87%</a:t>
                      </a:r>
                    </a:p>
                  </a:txBody>
                  <a:tcPr/>
                </a:tc>
                <a:extLst>
                  <a:ext uri="{0D108BD9-81ED-4DB2-BD59-A6C34878D82A}">
                    <a16:rowId xmlns:a16="http://schemas.microsoft.com/office/drawing/2014/main" val="264588895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5"/>
            <a:ext cx="8589300" cy="857400"/>
          </a:xfrm>
          <a:prstGeom prst="rect">
            <a:avLst/>
          </a:prstGeom>
        </p:spPr>
        <p:txBody>
          <a:bodyPr wrap="square" lIns="91425" tIns="91425" rIns="91425" bIns="91425" anchor="b" anchorCtr="0">
            <a:noAutofit/>
          </a:bodyPr>
          <a:lstStyle/>
          <a:p>
            <a:pPr lvl="0" rtl="0">
              <a:spcBef>
                <a:spcPts val="0"/>
              </a:spcBef>
              <a:buNone/>
            </a:pPr>
            <a:r>
              <a:rPr lang="en"/>
              <a:t>2a: Analysis</a:t>
            </a:r>
          </a:p>
        </p:txBody>
      </p:sp>
      <p:sp>
        <p:nvSpPr>
          <p:cNvPr id="72" name="Shape 72"/>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73" name="Shape 73"/>
          <p:cNvSpPr txBox="1">
            <a:spLocks noGrp="1"/>
          </p:cNvSpPr>
          <p:nvPr>
            <p:ph type="body" idx="1"/>
          </p:nvPr>
        </p:nvSpPr>
        <p:spPr>
          <a:xfrm>
            <a:off x="457200" y="1063375"/>
            <a:ext cx="8229600" cy="1543050"/>
          </a:xfrm>
          <a:prstGeom prst="rect">
            <a:avLst/>
          </a:prstGeom>
        </p:spPr>
        <p:txBody>
          <a:bodyPr wrap="square" lIns="91425" tIns="91425" rIns="91425" bIns="91425" anchor="t" anchorCtr="0">
            <a:noAutofit/>
          </a:bodyPr>
          <a:lstStyle/>
          <a:p>
            <a:pPr lvl="0">
              <a:lnSpc>
                <a:spcPct val="115000"/>
              </a:lnSpc>
              <a:buNone/>
            </a:pPr>
            <a:r>
              <a:rPr lang="en-US" sz="2400" dirty="0">
                <a:solidFill>
                  <a:schemeClr val="dk1"/>
                </a:solidFill>
                <a:latin typeface="Calibri"/>
                <a:ea typeface="Calibri"/>
                <a:cs typeface="Calibri"/>
                <a:sym typeface="Calibri"/>
              </a:rPr>
              <a:t> </a:t>
            </a:r>
            <a:r>
              <a:rPr lang="en-US" sz="2000" dirty="0">
                <a:solidFill>
                  <a:schemeClr val="dk1"/>
                </a:solidFill>
                <a:latin typeface="Calibri"/>
                <a:ea typeface="Calibri"/>
                <a:cs typeface="Calibri"/>
                <a:sym typeface="Calibri"/>
              </a:rPr>
              <a:t>Analyze your results. How do the Random, Weak Classifier, and Boosting perform? Is there any improvement when using Boosting?</a:t>
            </a:r>
          </a:p>
          <a:p>
            <a:pPr lvl="0">
              <a:lnSpc>
                <a:spcPct val="115000"/>
              </a:lnSpc>
              <a:buNone/>
            </a:pPr>
            <a:r>
              <a:rPr lang="en-US" sz="2000" dirty="0">
                <a:solidFill>
                  <a:schemeClr val="dk1"/>
                </a:solidFill>
                <a:latin typeface="Calibri"/>
                <a:ea typeface="Calibri"/>
                <a:cs typeface="Calibri"/>
                <a:sym typeface="Calibri"/>
              </a:rPr>
              <a:t>As shown below, using P as 0.8, and </a:t>
            </a:r>
            <a:r>
              <a:rPr lang="en-US" sz="2000" dirty="0" err="1">
                <a:solidFill>
                  <a:schemeClr val="dk1"/>
                </a:solidFill>
                <a:latin typeface="Calibri"/>
                <a:ea typeface="Calibri"/>
                <a:cs typeface="Calibri"/>
                <a:sym typeface="Calibri"/>
              </a:rPr>
              <a:t>num_iterations</a:t>
            </a:r>
            <a:r>
              <a:rPr lang="en-US" sz="2000" dirty="0">
                <a:solidFill>
                  <a:schemeClr val="dk1"/>
                </a:solidFill>
                <a:latin typeface="Calibri"/>
                <a:ea typeface="Calibri"/>
                <a:cs typeface="Calibri"/>
                <a:sym typeface="Calibri"/>
              </a:rPr>
              <a:t> as 10, the random just guess half percent correctly, the weak classifier is doing better, but the boosting can achieve even better. </a:t>
            </a:r>
          </a:p>
          <a:p>
            <a:pPr lvl="0">
              <a:lnSpc>
                <a:spcPct val="115000"/>
              </a:lnSpc>
              <a:buNone/>
            </a:pPr>
            <a:endParaRPr lang="en" sz="2400" dirty="0">
              <a:solidFill>
                <a:schemeClr val="dk1"/>
              </a:solidFill>
              <a:latin typeface="Calibri"/>
              <a:ea typeface="Calibri"/>
              <a:cs typeface="Calibri"/>
              <a:sym typeface="Calibri"/>
            </a:endParaRPr>
          </a:p>
        </p:txBody>
      </p:sp>
      <p:graphicFrame>
        <p:nvGraphicFramePr>
          <p:cNvPr id="5" name="Table 4"/>
          <p:cNvGraphicFramePr>
            <a:graphicFrameLocks noGrp="1"/>
          </p:cNvGraphicFramePr>
          <p:nvPr>
            <p:extLst>
              <p:ext uri="{D42A27DB-BD31-4B8C-83A1-F6EECF244321}">
                <p14:modId xmlns:p14="http://schemas.microsoft.com/office/powerpoint/2010/main" val="862777552"/>
              </p:ext>
            </p:extLst>
          </p:nvPr>
        </p:nvGraphicFramePr>
        <p:xfrm>
          <a:off x="1283700" y="3241434"/>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72466037"/>
                    </a:ext>
                  </a:extLst>
                </a:gridCol>
                <a:gridCol w="3048000">
                  <a:extLst>
                    <a:ext uri="{9D8B030D-6E8A-4147-A177-3AD203B41FA5}">
                      <a16:colId xmlns:a16="http://schemas.microsoft.com/office/drawing/2014/main" val="3297793003"/>
                    </a:ext>
                  </a:extLst>
                </a:gridCol>
              </a:tblGrid>
              <a:tr h="370840">
                <a:tc>
                  <a:txBody>
                    <a:bodyPr/>
                    <a:lstStyle/>
                    <a:p>
                      <a:r>
                        <a:rPr lang="en-US" dirty="0"/>
                        <a:t>Methods</a:t>
                      </a:r>
                    </a:p>
                  </a:txBody>
                  <a:tcPr/>
                </a:tc>
                <a:tc>
                  <a:txBody>
                    <a:bodyPr/>
                    <a:lstStyle/>
                    <a:p>
                      <a:r>
                        <a:rPr lang="en-US" dirty="0"/>
                        <a:t>Testing Accuracy</a:t>
                      </a:r>
                    </a:p>
                  </a:txBody>
                  <a:tcPr/>
                </a:tc>
                <a:extLst>
                  <a:ext uri="{0D108BD9-81ED-4DB2-BD59-A6C34878D82A}">
                    <a16:rowId xmlns:a16="http://schemas.microsoft.com/office/drawing/2014/main" val="2512493947"/>
                  </a:ext>
                </a:extLst>
              </a:tr>
              <a:tr h="370840">
                <a:tc>
                  <a:txBody>
                    <a:bodyPr/>
                    <a:lstStyle/>
                    <a:p>
                      <a:r>
                        <a:rPr lang="en-US" dirty="0"/>
                        <a:t>Random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51.00%</a:t>
                      </a:r>
                    </a:p>
                  </a:txBody>
                  <a:tcPr/>
                </a:tc>
                <a:extLst>
                  <a:ext uri="{0D108BD9-81ED-4DB2-BD59-A6C34878D82A}">
                    <a16:rowId xmlns:a16="http://schemas.microsoft.com/office/drawing/2014/main" val="2821989487"/>
                  </a:ext>
                </a:extLst>
              </a:tr>
              <a:tr h="370840">
                <a:tc>
                  <a:txBody>
                    <a:bodyPr/>
                    <a:lstStyle/>
                    <a:p>
                      <a:r>
                        <a:rPr lang="en-US" dirty="0"/>
                        <a:t>Weak</a:t>
                      </a:r>
                      <a:r>
                        <a:rPr lang="en-US" baseline="0" dirty="0"/>
                        <a:t> Classifier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85.50%</a:t>
                      </a:r>
                    </a:p>
                  </a:txBody>
                  <a:tcPr/>
                </a:tc>
                <a:extLst>
                  <a:ext uri="{0D108BD9-81ED-4DB2-BD59-A6C34878D82A}">
                    <a16:rowId xmlns:a16="http://schemas.microsoft.com/office/drawing/2014/main" val="2229680778"/>
                  </a:ext>
                </a:extLst>
              </a:tr>
              <a:tr h="370840">
                <a:tc>
                  <a:txBody>
                    <a:bodyPr/>
                    <a:lstStyle/>
                    <a:p>
                      <a:r>
                        <a:rPr lang="en-US" dirty="0"/>
                        <a:t>Boosting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97.87%</a:t>
                      </a:r>
                    </a:p>
                  </a:txBody>
                  <a:tcPr/>
                </a:tc>
                <a:extLst>
                  <a:ext uri="{0D108BD9-81ED-4DB2-BD59-A6C34878D82A}">
                    <a16:rowId xmlns:a16="http://schemas.microsoft.com/office/drawing/2014/main" val="193036768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5"/>
            <a:ext cx="8589300" cy="857400"/>
          </a:xfrm>
          <a:prstGeom prst="rect">
            <a:avLst/>
          </a:prstGeom>
        </p:spPr>
        <p:txBody>
          <a:bodyPr wrap="square" lIns="91425" tIns="91425" rIns="91425" bIns="91425" anchor="b" anchorCtr="0">
            <a:noAutofit/>
          </a:bodyPr>
          <a:lstStyle/>
          <a:p>
            <a:pPr lvl="0" rtl="0">
              <a:spcBef>
                <a:spcPts val="0"/>
              </a:spcBef>
              <a:buNone/>
            </a:pPr>
            <a:r>
              <a:rPr lang="en"/>
              <a:t>2a: Analysis</a:t>
            </a:r>
          </a:p>
        </p:txBody>
      </p:sp>
      <p:sp>
        <p:nvSpPr>
          <p:cNvPr id="72" name="Shape 72"/>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73" name="Shape 73"/>
          <p:cNvSpPr txBox="1">
            <a:spLocks noGrp="1"/>
          </p:cNvSpPr>
          <p:nvPr>
            <p:ph type="body" idx="1"/>
          </p:nvPr>
        </p:nvSpPr>
        <p:spPr>
          <a:xfrm>
            <a:off x="457200" y="1063375"/>
            <a:ext cx="8229600" cy="1543050"/>
          </a:xfrm>
          <a:prstGeom prst="rect">
            <a:avLst/>
          </a:prstGeom>
        </p:spPr>
        <p:txBody>
          <a:bodyPr wrap="square" lIns="91425" tIns="91425" rIns="91425" bIns="91425" anchor="t" anchorCtr="0">
            <a:noAutofit/>
          </a:bodyPr>
          <a:lstStyle/>
          <a:p>
            <a:pPr lvl="0">
              <a:lnSpc>
                <a:spcPct val="115000"/>
              </a:lnSpc>
              <a:buNone/>
            </a:pPr>
            <a:r>
              <a:rPr lang="en-US" sz="1800" dirty="0">
                <a:solidFill>
                  <a:schemeClr val="dk1"/>
                </a:solidFill>
                <a:latin typeface="Calibri"/>
                <a:ea typeface="Calibri"/>
                <a:cs typeface="Calibri"/>
                <a:sym typeface="Calibri"/>
              </a:rPr>
              <a:t>How do your results change when selecting different values for </a:t>
            </a:r>
            <a:r>
              <a:rPr lang="en-US" sz="1800" dirty="0" err="1">
                <a:solidFill>
                  <a:schemeClr val="dk1"/>
                </a:solidFill>
                <a:latin typeface="Calibri"/>
                <a:ea typeface="Calibri"/>
                <a:cs typeface="Calibri"/>
                <a:sym typeface="Calibri"/>
              </a:rPr>
              <a:t>num_iterations</a:t>
            </a:r>
            <a:r>
              <a:rPr lang="en-US" sz="1800" dirty="0">
                <a:solidFill>
                  <a:schemeClr val="dk1"/>
                </a:solidFill>
                <a:latin typeface="Calibri"/>
                <a:ea typeface="Calibri"/>
                <a:cs typeface="Calibri"/>
                <a:sym typeface="Calibri"/>
              </a:rPr>
              <a:t>?</a:t>
            </a:r>
          </a:p>
          <a:p>
            <a:pPr lvl="0">
              <a:lnSpc>
                <a:spcPct val="115000"/>
              </a:lnSpc>
              <a:buNone/>
            </a:pPr>
            <a:r>
              <a:rPr lang="en-US" sz="1800" dirty="0">
                <a:solidFill>
                  <a:schemeClr val="dk1"/>
                </a:solidFill>
                <a:latin typeface="Calibri"/>
                <a:ea typeface="Calibri"/>
                <a:cs typeface="Calibri"/>
                <a:sym typeface="Calibri"/>
              </a:rPr>
              <a:t>As shown below, holding the P as 0.8, as the number of iterations increase, the random and weak classifier results keep relative stable, but the boosting can get better results. </a:t>
            </a:r>
          </a:p>
          <a:p>
            <a:pPr lvl="0">
              <a:lnSpc>
                <a:spcPct val="115000"/>
              </a:lnSpc>
              <a:buNone/>
            </a:pPr>
            <a:endParaRPr lang="en" sz="2400" dirty="0">
              <a:solidFill>
                <a:schemeClr val="dk1"/>
              </a:solidFill>
              <a:latin typeface="Calibri"/>
              <a:ea typeface="Calibri"/>
              <a:cs typeface="Calibri"/>
              <a:sym typeface="Calibri"/>
            </a:endParaRPr>
          </a:p>
        </p:txBody>
      </p:sp>
      <p:graphicFrame>
        <p:nvGraphicFramePr>
          <p:cNvPr id="5" name="Table 4"/>
          <p:cNvGraphicFramePr>
            <a:graphicFrameLocks noGrp="1"/>
          </p:cNvGraphicFramePr>
          <p:nvPr>
            <p:extLst>
              <p:ext uri="{D42A27DB-BD31-4B8C-83A1-F6EECF244321}">
                <p14:modId xmlns:p14="http://schemas.microsoft.com/office/powerpoint/2010/main" val="1243319450"/>
              </p:ext>
            </p:extLst>
          </p:nvPr>
        </p:nvGraphicFramePr>
        <p:xfrm>
          <a:off x="1102229" y="2606425"/>
          <a:ext cx="6608080" cy="2184287"/>
        </p:xfrm>
        <a:graphic>
          <a:graphicData uri="http://schemas.openxmlformats.org/drawingml/2006/table">
            <a:tbl>
              <a:tblPr firstRow="1" bandRow="1">
                <a:tableStyleId>{5C22544A-7EE6-4342-B048-85BDC9FD1C3A}</a:tableStyleId>
              </a:tblPr>
              <a:tblGrid>
                <a:gridCol w="1652020">
                  <a:extLst>
                    <a:ext uri="{9D8B030D-6E8A-4147-A177-3AD203B41FA5}">
                      <a16:colId xmlns:a16="http://schemas.microsoft.com/office/drawing/2014/main" val="2072466037"/>
                    </a:ext>
                  </a:extLst>
                </a:gridCol>
                <a:gridCol w="1652020">
                  <a:extLst>
                    <a:ext uri="{9D8B030D-6E8A-4147-A177-3AD203B41FA5}">
                      <a16:colId xmlns:a16="http://schemas.microsoft.com/office/drawing/2014/main" val="447693089"/>
                    </a:ext>
                  </a:extLst>
                </a:gridCol>
                <a:gridCol w="1652020">
                  <a:extLst>
                    <a:ext uri="{9D8B030D-6E8A-4147-A177-3AD203B41FA5}">
                      <a16:colId xmlns:a16="http://schemas.microsoft.com/office/drawing/2014/main" val="4108368723"/>
                    </a:ext>
                  </a:extLst>
                </a:gridCol>
                <a:gridCol w="1652020">
                  <a:extLst>
                    <a:ext uri="{9D8B030D-6E8A-4147-A177-3AD203B41FA5}">
                      <a16:colId xmlns:a16="http://schemas.microsoft.com/office/drawing/2014/main" val="3297793003"/>
                    </a:ext>
                  </a:extLst>
                </a:gridCol>
              </a:tblGrid>
              <a:tr h="617952">
                <a:tc>
                  <a:txBody>
                    <a:bodyPr/>
                    <a:lstStyle/>
                    <a:p>
                      <a:r>
                        <a:rPr lang="en-US" dirty="0"/>
                        <a:t>Iterations</a:t>
                      </a:r>
                    </a:p>
                  </a:txBody>
                  <a:tcPr/>
                </a:tc>
                <a:tc>
                  <a:txBody>
                    <a:bodyPr/>
                    <a:lstStyle/>
                    <a:p>
                      <a:r>
                        <a:rPr lang="en-US" dirty="0"/>
                        <a:t>Random Testing Accuracy</a:t>
                      </a:r>
                    </a:p>
                  </a:txBody>
                  <a:tcPr/>
                </a:tc>
                <a:tc>
                  <a:txBody>
                    <a:bodyPr/>
                    <a:lstStyle/>
                    <a:p>
                      <a:r>
                        <a:rPr lang="en-US" dirty="0"/>
                        <a:t>Weak Testing Accuracy</a:t>
                      </a:r>
                    </a:p>
                  </a:txBody>
                  <a:tcPr/>
                </a:tc>
                <a:tc>
                  <a:txBody>
                    <a:bodyPr/>
                    <a:lstStyle/>
                    <a:p>
                      <a:r>
                        <a:rPr lang="en-US" dirty="0"/>
                        <a:t>Boosting Testing Accuracy</a:t>
                      </a:r>
                    </a:p>
                  </a:txBody>
                  <a:tcPr/>
                </a:tc>
                <a:extLst>
                  <a:ext uri="{0D108BD9-81ED-4DB2-BD59-A6C34878D82A}">
                    <a16:rowId xmlns:a16="http://schemas.microsoft.com/office/drawing/2014/main" val="2512493947"/>
                  </a:ext>
                </a:extLst>
              </a:tr>
              <a:tr h="313267">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49.38%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87.50%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90.62%</a:t>
                      </a:r>
                    </a:p>
                  </a:txBody>
                  <a:tcPr/>
                </a:tc>
                <a:extLst>
                  <a:ext uri="{0D108BD9-81ED-4DB2-BD59-A6C34878D82A}">
                    <a16:rowId xmlns:a16="http://schemas.microsoft.com/office/drawing/2014/main" val="2821989487"/>
                  </a:ext>
                </a:extLst>
              </a:tr>
              <a:tr h="313267">
                <a:tc>
                  <a:txBody>
                    <a:bodyPr/>
                    <a:lstStyle/>
                    <a:p>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41.25%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90.62%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95.00%</a:t>
                      </a:r>
                    </a:p>
                  </a:txBody>
                  <a:tcPr/>
                </a:tc>
                <a:extLst>
                  <a:ext uri="{0D108BD9-81ED-4DB2-BD59-A6C34878D82A}">
                    <a16:rowId xmlns:a16="http://schemas.microsoft.com/office/drawing/2014/main" val="2229680778"/>
                  </a:ext>
                </a:extLst>
              </a:tr>
              <a:tr h="313267">
                <a:tc>
                  <a:txBody>
                    <a:bodyPr/>
                    <a:lstStyle/>
                    <a:p>
                      <a:r>
                        <a:rPr lang="en-US"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49.38%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89.38%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96.25%</a:t>
                      </a:r>
                    </a:p>
                  </a:txBody>
                  <a:tcPr/>
                </a:tc>
                <a:extLst>
                  <a:ext uri="{0D108BD9-81ED-4DB2-BD59-A6C34878D82A}">
                    <a16:rowId xmlns:a16="http://schemas.microsoft.com/office/drawing/2014/main" val="1930367683"/>
                  </a:ext>
                </a:extLst>
              </a:tr>
              <a:tr h="313267">
                <a:tc>
                  <a:txBody>
                    <a:bodyPr/>
                    <a:lstStyle/>
                    <a:p>
                      <a:r>
                        <a:rPr lang="en-US" dirty="0"/>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49.38%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88.75%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97.50%</a:t>
                      </a:r>
                    </a:p>
                  </a:txBody>
                  <a:tcPr/>
                </a:tc>
                <a:extLst>
                  <a:ext uri="{0D108BD9-81ED-4DB2-BD59-A6C34878D82A}">
                    <a16:rowId xmlns:a16="http://schemas.microsoft.com/office/drawing/2014/main" val="1256969234"/>
                  </a:ext>
                </a:extLst>
              </a:tr>
              <a:tr h="313267">
                <a:tc>
                  <a:txBody>
                    <a:bodyPr/>
                    <a:lstStyle/>
                    <a:p>
                      <a:r>
                        <a:rPr lang="en-US" dirty="0"/>
                        <a:t>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55.62%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89.38%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a:t>
                      </a:r>
                    </a:p>
                  </a:txBody>
                  <a:tcPr/>
                </a:tc>
                <a:extLst>
                  <a:ext uri="{0D108BD9-81ED-4DB2-BD59-A6C34878D82A}">
                    <a16:rowId xmlns:a16="http://schemas.microsoft.com/office/drawing/2014/main" val="3887184235"/>
                  </a:ext>
                </a:extLst>
              </a:tr>
            </a:tbl>
          </a:graphicData>
        </a:graphic>
      </p:graphicFrame>
    </p:spTree>
    <p:extLst>
      <p:ext uri="{BB962C8B-B14F-4D97-AF65-F5344CB8AC3E}">
        <p14:creationId xmlns:p14="http://schemas.microsoft.com/office/powerpoint/2010/main" val="1453437719"/>
      </p:ext>
    </p:extLst>
  </p:cSld>
  <p:clrMapOvr>
    <a:masterClrMapping/>
  </p:clrMapOvr>
</p:sld>
</file>

<file path=ppt/theme/theme1.xml><?xml version="1.0" encoding="utf-8"?>
<a:theme xmlns:a="http://schemas.openxmlformats.org/drawingml/2006/main"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1086</Words>
  <Application>Microsoft Office PowerPoint</Application>
  <PresentationFormat>On-screen Show (16:9)</PresentationFormat>
  <Paragraphs>223</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宋体</vt:lpstr>
      <vt:lpstr>Arial</vt:lpstr>
      <vt:lpstr>Calibri</vt:lpstr>
      <vt:lpstr>Light Gradient</vt:lpstr>
      <vt:lpstr>Computer Vision  Fall 2017 Problem Set #6</vt:lpstr>
      <vt:lpstr>1a: Average face</vt:lpstr>
      <vt:lpstr>1b: Eigenvectors</vt:lpstr>
      <vt:lpstr>1c: Analysis</vt:lpstr>
      <vt:lpstr>1c: Analysis</vt:lpstr>
      <vt:lpstr>1c: Analysis</vt:lpstr>
      <vt:lpstr>2a: Average accuracy</vt:lpstr>
      <vt:lpstr>2a: Analysis</vt:lpstr>
      <vt:lpstr>2a: Analysis</vt:lpstr>
      <vt:lpstr>2a: Analysis</vt:lpstr>
      <vt:lpstr>3a: Haar Features</vt:lpstr>
      <vt:lpstr>3a: Haar Features</vt:lpstr>
      <vt:lpstr>3a: Haar Features</vt:lpstr>
      <vt:lpstr>3a: Haar Features</vt:lpstr>
      <vt:lpstr>3a: Haar Features</vt:lpstr>
      <vt:lpstr>3c: Analysis</vt:lpstr>
      <vt:lpstr>4b: Viola Jones Features</vt:lpstr>
      <vt:lpstr>4b: Viola Jones Features</vt:lpstr>
      <vt:lpstr>4b: Analysis</vt:lpstr>
      <vt:lpstr>4c: Viola Jones Face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Fall 2017 Problem Set #6</dc:title>
  <cp:lastModifiedBy>zz</cp:lastModifiedBy>
  <cp:revision>23</cp:revision>
  <dcterms:modified xsi:type="dcterms:W3CDTF">2017-11-12T08:37:47Z</dcterms:modified>
</cp:coreProperties>
</file>