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EA3-61E4-4C68-B21F-FB5CF488532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9885-B260-4BCA-A564-9037F9A3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Lecture on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CS7646 – Georgia Tech</a:t>
            </a:r>
            <a:br>
              <a:rPr lang="en-US" dirty="0"/>
            </a:br>
            <a:r>
              <a:rPr lang="en-US" dirty="0"/>
              <a:t>James Chan</a:t>
            </a:r>
          </a:p>
          <a:p>
            <a:r>
              <a:rPr lang="en-US" dirty="0"/>
              <a:t>9/15/17</a:t>
            </a:r>
          </a:p>
        </p:txBody>
      </p:sp>
    </p:spTree>
    <p:extLst>
      <p:ext uri="{BB962C8B-B14F-4D97-AF65-F5344CB8AC3E}">
        <p14:creationId xmlns:p14="http://schemas.microsoft.com/office/powerpoint/2010/main" val="41671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48234" cy="4351338"/>
          </a:xfrm>
        </p:spPr>
        <p:txBody>
          <a:bodyPr/>
          <a:lstStyle/>
          <a:p>
            <a:r>
              <a:rPr lang="en-US" dirty="0"/>
              <a:t>A function that repeatedly calls itself.</a:t>
            </a:r>
          </a:p>
          <a:p>
            <a:r>
              <a:rPr lang="en-US" dirty="0"/>
              <a:t>Perform repetitive tasks similar to loops.</a:t>
            </a:r>
          </a:p>
          <a:p>
            <a:r>
              <a:rPr lang="en-US" dirty="0"/>
              <a:t>Applicable when the main problem is made up of smaller versions of itself.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Cliché Example: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!N = 1 x 2 x 3 x 4 … N</a:t>
            </a:r>
          </a:p>
          <a:p>
            <a:r>
              <a:rPr lang="en-US" dirty="0"/>
              <a:t>Whereby each element is multiplied by the product of all the preceding elements.</a:t>
            </a:r>
          </a:p>
          <a:p>
            <a:r>
              <a:rPr lang="en-US" dirty="0"/>
              <a:t>!N</a:t>
            </a:r>
            <a:r>
              <a:rPr lang="en-US" b="1" dirty="0"/>
              <a:t> = </a:t>
            </a:r>
            <a:r>
              <a:rPr lang="en-US" dirty="0"/>
              <a:t>N * !(N-1)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!2 = 1 x 2 = </a:t>
            </a:r>
            <a:r>
              <a:rPr lang="en-US" b="1" dirty="0"/>
              <a:t>2 </a:t>
            </a:r>
          </a:p>
          <a:p>
            <a:pPr lvl="1"/>
            <a:r>
              <a:rPr lang="en-US" dirty="0"/>
              <a:t>!5 = 1 x 2 x 3 x 4 x 5 = </a:t>
            </a:r>
            <a:r>
              <a:rPr lang="en-US" b="1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15361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Cliché Example: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Python code</a:t>
            </a:r>
            <a:r>
              <a:rPr lang="en-US" sz="2000" u="sng" dirty="0"/>
              <a:t>:</a:t>
            </a:r>
          </a:p>
          <a:p>
            <a:pPr marL="457200" lvl="1" indent="0">
              <a:buNone/>
            </a:pPr>
            <a:r>
              <a:rPr lang="pt-BR" sz="1800" dirty="0"/>
              <a:t>def factorial(n):</a:t>
            </a:r>
          </a:p>
          <a:p>
            <a:pPr marL="457200" lvl="1" indent="0">
              <a:buNone/>
            </a:pPr>
            <a:r>
              <a:rPr lang="pt-BR" sz="1800" dirty="0"/>
              <a:t>    if n == 0:</a:t>
            </a:r>
          </a:p>
          <a:p>
            <a:pPr marL="457200" lvl="1" indent="0">
              <a:buNone/>
            </a:pPr>
            <a:r>
              <a:rPr lang="pt-BR" sz="1800" dirty="0"/>
              <a:t>        return 1</a:t>
            </a:r>
          </a:p>
          <a:p>
            <a:pPr marL="457200" lvl="1" indent="0">
              <a:buNone/>
            </a:pPr>
            <a:r>
              <a:rPr lang="pt-BR" sz="1800" dirty="0"/>
              <a:t>    return n * factorial(n-1)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147989" y="1695979"/>
            <a:ext cx="1243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2313" y="2396606"/>
            <a:ext cx="1210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3752" y="3071925"/>
            <a:ext cx="1243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806" y="3816628"/>
            <a:ext cx="1243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0961" y="4579852"/>
            <a:ext cx="1243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6339" y="5343076"/>
            <a:ext cx="1243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factorial(0)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0141" y="53505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78678" y="4579852"/>
            <a:ext cx="266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* factorial(0) = 1*1 = </a:t>
            </a:r>
            <a:r>
              <a:rPr lang="en-US" b="1" dirty="0"/>
              <a:t>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84196" y="3809108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 * factorial(1) = 2*1 = </a:t>
            </a:r>
            <a:r>
              <a:rPr lang="en-US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6339" y="3089880"/>
            <a:ext cx="26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* factorial(2) = 3*2 = </a:t>
            </a:r>
            <a:r>
              <a:rPr lang="en-US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9004" y="2396606"/>
            <a:ext cx="284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 * factorial(3) = 4*6 = </a:t>
            </a:r>
            <a:r>
              <a:rPr lang="en-US" b="1" dirty="0"/>
              <a:t>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26170" y="1673566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 * factorial(4) = 5*24 = </a:t>
            </a:r>
            <a:r>
              <a:rPr lang="en-US" b="1" dirty="0"/>
              <a:t>120</a:t>
            </a:r>
          </a:p>
        </p:txBody>
      </p:sp>
      <p:cxnSp>
        <p:nvCxnSpPr>
          <p:cNvPr id="5" name="Straight Arrow Connector 4"/>
          <p:cNvCxnSpPr>
            <a:stCxn id="12" idx="0"/>
          </p:cNvCxnSpPr>
          <p:nvPr/>
        </p:nvCxnSpPr>
        <p:spPr>
          <a:xfrm flipV="1">
            <a:off x="9048240" y="4880546"/>
            <a:ext cx="1213360" cy="4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492406" y="4174018"/>
            <a:ext cx="1177735" cy="40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91955" y="3426177"/>
            <a:ext cx="1319551" cy="39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37851" y="2708688"/>
            <a:ext cx="1246345" cy="3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094552" y="1996675"/>
            <a:ext cx="1397854" cy="3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Cliché Example: 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0,1,1,2,3,5,7,13,20…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Whereby each element is the sum of the previous two elements.</a:t>
            </a:r>
          </a:p>
          <a:p>
            <a:r>
              <a:rPr lang="en-US" dirty="0"/>
              <a:t>Fib(N) = Fib(N-1) + Fib(N-2)</a:t>
            </a:r>
          </a:p>
          <a:p>
            <a:r>
              <a:rPr lang="en-US" dirty="0"/>
              <a:t>Poor efficiency, demo only.  O(2^N) running time!?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457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6" y="402842"/>
            <a:ext cx="10515600" cy="1325563"/>
          </a:xfrm>
        </p:spPr>
        <p:txBody>
          <a:bodyPr/>
          <a:lstStyle/>
          <a:p>
            <a:r>
              <a:rPr lang="en-US" dirty="0"/>
              <a:t>Another Cliché Example: 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Python code</a:t>
            </a:r>
            <a:r>
              <a:rPr lang="en-US" sz="2000" u="sng" dirty="0"/>
              <a:t>:</a:t>
            </a:r>
          </a:p>
          <a:p>
            <a:pPr marL="457200" lvl="1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fib(n):</a:t>
            </a:r>
          </a:p>
          <a:p>
            <a:pPr marL="457200" lvl="1" indent="0">
              <a:buNone/>
            </a:pPr>
            <a:r>
              <a:rPr lang="en-US" sz="1800" dirty="0"/>
              <a:t>    if n == 0:</a:t>
            </a:r>
          </a:p>
          <a:p>
            <a:pPr marL="457200" lvl="1" indent="0">
              <a:buNone/>
            </a:pPr>
            <a:r>
              <a:rPr lang="en-US" sz="1800" dirty="0"/>
              <a:t>        return 0</a:t>
            </a:r>
          </a:p>
          <a:p>
            <a:pPr marL="457200" lvl="1" indent="0">
              <a:buNone/>
            </a:pPr>
            <a:r>
              <a:rPr lang="en-US" sz="1800" dirty="0"/>
              <a:t>    if n == 1:</a:t>
            </a:r>
          </a:p>
          <a:p>
            <a:pPr marL="457200" lvl="1" indent="0">
              <a:buNone/>
            </a:pPr>
            <a:r>
              <a:rPr lang="en-US" sz="1800" dirty="0"/>
              <a:t>        return 1</a:t>
            </a:r>
          </a:p>
          <a:p>
            <a:pPr marL="457200" lvl="1" indent="0">
              <a:buNone/>
            </a:pPr>
            <a:r>
              <a:rPr lang="en-US" sz="1800" dirty="0"/>
              <a:t>    return fib(n-1) + fib(n-2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6657" y="176756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5074" y="2516227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1944" y="3428366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0196" y="441460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6207" y="545999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91098" y="4413081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03639" y="2515984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48964" y="3424331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63515" y="3437195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06130" y="3437195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5877" y="4423913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34494" y="4421247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03688" y="4392217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4922" y="4391574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732" y="5459999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0873" y="3437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69066" y="2515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300242" y="3437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66004" y="4379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10584" y="4408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81851" y="4437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7337" y="5462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1844" y="54818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+ 0 =</a:t>
            </a:r>
            <a:r>
              <a:rPr lang="en-US" b="1" dirty="0"/>
              <a:t>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4201" y="44244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+ 1 =</a:t>
            </a:r>
            <a:r>
              <a:rPr lang="en-US" b="1" dirty="0"/>
              <a:t>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1529" y="440664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+ 0 =</a:t>
            </a:r>
            <a:r>
              <a:rPr lang="en-US" b="1" dirty="0"/>
              <a:t>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21529" y="438922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+ 0 =</a:t>
            </a:r>
            <a:r>
              <a:rPr lang="en-US" b="1" dirty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64164" y="343472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+ 1 =</a:t>
            </a:r>
            <a:r>
              <a:rPr lang="en-US" b="1" dirty="0"/>
              <a:t>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93566" y="343014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 + 1 =</a:t>
            </a:r>
            <a:r>
              <a:rPr lang="en-US" b="1" dirty="0"/>
              <a:t>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7934" y="25295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+ 2 =</a:t>
            </a:r>
            <a:r>
              <a:rPr lang="en-US" b="1" dirty="0"/>
              <a:t> 5</a:t>
            </a:r>
          </a:p>
        </p:txBody>
      </p:sp>
      <p:cxnSp>
        <p:nvCxnSpPr>
          <p:cNvPr id="75" name="Straight Arrow Connector 74"/>
          <p:cNvCxnSpPr>
            <a:stCxn id="78" idx="0"/>
            <a:endCxn id="21" idx="2"/>
          </p:cNvCxnSpPr>
          <p:nvPr/>
        </p:nvCxnSpPr>
        <p:spPr>
          <a:xfrm flipV="1">
            <a:off x="2036447" y="4783941"/>
            <a:ext cx="357754" cy="5622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377194" y="5346172"/>
            <a:ext cx="3318506" cy="64086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907555" y="4255259"/>
            <a:ext cx="3286746" cy="69821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endCxn id="15" idx="2"/>
          </p:cNvCxnSpPr>
          <p:nvPr/>
        </p:nvCxnSpPr>
        <p:spPr>
          <a:xfrm flipV="1">
            <a:off x="4148974" y="3797698"/>
            <a:ext cx="1276975" cy="443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455062" y="4246161"/>
            <a:ext cx="3173407" cy="69821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917268" y="4240721"/>
            <a:ext cx="3173407" cy="69821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969654" y="3265879"/>
            <a:ext cx="3173407" cy="69821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475049" y="3278757"/>
            <a:ext cx="3173407" cy="69821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6633812" y="2382837"/>
            <a:ext cx="3173407" cy="679051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6475845" y="3772428"/>
            <a:ext cx="17123" cy="4682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006001" y="3806527"/>
            <a:ext cx="462305" cy="434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8463952" y="2880694"/>
            <a:ext cx="362671" cy="40619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4" idx="2"/>
          </p:cNvCxnSpPr>
          <p:nvPr/>
        </p:nvCxnSpPr>
        <p:spPr>
          <a:xfrm flipV="1">
            <a:off x="6920185" y="2885316"/>
            <a:ext cx="227459" cy="3885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3" idx="0"/>
            <a:endCxn id="5" idx="2"/>
          </p:cNvCxnSpPr>
          <p:nvPr/>
        </p:nvCxnSpPr>
        <p:spPr>
          <a:xfrm flipV="1">
            <a:off x="8220516" y="2136901"/>
            <a:ext cx="146" cy="2459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27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51" grpId="0"/>
      <p:bldP spid="52" grpId="0"/>
      <p:bldP spid="55" grpId="0"/>
      <p:bldP spid="56" grpId="0"/>
      <p:bldP spid="26" grpId="0"/>
      <p:bldP spid="28" grpId="0"/>
      <p:bldP spid="29" grpId="0"/>
      <p:bldP spid="30" grpId="0"/>
      <p:bldP spid="32" grpId="0"/>
      <p:bldP spid="33" grpId="0"/>
      <p:bldP spid="43" grpId="0"/>
      <p:bldP spid="78" grpId="0" animBg="1"/>
      <p:bldP spid="79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Tree Traversals</a:t>
            </a:r>
          </a:p>
          <a:p>
            <a:r>
              <a:rPr lang="en-US" dirty="0"/>
              <a:t>Binary Tree Construction!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65944"/>
              </p:ext>
            </p:extLst>
          </p:nvPr>
        </p:nvGraphicFramePr>
        <p:xfrm>
          <a:off x="1472616" y="2334135"/>
          <a:ext cx="6248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8264"/>
              </p:ext>
            </p:extLst>
          </p:nvPr>
        </p:nvGraphicFramePr>
        <p:xfrm>
          <a:off x="4905711" y="5372947"/>
          <a:ext cx="6248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522205" y="5322147"/>
            <a:ext cx="2510512" cy="1370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28811" y="5444719"/>
            <a:ext cx="237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returns: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9003" y="1995726"/>
            <a:ext cx="2845197" cy="2176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6151" y="2180272"/>
            <a:ext cx="237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</a:p>
          <a:p>
            <a:endParaRPr lang="en-US" b="1" dirty="0"/>
          </a:p>
          <a:p>
            <a:r>
              <a:rPr lang="en-US" dirty="0"/>
              <a:t>returns: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73637"/>
              </p:ext>
            </p:extLst>
          </p:nvPr>
        </p:nvGraphicFramePr>
        <p:xfrm>
          <a:off x="8027671" y="4469781"/>
          <a:ext cx="624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14005"/>
              </p:ext>
            </p:extLst>
          </p:nvPr>
        </p:nvGraphicFramePr>
        <p:xfrm>
          <a:off x="8043842" y="2107609"/>
          <a:ext cx="6248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54573"/>
              </p:ext>
            </p:extLst>
          </p:nvPr>
        </p:nvGraphicFramePr>
        <p:xfrm>
          <a:off x="10930759" y="2065972"/>
          <a:ext cx="624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82348"/>
              </p:ext>
            </p:extLst>
          </p:nvPr>
        </p:nvGraphicFramePr>
        <p:xfrm>
          <a:off x="10901168" y="3313210"/>
          <a:ext cx="6248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86707"/>
              </p:ext>
            </p:extLst>
          </p:nvPr>
        </p:nvGraphicFramePr>
        <p:xfrm>
          <a:off x="6706151" y="3148110"/>
          <a:ext cx="26918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39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 subtree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 subtree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05487"/>
              </p:ext>
            </p:extLst>
          </p:nvPr>
        </p:nvGraphicFramePr>
        <p:xfrm>
          <a:off x="4503533" y="6293382"/>
          <a:ext cx="14275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661143" y="4346482"/>
            <a:ext cx="2851157" cy="11161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84689" y="4436755"/>
            <a:ext cx="237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returns: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81592"/>
              </p:ext>
            </p:extLst>
          </p:nvPr>
        </p:nvGraphicFramePr>
        <p:xfrm>
          <a:off x="7615631" y="5057192"/>
          <a:ext cx="14275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9571649" y="1993309"/>
            <a:ext cx="2480651" cy="1005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96203" y="2035146"/>
            <a:ext cx="237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</a:p>
          <a:p>
            <a:endParaRPr lang="en-US" b="1" dirty="0"/>
          </a:p>
          <a:p>
            <a:r>
              <a:rPr lang="en-US" dirty="0"/>
              <a:t>returns: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71649" y="3230417"/>
            <a:ext cx="2480651" cy="1062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571650" y="3277840"/>
            <a:ext cx="237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returns: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96677"/>
              </p:ext>
            </p:extLst>
          </p:nvPr>
        </p:nvGraphicFramePr>
        <p:xfrm>
          <a:off x="10542209" y="2609636"/>
          <a:ext cx="14275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16613"/>
              </p:ext>
            </p:extLst>
          </p:nvPr>
        </p:nvGraphicFramePr>
        <p:xfrm>
          <a:off x="10542209" y="3879862"/>
          <a:ext cx="14275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203" y="4850795"/>
            <a:ext cx="2537222" cy="152102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31898" y="2129876"/>
            <a:ext cx="3193200" cy="45894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618" y="2728609"/>
            <a:ext cx="2370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returns: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42469"/>
              </p:ext>
            </p:extLst>
          </p:nvPr>
        </p:nvGraphicFramePr>
        <p:xfrm>
          <a:off x="4880263" y="2129876"/>
          <a:ext cx="6248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65311" y="2014668"/>
            <a:ext cx="3040799" cy="31796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62159" y="2311210"/>
            <a:ext cx="237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build_tree</a:t>
            </a:r>
            <a:r>
              <a:rPr lang="en-US" dirty="0"/>
              <a:t>(                    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returns: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05165"/>
              </p:ext>
            </p:extLst>
          </p:nvPr>
        </p:nvGraphicFramePr>
        <p:xfrm>
          <a:off x="3570716" y="3547188"/>
          <a:ext cx="28300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39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7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subtree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 subtree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8989575" y="2281525"/>
            <a:ext cx="603337" cy="1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967315" y="2456046"/>
            <a:ext cx="909644" cy="90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7" idx="3"/>
          </p:cNvCxnSpPr>
          <p:nvPr/>
        </p:nvCxnSpPr>
        <p:spPr>
          <a:xfrm flipH="1">
            <a:off x="9398000" y="2914436"/>
            <a:ext cx="1144209" cy="6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1"/>
          </p:cNvCxnSpPr>
          <p:nvPr/>
        </p:nvCxnSpPr>
        <p:spPr>
          <a:xfrm flipH="1" flipV="1">
            <a:off x="9374763" y="3973003"/>
            <a:ext cx="1167446" cy="5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6" idx="1"/>
          </p:cNvCxnSpPr>
          <p:nvPr/>
        </p:nvCxnSpPr>
        <p:spPr>
          <a:xfrm flipH="1" flipV="1">
            <a:off x="6415525" y="4956555"/>
            <a:ext cx="1200106" cy="25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7" idx="1"/>
            <a:endCxn id="55" idx="3"/>
          </p:cNvCxnSpPr>
          <p:nvPr/>
        </p:nvCxnSpPr>
        <p:spPr>
          <a:xfrm flipH="1">
            <a:off x="6400800" y="3605310"/>
            <a:ext cx="305351" cy="70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1" idx="1"/>
          </p:cNvCxnSpPr>
          <p:nvPr/>
        </p:nvCxnSpPr>
        <p:spPr>
          <a:xfrm flipH="1" flipV="1">
            <a:off x="3064313" y="6194360"/>
            <a:ext cx="1439220" cy="25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26419"/>
              </p:ext>
            </p:extLst>
          </p:nvPr>
        </p:nvGraphicFramePr>
        <p:xfrm>
          <a:off x="241415" y="4171961"/>
          <a:ext cx="28300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39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74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subtree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SplitVal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74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 subtree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9" name="Straight Arrow Connector 78"/>
          <p:cNvCxnSpPr>
            <a:stCxn id="55" idx="1"/>
            <a:endCxn id="76" idx="3"/>
          </p:cNvCxnSpPr>
          <p:nvPr/>
        </p:nvCxnSpPr>
        <p:spPr>
          <a:xfrm flipH="1">
            <a:off x="3071499" y="4309188"/>
            <a:ext cx="499217" cy="92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840286" y="2391488"/>
            <a:ext cx="838021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18026" y="2533667"/>
            <a:ext cx="933132" cy="19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501809" y="2529343"/>
            <a:ext cx="1166356" cy="39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479549" y="2967349"/>
            <a:ext cx="933132" cy="19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5B47640D-621C-4E0F-AEB0-D8C7102B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81472-404B-4E50-86FD-2A1562D73389}"/>
              </a:ext>
            </a:extLst>
          </p:cNvPr>
          <p:cNvSpPr txBox="1"/>
          <p:nvPr/>
        </p:nvSpPr>
        <p:spPr>
          <a:xfrm>
            <a:off x="10961622" y="6321183"/>
            <a:ext cx="1128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Tucker Balch 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C3E201-0D35-4DA7-8381-B3B0E4763AF8}"/>
              </a:ext>
            </a:extLst>
          </p:cNvPr>
          <p:cNvSpPr txBox="1"/>
          <p:nvPr/>
        </p:nvSpPr>
        <p:spPr>
          <a:xfrm>
            <a:off x="9512300" y="4484600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Pseudocode:</a:t>
            </a:r>
          </a:p>
        </p:txBody>
      </p:sp>
    </p:spTree>
    <p:extLst>
      <p:ext uri="{BB962C8B-B14F-4D97-AF65-F5344CB8AC3E}">
        <p14:creationId xmlns:p14="http://schemas.microsoft.com/office/powerpoint/2010/main" val="27334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  <p:bldP spid="17" grpId="0"/>
      <p:bldP spid="33" grpId="0" animBg="1"/>
      <p:bldP spid="34" grpId="0"/>
      <p:bldP spid="38" grpId="0" animBg="1"/>
      <p:bldP spid="39" grpId="0"/>
      <p:bldP spid="40" grpId="0" animBg="1"/>
      <p:bldP spid="4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887</TotalTime>
  <Words>661</Words>
  <Application>Microsoft Office PowerPoint</Application>
  <PresentationFormat>Widescreen</PresentationFormat>
  <Paragraphs>236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 Lecture on Recursion</vt:lpstr>
      <vt:lpstr>What is Recursion?</vt:lpstr>
      <vt:lpstr>A Cliché Example: Factorial</vt:lpstr>
      <vt:lpstr>A Cliché Example: Factorial</vt:lpstr>
      <vt:lpstr>Another Cliché Example: Fibonacci Sequence</vt:lpstr>
      <vt:lpstr>Another Cliché Example: Fibonacci Sequence</vt:lpstr>
      <vt:lpstr>Some Famous Recursive Algorithms</vt:lpstr>
      <vt:lpstr>Decision Tree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on Recursion</dc:title>
  <dc:creator>James</dc:creator>
  <cp:lastModifiedBy>Katy</cp:lastModifiedBy>
  <cp:revision>35</cp:revision>
  <dcterms:created xsi:type="dcterms:W3CDTF">2017-09-16T02:31:51Z</dcterms:created>
  <dcterms:modified xsi:type="dcterms:W3CDTF">2018-07-30T04:21:24Z</dcterms:modified>
</cp:coreProperties>
</file>