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6" r:id="rId7"/>
    <p:sldId id="260" r:id="rId8"/>
    <p:sldId id="270" r:id="rId9"/>
    <p:sldId id="271" r:id="rId10"/>
    <p:sldId id="264" r:id="rId11"/>
    <p:sldId id="273" r:id="rId12"/>
    <p:sldId id="274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Lecture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CS7646 – </a:t>
            </a:r>
            <a:r>
              <a:rPr lang="en-US"/>
              <a:t>Georgia Tech</a:t>
            </a:r>
          </a:p>
          <a:p>
            <a:r>
              <a:rPr lang="en-US"/>
              <a:t>James </a:t>
            </a:r>
            <a:r>
              <a:rPr lang="en-US" dirty="0"/>
              <a:t>Chan</a:t>
            </a:r>
          </a:p>
          <a:p>
            <a:r>
              <a:rPr lang="en-US" dirty="0"/>
              <a:t>9/15/17</a:t>
            </a:r>
          </a:p>
        </p:txBody>
      </p:sp>
    </p:spTree>
    <p:extLst>
      <p:ext uri="{BB962C8B-B14F-4D97-AF65-F5344CB8AC3E}">
        <p14:creationId xmlns:p14="http://schemas.microsoft.com/office/powerpoint/2010/main" val="416718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44100" cy="4351338"/>
          </a:xfrm>
        </p:spPr>
        <p:txBody>
          <a:bodyPr/>
          <a:lstStyle/>
          <a:p>
            <a:r>
              <a:rPr lang="en-US" dirty="0"/>
              <a:t>Basic operations are carried out in element-wise manner.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00554"/>
              </p:ext>
            </p:extLst>
          </p:nvPr>
        </p:nvGraphicFramePr>
        <p:xfrm>
          <a:off x="9659326" y="660877"/>
          <a:ext cx="10142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12381" y="84197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92653"/>
              </p:ext>
            </p:extLst>
          </p:nvPr>
        </p:nvGraphicFramePr>
        <p:xfrm>
          <a:off x="3080726" y="3848099"/>
          <a:ext cx="10716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7242" y="4650028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*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9843" y="4701703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+ 2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61359"/>
              </p:ext>
            </p:extLst>
          </p:nvPr>
        </p:nvGraphicFramePr>
        <p:xfrm>
          <a:off x="5439985" y="3845643"/>
          <a:ext cx="10716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22193"/>
              </p:ext>
            </p:extLst>
          </p:nvPr>
        </p:nvGraphicFramePr>
        <p:xfrm>
          <a:off x="7646516" y="3845643"/>
          <a:ext cx="10716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30345" y="465002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+ N</a:t>
            </a:r>
          </a:p>
        </p:txBody>
      </p:sp>
    </p:spTree>
    <p:extLst>
      <p:ext uri="{BB962C8B-B14F-4D97-AF65-F5344CB8AC3E}">
        <p14:creationId xmlns:p14="http://schemas.microsoft.com/office/powerpoint/2010/main" val="420290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operations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44100" cy="4351338"/>
          </a:xfrm>
        </p:spPr>
        <p:txBody>
          <a:bodyPr/>
          <a:lstStyle/>
          <a:p>
            <a:r>
              <a:rPr lang="en-US" dirty="0"/>
              <a:t>Basic operations are carried out in element-wise manner.</a:t>
            </a:r>
          </a:p>
          <a:p>
            <a:r>
              <a:rPr lang="en-US" dirty="0"/>
              <a:t>May specify axis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59326" y="660877"/>
          <a:ext cx="10142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12381" y="84197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55" y="563817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np.sum</a:t>
            </a:r>
            <a:r>
              <a:rPr lang="en-US" dirty="0"/>
              <a:t>(N)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037" y="5617098"/>
            <a:ext cx="19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np.sum</a:t>
            </a:r>
            <a:r>
              <a:rPr lang="en-US" dirty="0"/>
              <a:t>(N, axis = 0)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73825"/>
              </p:ext>
            </p:extLst>
          </p:nvPr>
        </p:nvGraphicFramePr>
        <p:xfrm>
          <a:off x="5788240" y="5016666"/>
          <a:ext cx="10716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10673"/>
              </p:ext>
            </p:extLst>
          </p:nvPr>
        </p:nvGraphicFramePr>
        <p:xfrm>
          <a:off x="10710084" y="4705412"/>
          <a:ext cx="5358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49030" y="5604398"/>
            <a:ext cx="19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np.sum</a:t>
            </a:r>
            <a:r>
              <a:rPr lang="en-US" dirty="0"/>
              <a:t>(N, axis = 1)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44373"/>
              </p:ext>
            </p:extLst>
          </p:nvPr>
        </p:nvGraphicFramePr>
        <p:xfrm>
          <a:off x="2343410" y="4954595"/>
          <a:ext cx="535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07181"/>
              </p:ext>
            </p:extLst>
          </p:nvPr>
        </p:nvGraphicFramePr>
        <p:xfrm>
          <a:off x="9177669" y="4696585"/>
          <a:ext cx="1014212" cy="74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4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423400" y="44577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16425" y="4058854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this way only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21728"/>
              </p:ext>
            </p:extLst>
          </p:nvPr>
        </p:nvGraphicFramePr>
        <p:xfrm>
          <a:off x="5816981" y="3877951"/>
          <a:ext cx="1014212" cy="74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4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300941" y="48865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4046" y="4632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75300" y="406787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4211" y="4058854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this way only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3836"/>
              </p:ext>
            </p:extLst>
          </p:nvPr>
        </p:nvGraphicFramePr>
        <p:xfrm>
          <a:off x="781200" y="4771715"/>
          <a:ext cx="10142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880210" y="49545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543" y="4230432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89975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operations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44100" cy="4351338"/>
          </a:xfrm>
        </p:spPr>
        <p:txBody>
          <a:bodyPr/>
          <a:lstStyle/>
          <a:p>
            <a:r>
              <a:rPr lang="en-US" dirty="0"/>
              <a:t>Supports common statistical operations</a:t>
            </a:r>
          </a:p>
          <a:p>
            <a:r>
              <a:rPr lang="en-US" dirty="0"/>
              <a:t>Mean, Median, Max, Min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84500"/>
              </p:ext>
            </p:extLst>
          </p:nvPr>
        </p:nvGraphicFramePr>
        <p:xfrm>
          <a:off x="9684774" y="477997"/>
          <a:ext cx="10142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12381" y="84197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3422" y="5801910"/>
            <a:ext cx="11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np.max</a:t>
            </a:r>
            <a:r>
              <a:rPr lang="en-US" dirty="0"/>
              <a:t>(N)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8207" y="5752351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np.mean</a:t>
            </a:r>
            <a:r>
              <a:rPr lang="en-US" dirty="0"/>
              <a:t>(N, axis = 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43250" y="5705940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np.median</a:t>
            </a:r>
            <a:r>
              <a:rPr lang="en-US" dirty="0"/>
              <a:t>(N, axis = 1)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3811"/>
              </p:ext>
            </p:extLst>
          </p:nvPr>
        </p:nvGraphicFramePr>
        <p:xfrm>
          <a:off x="2369626" y="4781240"/>
          <a:ext cx="360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423400" y="40513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89363" y="3652454"/>
            <a:ext cx="17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Median this way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06329" y="4679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315" y="4725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75300" y="400437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36941" y="4004372"/>
            <a:ext cx="175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this way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04499"/>
              </p:ext>
            </p:extLst>
          </p:nvPr>
        </p:nvGraphicFramePr>
        <p:xfrm>
          <a:off x="602475" y="4390183"/>
          <a:ext cx="10142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17729"/>
              </p:ext>
            </p:extLst>
          </p:nvPr>
        </p:nvGraphicFramePr>
        <p:xfrm>
          <a:off x="5810250" y="3597325"/>
          <a:ext cx="10142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65091"/>
              </p:ext>
            </p:extLst>
          </p:nvPr>
        </p:nvGraphicFramePr>
        <p:xfrm>
          <a:off x="9223041" y="4320138"/>
          <a:ext cx="10142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69421" y="48135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20255"/>
              </p:ext>
            </p:extLst>
          </p:nvPr>
        </p:nvGraphicFramePr>
        <p:xfrm>
          <a:off x="10606411" y="4344525"/>
          <a:ext cx="3380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37481"/>
              </p:ext>
            </p:extLst>
          </p:nvPr>
        </p:nvGraphicFramePr>
        <p:xfrm>
          <a:off x="5810249" y="5169298"/>
          <a:ext cx="10142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0309" y="3895985"/>
            <a:ext cx="18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 of everything</a:t>
            </a:r>
          </a:p>
        </p:txBody>
      </p:sp>
    </p:spTree>
    <p:extLst>
      <p:ext uri="{BB962C8B-B14F-4D97-AF65-F5344CB8AC3E}">
        <p14:creationId xmlns:p14="http://schemas.microsoft.com/office/powerpoint/2010/main" val="268634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402842"/>
            <a:ext cx="10515600" cy="1325563"/>
          </a:xfrm>
        </p:spPr>
        <p:txBody>
          <a:bodyPr/>
          <a:lstStyle/>
          <a:p>
            <a:r>
              <a:rPr lang="en-US" dirty="0"/>
              <a:t>Masking</a:t>
            </a:r>
          </a:p>
        </p:txBody>
      </p:sp>
      <p:sp>
        <p:nvSpPr>
          <p:cNvPr id="11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44100" cy="4351338"/>
          </a:xfrm>
        </p:spPr>
        <p:txBody>
          <a:bodyPr/>
          <a:lstStyle/>
          <a:p>
            <a:r>
              <a:rPr lang="en-US" dirty="0"/>
              <a:t>Quick way to separate data by logic.</a:t>
            </a:r>
          </a:p>
          <a:p>
            <a:endParaRPr lang="en-US" dirty="0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94489"/>
              </p:ext>
            </p:extLst>
          </p:nvPr>
        </p:nvGraphicFramePr>
        <p:xfrm>
          <a:off x="9684774" y="477997"/>
          <a:ext cx="10142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9112381" y="84197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20960"/>
              </p:ext>
            </p:extLst>
          </p:nvPr>
        </p:nvGraphicFramePr>
        <p:xfrm>
          <a:off x="3659209" y="3614897"/>
          <a:ext cx="10142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5043024" y="3168665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N1 = N[N[:,1] &lt; 5 ]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87841"/>
              </p:ext>
            </p:extLst>
          </p:nvPr>
        </p:nvGraphicFramePr>
        <p:xfrm>
          <a:off x="7426320" y="3084791"/>
          <a:ext cx="10142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89519"/>
              </p:ext>
            </p:extLst>
          </p:nvPr>
        </p:nvGraphicFramePr>
        <p:xfrm>
          <a:off x="7426320" y="4911627"/>
          <a:ext cx="10142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6" name="Straight Arrow Connector 125"/>
          <p:cNvCxnSpPr>
            <a:stCxn id="120" idx="3"/>
            <a:endCxn id="123" idx="1"/>
          </p:cNvCxnSpPr>
          <p:nvPr/>
        </p:nvCxnSpPr>
        <p:spPr>
          <a:xfrm flipV="1">
            <a:off x="4673422" y="3450551"/>
            <a:ext cx="2752898" cy="71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4" idx="1"/>
          </p:cNvCxnSpPr>
          <p:nvPr/>
        </p:nvCxnSpPr>
        <p:spPr>
          <a:xfrm>
            <a:off x="4673422" y="4163537"/>
            <a:ext cx="2752898" cy="93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43024" y="496540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 = N[N[:,1] &gt;= 5]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98967" y="5473265"/>
            <a:ext cx="870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Divide the table into two parts by whether the elements in N[:,1] is larger or smaller than 5</a:t>
            </a:r>
          </a:p>
        </p:txBody>
      </p:sp>
    </p:spTree>
    <p:extLst>
      <p:ext uri="{BB962C8B-B14F-4D97-AF65-F5344CB8AC3E}">
        <p14:creationId xmlns:p14="http://schemas.microsoft.com/office/powerpoint/2010/main" val="22792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402842"/>
            <a:ext cx="10515600" cy="1325563"/>
          </a:xfrm>
        </p:spPr>
        <p:txBody>
          <a:bodyPr/>
          <a:lstStyle/>
          <a:p>
            <a:r>
              <a:rPr lang="en-US" dirty="0"/>
              <a:t>Not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44100" cy="4351338"/>
          </a:xfrm>
        </p:spPr>
        <p:txBody>
          <a:bodyPr/>
          <a:lstStyle/>
          <a:p>
            <a:r>
              <a:rPr lang="en-US" dirty="0"/>
              <a:t>Vectorization: </a:t>
            </a:r>
            <a:r>
              <a:rPr lang="en-US"/>
              <a:t>will cover </a:t>
            </a:r>
            <a:r>
              <a:rPr lang="en-US" dirty="0"/>
              <a:t>later in class by Dave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0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48234" cy="4351338"/>
          </a:xfrm>
        </p:spPr>
        <p:txBody>
          <a:bodyPr/>
          <a:lstStyle/>
          <a:p>
            <a:r>
              <a:rPr lang="en-US" dirty="0"/>
              <a:t>Library for variety of basic and advanced numeric computations</a:t>
            </a:r>
          </a:p>
          <a:p>
            <a:r>
              <a:rPr lang="en-US" dirty="0"/>
              <a:t>Optimized for matrix and multi-dimensional array operations</a:t>
            </a:r>
          </a:p>
          <a:p>
            <a:r>
              <a:rPr lang="en-US" dirty="0"/>
              <a:t>May help eliminate loops under the right circumstance, which significantly reduce running time.  This is known as vectorization.</a:t>
            </a:r>
          </a:p>
          <a:p>
            <a:r>
              <a:rPr lang="en-US" dirty="0"/>
              <a:t>The underlying data structure of pandas is in </a:t>
            </a:r>
            <a:r>
              <a:rPr lang="en-US" dirty="0" err="1"/>
              <a:t>numpy</a:t>
            </a:r>
            <a:r>
              <a:rPr lang="en-US" dirty="0"/>
              <a:t>.  </a:t>
            </a:r>
          </a:p>
          <a:p>
            <a:r>
              <a:rPr lang="en-US" dirty="0"/>
              <a:t>Commonly imported as just “np”</a:t>
            </a:r>
          </a:p>
          <a:p>
            <a:r>
              <a:rPr lang="en-US" dirty="0"/>
              <a:t>Make sure you watch </a:t>
            </a:r>
            <a:r>
              <a:rPr lang="en-US" dirty="0" err="1"/>
              <a:t>Udacity</a:t>
            </a:r>
            <a:r>
              <a:rPr lang="en-US" dirty="0"/>
              <a:t> video </a:t>
            </a:r>
            <a:r>
              <a:rPr lang="en-US" i="1" u="sng" dirty="0"/>
              <a:t>01-03 The Power of </a:t>
            </a:r>
            <a:r>
              <a:rPr lang="en-US" i="1" u="sng" dirty="0" err="1"/>
              <a:t>Numpy</a:t>
            </a:r>
            <a:endParaRPr lang="en-US" i="1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36540" cy="4351338"/>
          </a:xfrm>
        </p:spPr>
        <p:txBody>
          <a:bodyPr>
            <a:normAutofit/>
          </a:bodyPr>
          <a:lstStyle/>
          <a:p>
            <a:r>
              <a:rPr lang="en-US" dirty="0"/>
              <a:t>Stands for n-dimensional array. </a:t>
            </a:r>
          </a:p>
          <a:p>
            <a:r>
              <a:rPr lang="en-US" dirty="0"/>
              <a:t>Why do we care? Decision tree is represented in table form!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61150"/>
              </p:ext>
            </p:extLst>
          </p:nvPr>
        </p:nvGraphicFramePr>
        <p:xfrm>
          <a:off x="5172474" y="3187698"/>
          <a:ext cx="1202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97717"/>
              </p:ext>
            </p:extLst>
          </p:nvPr>
        </p:nvGraphicFramePr>
        <p:xfrm>
          <a:off x="8036056" y="2504121"/>
          <a:ext cx="1202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27487"/>
              </p:ext>
            </p:extLst>
          </p:nvPr>
        </p:nvGraphicFramePr>
        <p:xfrm>
          <a:off x="8499607" y="2770821"/>
          <a:ext cx="1202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77155"/>
              </p:ext>
            </p:extLst>
          </p:nvPr>
        </p:nvGraphicFramePr>
        <p:xfrm>
          <a:off x="9010781" y="3187698"/>
          <a:ext cx="1202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97117"/>
              </p:ext>
            </p:extLst>
          </p:nvPr>
        </p:nvGraphicFramePr>
        <p:xfrm>
          <a:off x="1808164" y="3926836"/>
          <a:ext cx="12022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71790" y="4678758"/>
            <a:ext cx="1547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1-d array</a:t>
            </a:r>
          </a:p>
          <a:p>
            <a:endParaRPr lang="en-US" dirty="0"/>
          </a:p>
          <a:p>
            <a:r>
              <a:rPr lang="en-US" dirty="0" err="1"/>
              <a:t>N.shape</a:t>
            </a:r>
            <a:r>
              <a:rPr lang="en-US" dirty="0"/>
              <a:t> = (2,)</a:t>
            </a:r>
          </a:p>
          <a:p>
            <a:r>
              <a:rPr lang="en-US" dirty="0" err="1"/>
              <a:t>N.shape</a:t>
            </a:r>
            <a:r>
              <a:rPr lang="en-US" dirty="0"/>
              <a:t>[0]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7366" y="4732176"/>
            <a:ext cx="1604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2-d array</a:t>
            </a:r>
          </a:p>
          <a:p>
            <a:endParaRPr lang="en-US" dirty="0"/>
          </a:p>
          <a:p>
            <a:r>
              <a:rPr lang="en-US" dirty="0" err="1"/>
              <a:t>N.shape</a:t>
            </a:r>
            <a:r>
              <a:rPr lang="en-US" dirty="0"/>
              <a:t> = (4,2)</a:t>
            </a:r>
          </a:p>
          <a:p>
            <a:r>
              <a:rPr lang="en-US" dirty="0" err="1"/>
              <a:t>N.shape</a:t>
            </a:r>
            <a:r>
              <a:rPr lang="en-US" dirty="0"/>
              <a:t>[0] = 4</a:t>
            </a:r>
          </a:p>
          <a:p>
            <a:r>
              <a:rPr lang="en-US" dirty="0" err="1"/>
              <a:t>N.shape</a:t>
            </a:r>
            <a:r>
              <a:rPr lang="en-US" dirty="0"/>
              <a:t>[1]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03161" y="4727691"/>
            <a:ext cx="17796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3-d array</a:t>
            </a:r>
          </a:p>
          <a:p>
            <a:endParaRPr lang="en-US" dirty="0"/>
          </a:p>
          <a:p>
            <a:r>
              <a:rPr lang="en-US" dirty="0" err="1"/>
              <a:t>N.shape</a:t>
            </a:r>
            <a:r>
              <a:rPr lang="en-US" dirty="0"/>
              <a:t> = (3,4,2)</a:t>
            </a:r>
          </a:p>
          <a:p>
            <a:r>
              <a:rPr lang="en-US" dirty="0" err="1"/>
              <a:t>N.shape</a:t>
            </a:r>
            <a:r>
              <a:rPr lang="en-US" dirty="0"/>
              <a:t>[0] = 3</a:t>
            </a:r>
            <a:br>
              <a:rPr lang="en-US" dirty="0"/>
            </a:br>
            <a:r>
              <a:rPr lang="en-US" dirty="0" err="1"/>
              <a:t>N.shape</a:t>
            </a:r>
            <a:r>
              <a:rPr lang="en-US" dirty="0"/>
              <a:t>[1] = 4</a:t>
            </a:r>
            <a:br>
              <a:rPr lang="en-US" dirty="0"/>
            </a:br>
            <a:r>
              <a:rPr lang="en-US" dirty="0" err="1"/>
              <a:t>N.shape</a:t>
            </a:r>
            <a:r>
              <a:rPr lang="en-US" dirty="0"/>
              <a:t>[2] =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53204" y="391564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3969" y="373098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14555" y="350234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</a:p>
        </p:txBody>
      </p:sp>
    </p:spTree>
    <p:extLst>
      <p:ext uri="{BB962C8B-B14F-4D97-AF65-F5344CB8AC3E}">
        <p14:creationId xmlns:p14="http://schemas.microsoft.com/office/powerpoint/2010/main" val="15361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544" y="4900851"/>
            <a:ext cx="3784600" cy="35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 = </a:t>
            </a:r>
            <a:r>
              <a:rPr lang="en-US" sz="1800" dirty="0" err="1"/>
              <a:t>np.array</a:t>
            </a:r>
            <a:r>
              <a:rPr lang="en-US" sz="1800" dirty="0"/>
              <a:t>([[1,2],[3,4],[5,6],[7,8]])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45016"/>
              </p:ext>
            </p:extLst>
          </p:nvPr>
        </p:nvGraphicFramePr>
        <p:xfrm>
          <a:off x="4964711" y="3275648"/>
          <a:ext cx="1202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37480"/>
              </p:ext>
            </p:extLst>
          </p:nvPr>
        </p:nvGraphicFramePr>
        <p:xfrm>
          <a:off x="8550674" y="3269774"/>
          <a:ext cx="25491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0.2151651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0.5191198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0.9984162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0.3191896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0.1945381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0.6999632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0.1144863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0.1848499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25074"/>
              </p:ext>
            </p:extLst>
          </p:nvPr>
        </p:nvGraphicFramePr>
        <p:xfrm>
          <a:off x="1015671" y="3269774"/>
          <a:ext cx="1202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Content Placeholder 2"/>
          <p:cNvSpPr>
            <a:spLocks noGrp="1"/>
          </p:cNvSpPr>
          <p:nvPr>
            <p:ph sz="half" idx="1"/>
          </p:nvPr>
        </p:nvSpPr>
        <p:spPr>
          <a:xfrm>
            <a:off x="8306103" y="4900851"/>
            <a:ext cx="2946400" cy="38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 = </a:t>
            </a:r>
            <a:r>
              <a:rPr lang="en-US" sz="1800" dirty="0" err="1"/>
              <a:t>np.random.random</a:t>
            </a:r>
            <a:r>
              <a:rPr lang="en-US" sz="1800" dirty="0"/>
              <a:t>((4,2))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926251"/>
            <a:ext cx="2063915" cy="33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N = </a:t>
            </a:r>
            <a:r>
              <a:rPr lang="en-US" sz="1800" dirty="0" err="1"/>
              <a:t>np.ones</a:t>
            </a:r>
            <a:r>
              <a:rPr lang="en-US" sz="1800" dirty="0"/>
              <a:t>((4,2))</a:t>
            </a:r>
          </a:p>
        </p:txBody>
      </p:sp>
    </p:spTree>
    <p:extLst>
      <p:ext uri="{BB962C8B-B14F-4D97-AF65-F5344CB8AC3E}">
        <p14:creationId xmlns:p14="http://schemas.microsoft.com/office/powerpoint/2010/main" val="119245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80815"/>
              </p:ext>
            </p:extLst>
          </p:nvPr>
        </p:nvGraphicFramePr>
        <p:xfrm>
          <a:off x="8382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96097"/>
              </p:ext>
            </p:extLst>
          </p:nvPr>
        </p:nvGraphicFramePr>
        <p:xfrm>
          <a:off x="36703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25978"/>
              </p:ext>
            </p:extLst>
          </p:nvPr>
        </p:nvGraphicFramePr>
        <p:xfrm>
          <a:off x="63881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17205"/>
              </p:ext>
            </p:extLst>
          </p:nvPr>
        </p:nvGraphicFramePr>
        <p:xfrm>
          <a:off x="91059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Zero based indexing</a:t>
            </a:r>
          </a:p>
          <a:p>
            <a:r>
              <a:rPr lang="en-US" sz="1800" dirty="0"/>
              <a:t>“:” used to specify range</a:t>
            </a:r>
          </a:p>
          <a:p>
            <a:r>
              <a:rPr lang="en-US" sz="1800" dirty="0"/>
              <a:t>1:3 means elements between 1 inclusive and 3 exclusive.</a:t>
            </a:r>
          </a:p>
          <a:p>
            <a:r>
              <a:rPr lang="en-US" sz="1800" dirty="0"/>
              <a:t>N[</a:t>
            </a:r>
            <a:r>
              <a:rPr lang="en-US" sz="1800" i="1" dirty="0"/>
              <a:t>row specifier</a:t>
            </a:r>
            <a:r>
              <a:rPr lang="en-US" sz="1800" dirty="0"/>
              <a:t>, </a:t>
            </a:r>
            <a:r>
              <a:rPr lang="en-US" sz="1800" i="1" dirty="0"/>
              <a:t>column specifier</a:t>
            </a:r>
            <a:r>
              <a:rPr lang="en-US" sz="1800" dirty="0"/>
              <a:t>]</a:t>
            </a:r>
          </a:p>
          <a:p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1447436" y="5384602"/>
            <a:ext cx="6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N[:,:]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63095" y="53592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N[2,3]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56515" y="536317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N[1:,:4]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730470" y="535047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N[0,2:4]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55431"/>
              </p:ext>
            </p:extLst>
          </p:nvPr>
        </p:nvGraphicFramePr>
        <p:xfrm>
          <a:off x="7721600" y="7588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151281" y="138507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</a:t>
            </a:r>
          </a:p>
        </p:txBody>
      </p:sp>
    </p:spTree>
    <p:extLst>
      <p:ext uri="{BB962C8B-B14F-4D97-AF65-F5344CB8AC3E}">
        <p14:creationId xmlns:p14="http://schemas.microsoft.com/office/powerpoint/2010/main" val="411457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Array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4206"/>
              </p:ext>
            </p:extLst>
          </p:nvPr>
        </p:nvGraphicFramePr>
        <p:xfrm>
          <a:off x="8382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64385"/>
              </p:ext>
            </p:extLst>
          </p:nvPr>
        </p:nvGraphicFramePr>
        <p:xfrm>
          <a:off x="36703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77406"/>
              </p:ext>
            </p:extLst>
          </p:nvPr>
        </p:nvGraphicFramePr>
        <p:xfrm>
          <a:off x="63881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27950"/>
              </p:ext>
            </p:extLst>
          </p:nvPr>
        </p:nvGraphicFramePr>
        <p:xfrm>
          <a:off x="9105900" y="37306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278319" y="538460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N[:,:] = 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93978" y="535920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N[2,3] =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56515" y="536317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N[1:,:4] = 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730470" y="535047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N[0,2:4] = 0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7721600" y="758825"/>
          <a:ext cx="20284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151281" y="138507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</a:t>
            </a:r>
          </a:p>
        </p:txBody>
      </p:sp>
    </p:spTree>
    <p:extLst>
      <p:ext uri="{BB962C8B-B14F-4D97-AF65-F5344CB8AC3E}">
        <p14:creationId xmlns:p14="http://schemas.microsoft.com/office/powerpoint/2010/main" val="763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it?  Attach tables together to form bigger table.</a:t>
            </a:r>
          </a:p>
          <a:p>
            <a:r>
              <a:rPr lang="en-US" dirty="0"/>
              <a:t>There are many short-hand for concatenating. I will show you just one. </a:t>
            </a:r>
          </a:p>
          <a:p>
            <a:r>
              <a:rPr lang="en-US" dirty="0" err="1"/>
              <a:t>np.concatenate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68800" cy="2428875"/>
          </a:xfrm>
        </p:spPr>
        <p:txBody>
          <a:bodyPr>
            <a:normAutofit/>
          </a:bodyPr>
          <a:lstStyle/>
          <a:p>
            <a:r>
              <a:rPr lang="en-US" dirty="0"/>
              <a:t>Examples of proper concatenation</a:t>
            </a:r>
          </a:p>
          <a:p>
            <a:r>
              <a:rPr lang="en-US" dirty="0"/>
              <a:t>Axis = 1 to </a:t>
            </a:r>
            <a:r>
              <a:rPr lang="en-US" dirty="0" err="1"/>
              <a:t>concat</a:t>
            </a:r>
            <a:r>
              <a:rPr lang="en-US" dirty="0"/>
              <a:t> to column</a:t>
            </a:r>
          </a:p>
          <a:p>
            <a:r>
              <a:rPr lang="en-US" dirty="0"/>
              <a:t>Axis = 0 to </a:t>
            </a:r>
            <a:r>
              <a:rPr lang="en-US" dirty="0" err="1"/>
              <a:t>concat</a:t>
            </a:r>
            <a:r>
              <a:rPr lang="en-US" dirty="0"/>
              <a:t> to row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5723"/>
              </p:ext>
            </p:extLst>
          </p:nvPr>
        </p:nvGraphicFramePr>
        <p:xfrm>
          <a:off x="7531100" y="600294"/>
          <a:ext cx="5071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99014"/>
              </p:ext>
            </p:extLst>
          </p:nvPr>
        </p:nvGraphicFramePr>
        <p:xfrm>
          <a:off x="8877299" y="600294"/>
          <a:ext cx="1014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300" y="5621536"/>
            <a:ext cx="32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  <a:r>
              <a:rPr lang="en-US" dirty="0" err="1"/>
              <a:t>np.concatenate</a:t>
            </a:r>
            <a:r>
              <a:rPr lang="en-US" dirty="0"/>
              <a:t>([A,B],axis=1)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1247" y="11471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3278" y="11471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1078" y="5608836"/>
            <a:ext cx="32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  <a:r>
              <a:rPr lang="en-US" dirty="0" err="1"/>
              <a:t>np.concatenate</a:t>
            </a:r>
            <a:r>
              <a:rPr lang="en-US" dirty="0"/>
              <a:t>([B,A],axis=1)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23842"/>
              </p:ext>
            </p:extLst>
          </p:nvPr>
        </p:nvGraphicFramePr>
        <p:xfrm>
          <a:off x="10637226" y="978754"/>
          <a:ext cx="10142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18324" y="1159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 =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1780" y="5583436"/>
            <a:ext cx="32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  <a:r>
              <a:rPr lang="en-US" dirty="0" err="1"/>
              <a:t>np.concatenate</a:t>
            </a:r>
            <a:r>
              <a:rPr lang="en-US" dirty="0"/>
              <a:t>([B,C],axis=0)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422400" y="4113838"/>
          <a:ext cx="5071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954906" y="4113164"/>
          <a:ext cx="1014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560282" y="4100464"/>
          <a:ext cx="1014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54740"/>
              </p:ext>
            </p:extLst>
          </p:nvPr>
        </p:nvGraphicFramePr>
        <p:xfrm>
          <a:off x="6599894" y="4100464"/>
          <a:ext cx="5071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598518" y="3362545"/>
          <a:ext cx="1014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602181" y="4838285"/>
          <a:ext cx="10142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66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6087" cy="1536920"/>
          </a:xfrm>
        </p:spPr>
        <p:txBody>
          <a:bodyPr>
            <a:normAutofit/>
          </a:bodyPr>
          <a:lstStyle/>
          <a:p>
            <a:r>
              <a:rPr lang="en-US" dirty="0"/>
              <a:t>Illegal concatenation!</a:t>
            </a:r>
          </a:p>
          <a:p>
            <a:r>
              <a:rPr lang="en-US" dirty="0"/>
              <a:t>Pay attention to your axis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531100" y="600294"/>
          <a:ext cx="5071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877299" y="600294"/>
          <a:ext cx="1014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79700" y="6205736"/>
            <a:ext cx="32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  <a:r>
              <a:rPr lang="en-US" dirty="0" err="1"/>
              <a:t>np.concatenate</a:t>
            </a:r>
            <a:r>
              <a:rPr lang="en-US" dirty="0"/>
              <a:t>([A,B],axis=0)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1247" y="11471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3278" y="11471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637226" y="978754"/>
          <a:ext cx="10142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18324" y="1159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 =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14490" y="6205736"/>
            <a:ext cx="32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</a:t>
            </a:r>
            <a:r>
              <a:rPr lang="en-US" dirty="0" err="1"/>
              <a:t>np.concatenate</a:t>
            </a:r>
            <a:r>
              <a:rPr lang="en-US" dirty="0"/>
              <a:t>([B,C],axis=1)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71958"/>
              </p:ext>
            </p:extLst>
          </p:nvPr>
        </p:nvGraphicFramePr>
        <p:xfrm>
          <a:off x="4279006" y="3212491"/>
          <a:ext cx="5071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75965"/>
              </p:ext>
            </p:extLst>
          </p:nvPr>
        </p:nvGraphicFramePr>
        <p:xfrm>
          <a:off x="4012306" y="4697364"/>
          <a:ext cx="1014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34176"/>
              </p:ext>
            </p:extLst>
          </p:nvPr>
        </p:nvGraphicFramePr>
        <p:xfrm>
          <a:off x="7511228" y="3984845"/>
          <a:ext cx="1014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2028"/>
              </p:ext>
            </p:extLst>
          </p:nvPr>
        </p:nvGraphicFramePr>
        <p:xfrm>
          <a:off x="8543875" y="4347871"/>
          <a:ext cx="10142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3720475" y="2669531"/>
            <a:ext cx="1643663" cy="153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600" dirty="0">
                <a:solidFill>
                  <a:srgbClr val="FF00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x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7712826" y="2669531"/>
            <a:ext cx="1643663" cy="153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600" dirty="0">
                <a:solidFill>
                  <a:srgbClr val="FF00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896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1283</TotalTime>
  <Words>1042</Words>
  <Application>Microsoft Office PowerPoint</Application>
  <PresentationFormat>Widescreen</PresentationFormat>
  <Paragraphs>531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Nirmala UI Semilight</vt:lpstr>
      <vt:lpstr>Office Theme</vt:lpstr>
      <vt:lpstr>Mini Lecture on Numpy</vt:lpstr>
      <vt:lpstr>What is Numpy?</vt:lpstr>
      <vt:lpstr>np.ndarray</vt:lpstr>
      <vt:lpstr>Construct a 2d-array</vt:lpstr>
      <vt:lpstr>Slicing</vt:lpstr>
      <vt:lpstr>Modify Array</vt:lpstr>
      <vt:lpstr>Concatenate</vt:lpstr>
      <vt:lpstr>Concatenate (continued)</vt:lpstr>
      <vt:lpstr>Concatenate (continued)</vt:lpstr>
      <vt:lpstr>Numerical operations</vt:lpstr>
      <vt:lpstr>Numerical operations (continued)</vt:lpstr>
      <vt:lpstr>Numerical operations (continued)</vt:lpstr>
      <vt:lpstr>Masking</vt:lpstr>
      <vt:lpstr>Not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on Recursion</dc:title>
  <dc:creator>James</dc:creator>
  <cp:lastModifiedBy>Katy</cp:lastModifiedBy>
  <cp:revision>61</cp:revision>
  <dcterms:created xsi:type="dcterms:W3CDTF">2017-09-16T02:31:51Z</dcterms:created>
  <dcterms:modified xsi:type="dcterms:W3CDTF">2018-07-30T04:21:37Z</dcterms:modified>
</cp:coreProperties>
</file>