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7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3e7246047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3e724604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3e724604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3e724604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e72460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e72460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e724604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e72460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3e72460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3e72460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e724604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e724604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e72460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e72460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e72460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e72460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3e724604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3e724604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e724604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e724604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e724604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3e724604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304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1</a:t>
            </a:r>
            <a:endParaRPr/>
          </a:p>
        </p:txBody>
      </p:sp>
      <p:sp>
        <p:nvSpPr>
          <p:cNvPr id="55" name="Google Shape;55;p13"/>
          <p:cNvSpPr txBox="1">
            <a:spLocks noGrp="1"/>
          </p:cNvSpPr>
          <p:nvPr>
            <p:ph type="subTitle" idx="1"/>
          </p:nvPr>
        </p:nvSpPr>
        <p:spPr>
          <a:xfrm>
            <a:off x="311700" y="2320025"/>
            <a:ext cx="8520600" cy="179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Sebastian</a:t>
            </a:r>
            <a:endParaRPr dirty="0"/>
          </a:p>
          <a:p>
            <a:pPr marL="0" lvl="0" indent="0" algn="ctr" rtl="0">
              <a:spcBef>
                <a:spcPts val="0"/>
              </a:spcBef>
              <a:spcAft>
                <a:spcPts val="0"/>
              </a:spcAft>
              <a:buNone/>
            </a:pPr>
            <a:r>
              <a:rPr lang="en-US" dirty="0"/>
              <a:t>seb.Hollister@gatech.edu</a:t>
            </a:r>
            <a:endParaRPr dirty="0"/>
          </a:p>
          <a:p>
            <a:pPr marL="0" lvl="0" indent="0" algn="ctr" rtl="0">
              <a:spcBef>
                <a:spcPts val="0"/>
              </a:spcBef>
              <a:spcAft>
                <a:spcPts val="0"/>
              </a:spcAft>
              <a:buNone/>
            </a:pPr>
            <a:r>
              <a:rPr lang="en" dirty="0"/>
              <a:t>shollister7</a:t>
            </a:r>
            <a:endParaRPr dirty="0"/>
          </a:p>
          <a:p>
            <a:pPr marL="0" lvl="0" indent="0" algn="ctr" rtl="0">
              <a:spcBef>
                <a:spcPts val="0"/>
              </a:spcBef>
              <a:spcAft>
                <a:spcPts val="0"/>
              </a:spcAft>
              <a:buNone/>
            </a:pPr>
            <a:r>
              <a:rPr lang="en" dirty="0"/>
              <a:t>903304661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Hybrid images with PyTorch</a:t>
            </a:r>
            <a:endParaRPr/>
          </a:p>
        </p:txBody>
      </p:sp>
      <p:sp>
        <p:nvSpPr>
          <p:cNvPr id="117" name="Google Shape;117;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Submarine + Fish</a:t>
            </a:r>
            <a:endParaRPr b="1"/>
          </a:p>
          <a:p>
            <a:pPr marL="0" lvl="0" indent="0" algn="l" rtl="0">
              <a:spcBef>
                <a:spcPts val="1600"/>
              </a:spcBef>
              <a:spcAft>
                <a:spcPts val="0"/>
              </a:spcAft>
              <a:buClr>
                <a:schemeClr val="dk1"/>
              </a:buClr>
              <a:buSzPts val="1100"/>
              <a:buFont typeface="Arial"/>
              <a:buNone/>
            </a:pPr>
            <a:r>
              <a:rPr lang="en"/>
              <a:t>&lt;insert your hybrid image here&gt;</a:t>
            </a:r>
            <a:endParaRPr b="1"/>
          </a:p>
          <a:p>
            <a:pPr marL="0" lvl="0" indent="0" algn="l" rtl="0">
              <a:spcBef>
                <a:spcPts val="1600"/>
              </a:spcBef>
              <a:spcAft>
                <a:spcPts val="1600"/>
              </a:spcAft>
              <a:buNone/>
            </a:pPr>
            <a:endParaRPr/>
          </a:p>
        </p:txBody>
      </p:sp>
      <p:sp>
        <p:nvSpPr>
          <p:cNvPr id="118" name="Google Shape;118;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vs. Part 2</a:t>
            </a:r>
            <a:endParaRPr dirty="0"/>
          </a:p>
          <a:p>
            <a:pPr marL="0" lvl="0" indent="0" algn="l" rtl="0">
              <a:spcBef>
                <a:spcPts val="1600"/>
              </a:spcBef>
              <a:spcAft>
                <a:spcPts val="1600"/>
              </a:spcAft>
              <a:buNone/>
            </a:pPr>
            <a:r>
              <a:rPr lang="en" dirty="0"/>
              <a:t>&lt;Compare the run-times of Parts 1 and 2 here, as calculated in proj1.ipynb. What can you say about the two methods?&gt;</a:t>
            </a:r>
          </a:p>
          <a:p>
            <a:pPr marL="0" lvl="0" indent="0" algn="l" rtl="0">
              <a:lnSpc>
                <a:spcPct val="100000"/>
              </a:lnSpc>
              <a:spcBef>
                <a:spcPts val="1600"/>
              </a:spcBef>
              <a:spcAft>
                <a:spcPts val="1600"/>
              </a:spcAft>
              <a:buNone/>
            </a:pPr>
            <a:r>
              <a:rPr lang="en" dirty="0"/>
              <a:t>Part 1 Runtime: 6.87 seconds </a:t>
            </a:r>
          </a:p>
          <a:p>
            <a:pPr marL="0" lvl="0" indent="0" algn="l" rtl="0">
              <a:lnSpc>
                <a:spcPct val="100000"/>
              </a:lnSpc>
              <a:spcBef>
                <a:spcPts val="1600"/>
              </a:spcBef>
              <a:spcAft>
                <a:spcPts val="1600"/>
              </a:spcAft>
              <a:buNone/>
            </a:pPr>
            <a:r>
              <a:rPr lang="en" dirty="0"/>
              <a:t>P</a:t>
            </a:r>
            <a:r>
              <a:rPr lang="en-US" dirty="0"/>
              <a:t>art 2 Runtime: 0.61 seconds</a:t>
            </a:r>
          </a:p>
          <a:p>
            <a:pPr marL="0" lvl="0" indent="0" algn="l" rtl="0">
              <a:lnSpc>
                <a:spcPct val="100000"/>
              </a:lnSpc>
              <a:spcBef>
                <a:spcPts val="1600"/>
              </a:spcBef>
              <a:spcAft>
                <a:spcPts val="1600"/>
              </a:spcAft>
              <a:buNone/>
            </a:pPr>
            <a:r>
              <a:rPr lang="en-US" dirty="0"/>
              <a:t>Part 2 runtime is much faster, as torch has been optimized and is much more efficient.</a:t>
            </a:r>
            <a:endParaRPr lang="en" dirty="0"/>
          </a:p>
        </p:txBody>
      </p:sp>
      <p:pic>
        <p:nvPicPr>
          <p:cNvPr id="3" name="Picture 2" descr="A fish swimming under water&#10;&#10;Description automatically generated">
            <a:extLst>
              <a:ext uri="{FF2B5EF4-FFF2-40B4-BE49-F238E27FC236}">
                <a16:creationId xmlns:a16="http://schemas.microsoft.com/office/drawing/2014/main" id="{CA44F1FA-94A3-41E0-8629-57A654A0B60E}"/>
              </a:ext>
            </a:extLst>
          </p:cNvPr>
          <p:cNvPicPr>
            <a:picLocks noChangeAspect="1"/>
          </p:cNvPicPr>
          <p:nvPr/>
        </p:nvPicPr>
        <p:blipFill>
          <a:blip r:embed="rId3"/>
          <a:stretch>
            <a:fillRect/>
          </a:stretch>
        </p:blipFill>
        <p:spPr>
          <a:xfrm>
            <a:off x="504126" y="2348720"/>
            <a:ext cx="2711916" cy="22201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Tests</a:t>
            </a:r>
            <a:endParaRPr/>
          </a:p>
        </p:txBody>
      </p:sp>
      <p:sp>
        <p:nvSpPr>
          <p:cNvPr id="124" name="Google Shape;12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&lt;Provide a screenshot of the results when you run `pytest tests` on your final code implementation (note: we will re-run these tests).&gt;</a:t>
            </a:r>
            <a:endParaRPr/>
          </a:p>
        </p:txBody>
      </p:sp>
      <p:pic>
        <p:nvPicPr>
          <p:cNvPr id="3" name="Picture 2" descr="A screenshot of a computer screen&#10;&#10;Description automatically generated">
            <a:extLst>
              <a:ext uri="{FF2B5EF4-FFF2-40B4-BE49-F238E27FC236}">
                <a16:creationId xmlns:a16="http://schemas.microsoft.com/office/drawing/2014/main" id="{1670C7DC-F414-4EF3-88B9-04102BCB5B28}"/>
              </a:ext>
            </a:extLst>
          </p:cNvPr>
          <p:cNvPicPr>
            <a:picLocks noChangeAspect="1"/>
          </p:cNvPicPr>
          <p:nvPr/>
        </p:nvPicPr>
        <p:blipFill>
          <a:blip r:embed="rId3"/>
          <a:stretch>
            <a:fillRect/>
          </a:stretch>
        </p:blipFill>
        <p:spPr>
          <a:xfrm>
            <a:off x="2286000" y="2155349"/>
            <a:ext cx="5224272" cy="29386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&lt;Describe what you have learned in this project. Consider questions like how varying the cutoff frequency value or swapping images within a pair influences the resulting hybrid image. Feel free to include any challenges you ran into.&gt;</a:t>
            </a:r>
          </a:p>
          <a:p>
            <a:pPr marL="0" lvl="0" indent="0" algn="l" rtl="0">
              <a:spcBef>
                <a:spcPts val="0"/>
              </a:spcBef>
              <a:spcAft>
                <a:spcPts val="1600"/>
              </a:spcAft>
              <a:buNone/>
            </a:pPr>
            <a:r>
              <a:rPr lang="en" dirty="0"/>
              <a:t>Working on this project taught me a couple things. </a:t>
            </a:r>
            <a:r>
              <a:rPr lang="en-US" dirty="0"/>
              <a:t>First, it was interesting to see how filters are actually applied to images both with how the kernel “slides” across and the actual linear algebra behind it. Also, this project was the first time I used </a:t>
            </a:r>
            <a:r>
              <a:rPr lang="en-US" dirty="0" err="1"/>
              <a:t>pytorch</a:t>
            </a:r>
            <a:r>
              <a:rPr lang="en-US" dirty="0"/>
              <a:t> so I learned a lot about how image manipulation works within an established framework, as well as how much more </a:t>
            </a:r>
            <a:r>
              <a:rPr lang="en-US" dirty="0" err="1"/>
              <a:t>effecent</a:t>
            </a:r>
            <a:r>
              <a:rPr lang="en-US" dirty="0"/>
              <a:t> libraries like </a:t>
            </a:r>
            <a:r>
              <a:rPr lang="en-US" dirty="0" err="1"/>
              <a:t>pytorch</a:t>
            </a:r>
            <a:r>
              <a:rPr lang="en-US" dirty="0"/>
              <a:t> can make the workflow. I ran into many challenges trying to get </a:t>
            </a:r>
            <a:r>
              <a:rPr lang="en-US" dirty="0" err="1"/>
              <a:t>jupyter</a:t>
            </a:r>
            <a:r>
              <a:rPr lang="en-US" dirty="0"/>
              <a:t> notebook to work right.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Image filtering</a:t>
            </a:r>
            <a:endParaRPr/>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&lt;insert visualization of Gaussian kernel from proj1.ipynb here&gt;</a:t>
            </a:r>
          </a:p>
          <a:p>
            <a:pPr marL="0" lvl="0" indent="0" algn="l" rtl="0">
              <a:spcBef>
                <a:spcPts val="0"/>
              </a:spcBef>
              <a:spcAft>
                <a:spcPts val="1600"/>
              </a:spcAft>
              <a:buNone/>
            </a:pPr>
            <a:endParaRPr dirty="0"/>
          </a:p>
        </p:txBody>
      </p:sp>
      <p:sp>
        <p:nvSpPr>
          <p:cNvPr id="62" name="Google Shape;62;p14"/>
          <p:cNvSpPr txBox="1">
            <a:spLocks noGrp="1"/>
          </p:cNvSpPr>
          <p:nvPr>
            <p:ph type="body" idx="2"/>
          </p:nvPr>
        </p:nvSpPr>
        <p:spPr>
          <a:xfrm>
            <a:off x="4832400" y="1152475"/>
            <a:ext cx="3999900" cy="3546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&lt;Describe your implementation of my_imfilter() in words.&gt;</a:t>
            </a:r>
          </a:p>
          <a:p>
            <a:pPr marL="0" lvl="0" indent="0" algn="l" rtl="0">
              <a:spcBef>
                <a:spcPts val="0"/>
              </a:spcBef>
              <a:spcAft>
                <a:spcPts val="1600"/>
              </a:spcAft>
              <a:buNone/>
            </a:pPr>
            <a:r>
              <a:rPr lang="en-US" dirty="0"/>
              <a:t>The goal of </a:t>
            </a:r>
            <a:r>
              <a:rPr lang="en-US" dirty="0" err="1"/>
              <a:t>my_imfilter</a:t>
            </a:r>
            <a:r>
              <a:rPr lang="en-US" dirty="0"/>
              <a:t>() was to apply a filter to an image. The first step was to pad the image, which was padded to ½ the height and width of the filter. Then I looped through the number of channels, and for each channel I looped through the entire image row rise. At each of these </a:t>
            </a:r>
            <a:r>
              <a:rPr lang="en-US" dirty="0" err="1"/>
              <a:t>indexs</a:t>
            </a:r>
            <a:r>
              <a:rPr lang="en-US" dirty="0"/>
              <a:t>, I created a window to apply the filter to using slices, and then applied the filter by using np multiply and sum. The resulting value replaced the center of the window for each index.</a:t>
            </a:r>
            <a:endParaRPr lang="en" dirty="0"/>
          </a:p>
        </p:txBody>
      </p:sp>
      <p:pic>
        <p:nvPicPr>
          <p:cNvPr id="3" name="Picture 2" descr="A close up of a logo&#10;&#10;Description automatically generated">
            <a:extLst>
              <a:ext uri="{FF2B5EF4-FFF2-40B4-BE49-F238E27FC236}">
                <a16:creationId xmlns:a16="http://schemas.microsoft.com/office/drawing/2014/main" id="{2562CCF3-8A28-4590-A8DA-A4309E9D4530}"/>
              </a:ext>
            </a:extLst>
          </p:cNvPr>
          <p:cNvPicPr>
            <a:picLocks noChangeAspect="1"/>
          </p:cNvPicPr>
          <p:nvPr/>
        </p:nvPicPr>
        <p:blipFill>
          <a:blip r:embed="rId3"/>
          <a:stretch>
            <a:fillRect/>
          </a:stretch>
        </p:blipFill>
        <p:spPr>
          <a:xfrm>
            <a:off x="377462" y="1704614"/>
            <a:ext cx="3188426" cy="31630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Image filtering</a:t>
            </a:r>
            <a:endParaRPr/>
          </a:p>
        </p:txBody>
      </p:sp>
      <p:sp>
        <p:nvSpPr>
          <p:cNvPr id="68" name="Google Shape;68;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Identity filter</a:t>
            </a:r>
            <a:endParaRPr b="1"/>
          </a:p>
          <a:p>
            <a:pPr marL="0" lvl="0" indent="0" algn="l" rtl="0">
              <a:spcBef>
                <a:spcPts val="1600"/>
              </a:spcBef>
              <a:spcAft>
                <a:spcPts val="0"/>
              </a:spcAft>
              <a:buClr>
                <a:schemeClr val="dk1"/>
              </a:buClr>
              <a:buSzPts val="1100"/>
              <a:buFont typeface="Arial"/>
              <a:buNone/>
            </a:pPr>
            <a:r>
              <a:rPr lang="en"/>
              <a:t>&lt;insert the results from proj1_test_filtering.ipynb using 1b_cat.bmp with the identity filter here&gt;</a:t>
            </a:r>
            <a:endParaRPr b="1"/>
          </a:p>
          <a:p>
            <a:pPr marL="0" lvl="0" indent="0" algn="l" rtl="0">
              <a:spcBef>
                <a:spcPts val="1600"/>
              </a:spcBef>
              <a:spcAft>
                <a:spcPts val="1600"/>
              </a:spcAft>
              <a:buClr>
                <a:schemeClr val="dk1"/>
              </a:buClr>
              <a:buSzPts val="1100"/>
              <a:buFont typeface="Arial"/>
              <a:buNone/>
            </a:pPr>
            <a:endParaRPr/>
          </a:p>
        </p:txBody>
      </p:sp>
      <p:sp>
        <p:nvSpPr>
          <p:cNvPr id="69" name="Google Shape;69;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Small blur with a box filter</a:t>
            </a:r>
            <a:endParaRPr dirty="0"/>
          </a:p>
          <a:p>
            <a:pPr marL="0" lvl="0" indent="0" algn="l" rtl="0">
              <a:spcBef>
                <a:spcPts val="1600"/>
              </a:spcBef>
              <a:spcAft>
                <a:spcPts val="1600"/>
              </a:spcAft>
              <a:buClr>
                <a:schemeClr val="dk1"/>
              </a:buClr>
              <a:buSzPts val="1100"/>
              <a:buFont typeface="Arial"/>
              <a:buNone/>
            </a:pPr>
            <a:r>
              <a:rPr lang="en" dirty="0"/>
              <a:t>&lt;insert the results from proj1_test_filtering.ipynb using 1b_cat.bmp with the box filter here&gt;</a:t>
            </a:r>
            <a:endParaRPr b="1" dirty="0"/>
          </a:p>
        </p:txBody>
      </p:sp>
      <p:pic>
        <p:nvPicPr>
          <p:cNvPr id="3" name="Picture 2" descr="A close up of a cat&#10;&#10;Description automatically generated">
            <a:extLst>
              <a:ext uri="{FF2B5EF4-FFF2-40B4-BE49-F238E27FC236}">
                <a16:creationId xmlns:a16="http://schemas.microsoft.com/office/drawing/2014/main" id="{DC3A2180-9E84-44BD-875E-90F6543F4EE9}"/>
              </a:ext>
            </a:extLst>
          </p:cNvPr>
          <p:cNvPicPr>
            <a:picLocks noChangeAspect="1"/>
          </p:cNvPicPr>
          <p:nvPr/>
        </p:nvPicPr>
        <p:blipFill>
          <a:blip r:embed="rId3"/>
          <a:stretch>
            <a:fillRect/>
          </a:stretch>
        </p:blipFill>
        <p:spPr>
          <a:xfrm>
            <a:off x="311700" y="2252451"/>
            <a:ext cx="3018721" cy="2641381"/>
          </a:xfrm>
          <a:prstGeom prst="rect">
            <a:avLst/>
          </a:prstGeom>
        </p:spPr>
      </p:pic>
      <p:pic>
        <p:nvPicPr>
          <p:cNvPr id="5" name="Picture 4" descr="An orange and white cat with its mouth open&#10;&#10;Description automatically generated">
            <a:extLst>
              <a:ext uri="{FF2B5EF4-FFF2-40B4-BE49-F238E27FC236}">
                <a16:creationId xmlns:a16="http://schemas.microsoft.com/office/drawing/2014/main" id="{178B40E1-8BB3-40E2-BD7B-3306B7E96660}"/>
              </a:ext>
            </a:extLst>
          </p:cNvPr>
          <p:cNvPicPr>
            <a:picLocks noChangeAspect="1"/>
          </p:cNvPicPr>
          <p:nvPr/>
        </p:nvPicPr>
        <p:blipFill>
          <a:blip r:embed="rId4"/>
          <a:stretch>
            <a:fillRect/>
          </a:stretch>
        </p:blipFill>
        <p:spPr>
          <a:xfrm>
            <a:off x="4954131" y="2252451"/>
            <a:ext cx="3018722" cy="26413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Image filtering</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Sobel filter</a:t>
            </a:r>
            <a:endParaRPr b="1" dirty="0"/>
          </a:p>
          <a:p>
            <a:pPr marL="0" lvl="0" indent="0" algn="l" rtl="0">
              <a:spcBef>
                <a:spcPts val="1600"/>
              </a:spcBef>
              <a:spcAft>
                <a:spcPts val="1600"/>
              </a:spcAft>
              <a:buClr>
                <a:schemeClr val="dk1"/>
              </a:buClr>
              <a:buSzPts val="1100"/>
              <a:buFont typeface="Arial"/>
              <a:buNone/>
            </a:pPr>
            <a:r>
              <a:rPr lang="en" dirty="0"/>
              <a:t>&lt;insert the results from proj1_test_filtering.ipynb using 1b_cat.bmp with the Sobel filter here&gt;</a:t>
            </a:r>
            <a:endParaRPr b="1" dirty="0"/>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Discrete Laplacian filter</a:t>
            </a:r>
            <a:endParaRPr b="1" dirty="0"/>
          </a:p>
          <a:p>
            <a:pPr marL="0" lvl="0" indent="0" algn="l" rtl="0">
              <a:spcBef>
                <a:spcPts val="1600"/>
              </a:spcBef>
              <a:spcAft>
                <a:spcPts val="1600"/>
              </a:spcAft>
              <a:buClr>
                <a:schemeClr val="dk1"/>
              </a:buClr>
              <a:buSzPts val="1100"/>
              <a:buFont typeface="Arial"/>
              <a:buNone/>
            </a:pPr>
            <a:r>
              <a:rPr lang="en" dirty="0"/>
              <a:t>&lt;insert the results from proj1_test_filtering.ipynb using 1b_cat.bmp with the discrete Laplacian filter here&gt;</a:t>
            </a:r>
            <a:endParaRPr b="1" dirty="0"/>
          </a:p>
        </p:txBody>
      </p:sp>
      <p:pic>
        <p:nvPicPr>
          <p:cNvPr id="3" name="Picture 2" descr="A close up of an animal&#10;&#10;Description automatically generated">
            <a:extLst>
              <a:ext uri="{FF2B5EF4-FFF2-40B4-BE49-F238E27FC236}">
                <a16:creationId xmlns:a16="http://schemas.microsoft.com/office/drawing/2014/main" id="{68A6D65B-8412-44E7-AC79-2A2CE0171B6D}"/>
              </a:ext>
            </a:extLst>
          </p:cNvPr>
          <p:cNvPicPr>
            <a:picLocks noChangeAspect="1"/>
          </p:cNvPicPr>
          <p:nvPr/>
        </p:nvPicPr>
        <p:blipFill>
          <a:blip r:embed="rId3"/>
          <a:stretch>
            <a:fillRect/>
          </a:stretch>
        </p:blipFill>
        <p:spPr>
          <a:xfrm>
            <a:off x="520869" y="2571750"/>
            <a:ext cx="2700754" cy="236316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F2F715B4-E83F-4EAD-8D36-F891CFE306A6}"/>
              </a:ext>
            </a:extLst>
          </p:cNvPr>
          <p:cNvPicPr>
            <a:picLocks noChangeAspect="1"/>
          </p:cNvPicPr>
          <p:nvPr/>
        </p:nvPicPr>
        <p:blipFill>
          <a:blip r:embed="rId4"/>
          <a:stretch>
            <a:fillRect/>
          </a:stretch>
        </p:blipFill>
        <p:spPr>
          <a:xfrm>
            <a:off x="5339606" y="2571750"/>
            <a:ext cx="2700753" cy="23631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Hybrid images</a:t>
            </a:r>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&lt;Describe your implementation of create_hybrid_image() here.&gt;</a:t>
            </a:r>
          </a:p>
          <a:p>
            <a:pPr marL="0" lvl="0" indent="0" algn="l" rtl="0">
              <a:spcBef>
                <a:spcPts val="0"/>
              </a:spcBef>
              <a:spcAft>
                <a:spcPts val="1600"/>
              </a:spcAft>
              <a:buNone/>
            </a:pPr>
            <a:r>
              <a:rPr lang="en-US" dirty="0"/>
              <a:t>To get the low </a:t>
            </a:r>
            <a:r>
              <a:rPr lang="en-US" dirty="0" err="1"/>
              <a:t>freq</a:t>
            </a:r>
            <a:r>
              <a:rPr lang="en-US" dirty="0"/>
              <a:t> image, I use </a:t>
            </a:r>
            <a:r>
              <a:rPr lang="en-US" dirty="0" err="1"/>
              <a:t>my_imfilter</a:t>
            </a:r>
            <a:r>
              <a:rPr lang="en-US" dirty="0"/>
              <a:t>() and applied the low </a:t>
            </a:r>
            <a:r>
              <a:rPr lang="en-US" dirty="0" err="1"/>
              <a:t>freq</a:t>
            </a:r>
            <a:r>
              <a:rPr lang="en-US" dirty="0"/>
              <a:t> filter to image 1. Then, to get the high </a:t>
            </a:r>
            <a:r>
              <a:rPr lang="en-US" dirty="0" err="1"/>
              <a:t>freq</a:t>
            </a:r>
            <a:r>
              <a:rPr lang="en-US" dirty="0"/>
              <a:t> of image2, I subtracted out the result of the low </a:t>
            </a:r>
            <a:r>
              <a:rPr lang="en-US" dirty="0" err="1"/>
              <a:t>freq</a:t>
            </a:r>
            <a:r>
              <a:rPr lang="en-US" dirty="0"/>
              <a:t> filter applied on image2 from image 2. To get the hybrid image, I added together the two images (low and high </a:t>
            </a:r>
            <a:r>
              <a:rPr lang="en-US" dirty="0" err="1"/>
              <a:t>freq</a:t>
            </a:r>
            <a:r>
              <a:rPr lang="en-US" dirty="0"/>
              <a:t>), and clipped the image to be between 0 and 1.</a:t>
            </a:r>
            <a:endParaRPr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Cat + Dog</a:t>
            </a:r>
            <a:endParaRPr b="1" dirty="0"/>
          </a:p>
          <a:p>
            <a:pPr marL="0" lvl="0" indent="0" algn="l" rtl="0">
              <a:spcBef>
                <a:spcPts val="1600"/>
              </a:spcBef>
              <a:spcAft>
                <a:spcPts val="0"/>
              </a:spcAft>
              <a:buClr>
                <a:schemeClr val="dk1"/>
              </a:buClr>
              <a:buSzPts val="1100"/>
              <a:buFont typeface="Arial"/>
              <a:buNone/>
            </a:pPr>
            <a:r>
              <a:rPr lang="en" dirty="0"/>
              <a:t>&lt;insert your hybrid image here&gt;</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r>
              <a:rPr lang="en" dirty="0"/>
              <a:t>Cutoff frequency: &lt;insert the value you used for this image pair&gt; </a:t>
            </a:r>
            <a:r>
              <a:rPr lang="en" b="1" dirty="0"/>
              <a:t>7</a:t>
            </a:r>
          </a:p>
        </p:txBody>
      </p:sp>
      <p:pic>
        <p:nvPicPr>
          <p:cNvPr id="5" name="Picture 4" descr="A close up of a cat looking at the camera&#10;&#10;Description automatically generated">
            <a:extLst>
              <a:ext uri="{FF2B5EF4-FFF2-40B4-BE49-F238E27FC236}">
                <a16:creationId xmlns:a16="http://schemas.microsoft.com/office/drawing/2014/main" id="{593414EA-B627-473A-B823-A0F0A08EADF0}"/>
              </a:ext>
            </a:extLst>
          </p:cNvPr>
          <p:cNvPicPr>
            <a:picLocks noChangeAspect="1"/>
          </p:cNvPicPr>
          <p:nvPr/>
        </p:nvPicPr>
        <p:blipFill>
          <a:blip r:embed="rId3"/>
          <a:stretch>
            <a:fillRect/>
          </a:stretch>
        </p:blipFill>
        <p:spPr>
          <a:xfrm>
            <a:off x="5277422" y="1968142"/>
            <a:ext cx="2180654" cy="19200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Hybrid images</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Motorcycle + Bicycle</a:t>
            </a:r>
            <a:endParaRPr dirty="0"/>
          </a:p>
          <a:p>
            <a:pPr marL="0" lvl="0" indent="0" algn="l" rtl="0">
              <a:spcBef>
                <a:spcPts val="1600"/>
              </a:spcBef>
              <a:spcAft>
                <a:spcPts val="0"/>
              </a:spcAft>
              <a:buNone/>
            </a:pPr>
            <a:r>
              <a:rPr lang="en" dirty="0"/>
              <a:t>&lt;insert your hybrid image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Cutoff frequency: &lt;insert the value you used for this image pair&gt; 7</a:t>
            </a:r>
            <a:endParaRPr b="1" dirty="0"/>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Plane + Bird</a:t>
            </a:r>
            <a:endParaRPr dirty="0"/>
          </a:p>
          <a:p>
            <a:pPr marL="0" lvl="0" indent="0" algn="l" rtl="0">
              <a:spcBef>
                <a:spcPts val="1600"/>
              </a:spcBef>
              <a:spcAft>
                <a:spcPts val="0"/>
              </a:spcAft>
              <a:buNone/>
            </a:pPr>
            <a:r>
              <a:rPr lang="en" dirty="0"/>
              <a:t>&lt;insert your hybrid image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Cutoff frequency: &lt;insert the value you used for this image pair&gt; 7</a:t>
            </a:r>
            <a:endParaRPr b="1" dirty="0"/>
          </a:p>
        </p:txBody>
      </p:sp>
      <p:pic>
        <p:nvPicPr>
          <p:cNvPr id="3" name="Picture 2" descr="A wheel of a bicycle&#10;&#10;Description automatically generated">
            <a:extLst>
              <a:ext uri="{FF2B5EF4-FFF2-40B4-BE49-F238E27FC236}">
                <a16:creationId xmlns:a16="http://schemas.microsoft.com/office/drawing/2014/main" id="{0AB18263-9DB9-40CA-9853-5A96374007F7}"/>
              </a:ext>
            </a:extLst>
          </p:cNvPr>
          <p:cNvPicPr>
            <a:picLocks noChangeAspect="1"/>
          </p:cNvPicPr>
          <p:nvPr/>
        </p:nvPicPr>
        <p:blipFill>
          <a:blip r:embed="rId3"/>
          <a:stretch>
            <a:fillRect/>
          </a:stretch>
        </p:blipFill>
        <p:spPr>
          <a:xfrm>
            <a:off x="854012" y="2170353"/>
            <a:ext cx="2254948" cy="1493343"/>
          </a:xfrm>
          <a:prstGeom prst="rect">
            <a:avLst/>
          </a:prstGeom>
        </p:spPr>
      </p:pic>
      <p:pic>
        <p:nvPicPr>
          <p:cNvPr id="5" name="Picture 4" descr="A bird flying in the sky&#10;&#10;Description automatically generated">
            <a:extLst>
              <a:ext uri="{FF2B5EF4-FFF2-40B4-BE49-F238E27FC236}">
                <a16:creationId xmlns:a16="http://schemas.microsoft.com/office/drawing/2014/main" id="{30F87875-2CCD-4333-97AE-B0BACC155249}"/>
              </a:ext>
            </a:extLst>
          </p:cNvPr>
          <p:cNvPicPr>
            <a:picLocks noChangeAspect="1"/>
          </p:cNvPicPr>
          <p:nvPr/>
        </p:nvPicPr>
        <p:blipFill>
          <a:blip r:embed="rId4"/>
          <a:stretch>
            <a:fillRect/>
          </a:stretch>
        </p:blipFill>
        <p:spPr>
          <a:xfrm>
            <a:off x="5468303" y="2060625"/>
            <a:ext cx="1956626" cy="17270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Hybrid images</a:t>
            </a:r>
            <a:endParaRPr/>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Einstein + Marilyn</a:t>
            </a:r>
            <a:endParaRPr b="1" dirty="0"/>
          </a:p>
          <a:p>
            <a:pPr marL="0" lvl="0" indent="0" algn="l" rtl="0">
              <a:spcBef>
                <a:spcPts val="1600"/>
              </a:spcBef>
              <a:spcAft>
                <a:spcPts val="0"/>
              </a:spcAft>
              <a:buClr>
                <a:schemeClr val="dk1"/>
              </a:buClr>
              <a:buSzPts val="1100"/>
              <a:buFont typeface="Arial"/>
              <a:buNone/>
            </a:pPr>
            <a:r>
              <a:rPr lang="en" dirty="0"/>
              <a:t>&lt;insert your hybrid image here&gt;</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r>
              <a:rPr lang="en" dirty="0"/>
              <a:t>Cutoff frequency: &lt;insert the value you used for this image pair&gt; 7</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Submarine + Fish</a:t>
            </a:r>
            <a:endParaRPr b="1" dirty="0"/>
          </a:p>
          <a:p>
            <a:pPr marL="0" lvl="0" indent="0" algn="l" rtl="0">
              <a:spcBef>
                <a:spcPts val="1600"/>
              </a:spcBef>
              <a:spcAft>
                <a:spcPts val="0"/>
              </a:spcAft>
              <a:buClr>
                <a:schemeClr val="dk1"/>
              </a:buClr>
              <a:buSzPts val="1100"/>
              <a:buFont typeface="Arial"/>
              <a:buNone/>
            </a:pPr>
            <a:r>
              <a:rPr lang="en" dirty="0"/>
              <a:t>&lt;insert your hybrid image here&gt;</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Clr>
                <a:schemeClr val="dk1"/>
              </a:buClr>
              <a:buSzPts val="1100"/>
              <a:buFont typeface="Arial"/>
              <a:buNone/>
            </a:pPr>
            <a:r>
              <a:rPr lang="en" dirty="0"/>
              <a:t>Cutoff frequency: &lt;insert the value you used for this image pair&gt; 7</a:t>
            </a:r>
            <a:endParaRPr b="1" dirty="0"/>
          </a:p>
        </p:txBody>
      </p:sp>
      <p:pic>
        <p:nvPicPr>
          <p:cNvPr id="3" name="Picture 2" descr="A person posing for the camera&#10;&#10;Description automatically generated">
            <a:extLst>
              <a:ext uri="{FF2B5EF4-FFF2-40B4-BE49-F238E27FC236}">
                <a16:creationId xmlns:a16="http://schemas.microsoft.com/office/drawing/2014/main" id="{D87185AC-97E7-4F31-9733-47C62DE88D86}"/>
              </a:ext>
            </a:extLst>
          </p:cNvPr>
          <p:cNvPicPr>
            <a:picLocks noChangeAspect="1"/>
          </p:cNvPicPr>
          <p:nvPr/>
        </p:nvPicPr>
        <p:blipFill>
          <a:blip r:embed="rId3"/>
          <a:stretch>
            <a:fillRect/>
          </a:stretch>
        </p:blipFill>
        <p:spPr>
          <a:xfrm>
            <a:off x="1645668" y="2076297"/>
            <a:ext cx="1331963" cy="1568756"/>
          </a:xfrm>
          <a:prstGeom prst="rect">
            <a:avLst/>
          </a:prstGeom>
        </p:spPr>
      </p:pic>
      <p:pic>
        <p:nvPicPr>
          <p:cNvPr id="5" name="Picture 4" descr="A fish swimming under water&#10;&#10;Description automatically generated">
            <a:extLst>
              <a:ext uri="{FF2B5EF4-FFF2-40B4-BE49-F238E27FC236}">
                <a16:creationId xmlns:a16="http://schemas.microsoft.com/office/drawing/2014/main" id="{94FCB313-D7FA-4EA3-8532-3660823B13E6}"/>
              </a:ext>
            </a:extLst>
          </p:cNvPr>
          <p:cNvPicPr>
            <a:picLocks noChangeAspect="1"/>
          </p:cNvPicPr>
          <p:nvPr/>
        </p:nvPicPr>
        <p:blipFill>
          <a:blip r:embed="rId4"/>
          <a:stretch>
            <a:fillRect/>
          </a:stretch>
        </p:blipFill>
        <p:spPr>
          <a:xfrm>
            <a:off x="5679274" y="2076297"/>
            <a:ext cx="1920049" cy="15718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Hybrid images with PyTorch</a:t>
            </a:r>
            <a:endParaRPr/>
          </a:p>
        </p:txBody>
      </p:sp>
      <p:sp>
        <p:nvSpPr>
          <p:cNvPr id="103" name="Google Shape;103;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Cat + Dog</a:t>
            </a:r>
            <a:endParaRPr b="1"/>
          </a:p>
          <a:p>
            <a:pPr marL="0" lvl="0" indent="0" algn="l" rtl="0">
              <a:spcBef>
                <a:spcPts val="1600"/>
              </a:spcBef>
              <a:spcAft>
                <a:spcPts val="1600"/>
              </a:spcAft>
              <a:buNone/>
            </a:pPr>
            <a:r>
              <a:rPr lang="en"/>
              <a:t>&lt;insert your hybrid image here&gt;</a:t>
            </a:r>
            <a:endParaRPr/>
          </a:p>
        </p:txBody>
      </p:sp>
      <p:sp>
        <p:nvSpPr>
          <p:cNvPr id="104" name="Google Shape;104;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Motorcycle + Bicycle</a:t>
            </a:r>
            <a:endParaRPr/>
          </a:p>
          <a:p>
            <a:pPr marL="0" lvl="0" indent="0" algn="l" rtl="0">
              <a:spcBef>
                <a:spcPts val="1600"/>
              </a:spcBef>
              <a:spcAft>
                <a:spcPts val="1600"/>
              </a:spcAft>
              <a:buNone/>
            </a:pPr>
            <a:r>
              <a:rPr lang="en"/>
              <a:t>&lt;insert your hybrid image here&gt;</a:t>
            </a:r>
            <a:endParaRPr/>
          </a:p>
        </p:txBody>
      </p:sp>
      <p:pic>
        <p:nvPicPr>
          <p:cNvPr id="3" name="Picture 2" descr="A close up of a cat looking at the camera&#10;&#10;Description automatically generated">
            <a:extLst>
              <a:ext uri="{FF2B5EF4-FFF2-40B4-BE49-F238E27FC236}">
                <a16:creationId xmlns:a16="http://schemas.microsoft.com/office/drawing/2014/main" id="{6654790D-2F06-4508-A7E8-BC1D09F3977E}"/>
              </a:ext>
            </a:extLst>
          </p:cNvPr>
          <p:cNvPicPr>
            <a:picLocks noChangeAspect="1"/>
          </p:cNvPicPr>
          <p:nvPr/>
        </p:nvPicPr>
        <p:blipFill>
          <a:blip r:embed="rId3"/>
          <a:stretch>
            <a:fillRect/>
          </a:stretch>
        </p:blipFill>
        <p:spPr>
          <a:xfrm>
            <a:off x="728663" y="2312867"/>
            <a:ext cx="2562225" cy="2256008"/>
          </a:xfrm>
          <a:prstGeom prst="rect">
            <a:avLst/>
          </a:prstGeom>
        </p:spPr>
      </p:pic>
      <p:pic>
        <p:nvPicPr>
          <p:cNvPr id="5" name="Picture 4" descr="A wheel of a bicycle&#10;&#10;Description automatically generated">
            <a:extLst>
              <a:ext uri="{FF2B5EF4-FFF2-40B4-BE49-F238E27FC236}">
                <a16:creationId xmlns:a16="http://schemas.microsoft.com/office/drawing/2014/main" id="{534701F1-C9BC-44BC-8E3A-B64C8A40054B}"/>
              </a:ext>
            </a:extLst>
          </p:cNvPr>
          <p:cNvPicPr>
            <a:picLocks noChangeAspect="1"/>
          </p:cNvPicPr>
          <p:nvPr/>
        </p:nvPicPr>
        <p:blipFill>
          <a:blip r:embed="rId4"/>
          <a:stretch>
            <a:fillRect/>
          </a:stretch>
        </p:blipFill>
        <p:spPr>
          <a:xfrm>
            <a:off x="5352859" y="2571750"/>
            <a:ext cx="2693861" cy="17840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Hybrid images with PyTorch</a:t>
            </a:r>
            <a:endParaRPr/>
          </a:p>
        </p:txBody>
      </p:sp>
      <p:sp>
        <p:nvSpPr>
          <p:cNvPr id="110" name="Google Shape;110;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Plane + Bird</a:t>
            </a:r>
            <a:endParaRPr/>
          </a:p>
          <a:p>
            <a:pPr marL="0" lvl="0" indent="0" algn="l" rtl="0">
              <a:spcBef>
                <a:spcPts val="1600"/>
              </a:spcBef>
              <a:spcAft>
                <a:spcPts val="1600"/>
              </a:spcAft>
              <a:buNone/>
            </a:pPr>
            <a:r>
              <a:rPr lang="en"/>
              <a:t>&lt;insert your hybrid image here&gt;</a:t>
            </a:r>
            <a:endParaRPr/>
          </a:p>
        </p:txBody>
      </p:sp>
      <p:sp>
        <p:nvSpPr>
          <p:cNvPr id="111" name="Google Shape;111;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Einstein + Marilyn</a:t>
            </a:r>
            <a:endParaRPr b="1"/>
          </a:p>
          <a:p>
            <a:pPr marL="0" lvl="0" indent="0" algn="l" rtl="0">
              <a:spcBef>
                <a:spcPts val="1600"/>
              </a:spcBef>
              <a:spcAft>
                <a:spcPts val="1600"/>
              </a:spcAft>
              <a:buNone/>
            </a:pPr>
            <a:r>
              <a:rPr lang="en"/>
              <a:t>&lt;insert your hybrid image here&gt;</a:t>
            </a:r>
            <a:endParaRPr/>
          </a:p>
        </p:txBody>
      </p:sp>
      <p:pic>
        <p:nvPicPr>
          <p:cNvPr id="3" name="Picture 2" descr="A bird flying in the sky&#10;&#10;Description automatically generated">
            <a:extLst>
              <a:ext uri="{FF2B5EF4-FFF2-40B4-BE49-F238E27FC236}">
                <a16:creationId xmlns:a16="http://schemas.microsoft.com/office/drawing/2014/main" id="{BC3C3983-C463-46A2-B44B-28EFDE81E43F}"/>
              </a:ext>
            </a:extLst>
          </p:cNvPr>
          <p:cNvPicPr>
            <a:picLocks noChangeAspect="1"/>
          </p:cNvPicPr>
          <p:nvPr/>
        </p:nvPicPr>
        <p:blipFill>
          <a:blip r:embed="rId3"/>
          <a:stretch>
            <a:fillRect/>
          </a:stretch>
        </p:blipFill>
        <p:spPr>
          <a:xfrm>
            <a:off x="525713" y="2493658"/>
            <a:ext cx="2497904" cy="2204817"/>
          </a:xfrm>
          <a:prstGeom prst="rect">
            <a:avLst/>
          </a:prstGeom>
        </p:spPr>
      </p:pic>
      <p:pic>
        <p:nvPicPr>
          <p:cNvPr id="5" name="Picture 4" descr="A person posing for the camera&#10;&#10;Description automatically generated">
            <a:extLst>
              <a:ext uri="{FF2B5EF4-FFF2-40B4-BE49-F238E27FC236}">
                <a16:creationId xmlns:a16="http://schemas.microsoft.com/office/drawing/2014/main" id="{F662668B-C0AA-485C-A2DA-31F5E3BF5D37}"/>
              </a:ext>
            </a:extLst>
          </p:cNvPr>
          <p:cNvPicPr>
            <a:picLocks noChangeAspect="1"/>
          </p:cNvPicPr>
          <p:nvPr/>
        </p:nvPicPr>
        <p:blipFill>
          <a:blip r:embed="rId4"/>
          <a:stretch>
            <a:fillRect/>
          </a:stretch>
        </p:blipFill>
        <p:spPr>
          <a:xfrm>
            <a:off x="5438965" y="2373812"/>
            <a:ext cx="1973771" cy="232466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800</Words>
  <Application>Microsoft Office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CS 4476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Tests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1</dc:title>
  <cp:lastModifiedBy>Sebastian Hollister</cp:lastModifiedBy>
  <cp:revision>7</cp:revision>
  <dcterms:modified xsi:type="dcterms:W3CDTF">2019-09-08T19:05:04Z</dcterms:modified>
</cp:coreProperties>
</file>