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72" r:id="rId6"/>
    <p:sldId id="273" r:id="rId7"/>
    <p:sldId id="260" r:id="rId8"/>
    <p:sldId id="261" r:id="rId9"/>
    <p:sldId id="274" r:id="rId10"/>
    <p:sldId id="262" r:id="rId11"/>
    <p:sldId id="263" r:id="rId12"/>
    <p:sldId id="264" r:id="rId13"/>
    <p:sldId id="265" r:id="rId14"/>
    <p:sldId id="266" r:id="rId15"/>
    <p:sldId id="267" r:id="rId16"/>
    <p:sldId id="268" r:id="rId17"/>
    <p:sldId id="269" r:id="rId18"/>
    <p:sldId id="270" r:id="rId19"/>
    <p:sldId id="275" r:id="rId20"/>
    <p:sldId id="27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73"/>
    <p:restoredTop sz="94699"/>
  </p:normalViewPr>
  <p:slideViewPr>
    <p:cSldViewPr snapToGrid="0" snapToObjects="1">
      <p:cViewPr varScale="1">
        <p:scale>
          <a:sx n="92" d="100"/>
          <a:sy n="92" d="100"/>
        </p:scale>
        <p:origin x="184" y="2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1eeeb3a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1eeeb3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1eeeb3a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1eeeb3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1eeeb3a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1eeeb3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1eeeb3a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1eeeb3a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1eeeb3a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1eeeb3a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1eeeb3a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1eeeb3a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1eeeb3a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1eeeb3a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8e0c7f72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8e0c7f72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91eeeb3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291eeeb3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8e207e6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8e207e6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91eeeb3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91eeeb3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1eeeb3a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1eeeb3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1eeeb3a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1eeeb3a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1eeeb3a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1eeeb3a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91eeeb3a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91eeeb3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Computer Vision </a:t>
            </a:r>
            <a:endParaRPr sz="3600" dirty="0"/>
          </a:p>
          <a:p>
            <a:pPr marL="0" lvl="0" indent="0" algn="ctr" rtl="0">
              <a:spcBef>
                <a:spcPts val="0"/>
              </a:spcBef>
              <a:spcAft>
                <a:spcPts val="0"/>
              </a:spcAft>
              <a:buClr>
                <a:schemeClr val="dk1"/>
              </a:buClr>
              <a:buSzPts val="1100"/>
              <a:buFont typeface="Arial"/>
              <a:buNone/>
            </a:pPr>
            <a:r>
              <a:rPr lang="en-US" sz="3600" dirty="0"/>
              <a:t>Fall 2018</a:t>
            </a:r>
            <a:endParaRPr sz="3600" dirty="0"/>
          </a:p>
          <a:p>
            <a:pPr marL="0" lvl="0" indent="0" algn="ctr" rtl="0">
              <a:spcBef>
                <a:spcPts val="0"/>
              </a:spcBef>
              <a:spcAft>
                <a:spcPts val="0"/>
              </a:spcAft>
              <a:buNone/>
            </a:pPr>
            <a:r>
              <a:rPr lang="en" sz="3600" dirty="0"/>
              <a:t>Problem Set #6</a:t>
            </a:r>
            <a:endParaRPr sz="3600" dirty="0"/>
          </a:p>
        </p:txBody>
      </p:sp>
      <p:sp>
        <p:nvSpPr>
          <p:cNvPr id="35" name="Google Shape;35;p8"/>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James Peruggia</a:t>
            </a:r>
            <a:endParaRPr sz="1800" dirty="0"/>
          </a:p>
          <a:p>
            <a:pPr marL="0" lvl="0" indent="0" algn="ctr" rtl="0">
              <a:spcBef>
                <a:spcPts val="0"/>
              </a:spcBef>
              <a:spcAft>
                <a:spcPts val="0"/>
              </a:spcAft>
              <a:buNone/>
            </a:pPr>
            <a:r>
              <a:rPr lang="en-US" sz="1800" dirty="0" err="1"/>
              <a:t>jperuggia@gatech.edu</a:t>
            </a:r>
            <a:endParaRPr sz="1800" dirty="0"/>
          </a:p>
          <a:p>
            <a:pPr marL="0" lvl="0" indent="0" algn="ctr" rtl="0">
              <a:spcBef>
                <a:spcPts val="0"/>
              </a:spcBef>
              <a:spcAft>
                <a:spcPts val="0"/>
              </a:spcAft>
              <a:buNone/>
            </a:pPr>
            <a:endParaRPr dirty="0"/>
          </a:p>
        </p:txBody>
      </p:sp>
      <p:sp>
        <p:nvSpPr>
          <p:cNvPr id="36" name="Google Shape;36;p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79" name="Google Shape;79;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80" name="Google Shape;80;p14"/>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ps6-3-a-1.png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093B115C-25F3-2940-A596-E899B25876DE}"/>
              </a:ext>
            </a:extLst>
          </p:cNvPr>
          <p:cNvPicPr>
            <a:picLocks noChangeAspect="1"/>
          </p:cNvPicPr>
          <p:nvPr/>
        </p:nvPicPr>
        <p:blipFill>
          <a:blip r:embed="rId3"/>
          <a:stretch>
            <a:fillRect/>
          </a:stretch>
        </p:blipFill>
        <p:spPr>
          <a:xfrm>
            <a:off x="3450936" y="1588320"/>
            <a:ext cx="2242127" cy="22421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87" name="Google Shape;87;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88" name="Google Shape;88;p15"/>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ps6-3-a-2.png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8771B239-D4AF-C046-8A2F-829E38DD4CC6}"/>
              </a:ext>
            </a:extLst>
          </p:cNvPr>
          <p:cNvPicPr>
            <a:picLocks noChangeAspect="1"/>
          </p:cNvPicPr>
          <p:nvPr/>
        </p:nvPicPr>
        <p:blipFill>
          <a:blip r:embed="rId3"/>
          <a:stretch>
            <a:fillRect/>
          </a:stretch>
        </p:blipFill>
        <p:spPr>
          <a:xfrm>
            <a:off x="3252200" y="1251950"/>
            <a:ext cx="2639600" cy="263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95" name="Google Shape;95;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6" name="Google Shape;96;p16"/>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ps6-3-a-3.png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ADE47759-2AED-3148-8E38-A31E7C6A3503}"/>
              </a:ext>
            </a:extLst>
          </p:cNvPr>
          <p:cNvPicPr>
            <a:picLocks noChangeAspect="1"/>
          </p:cNvPicPr>
          <p:nvPr/>
        </p:nvPicPr>
        <p:blipFill>
          <a:blip r:embed="rId3"/>
          <a:stretch>
            <a:fillRect/>
          </a:stretch>
        </p:blipFill>
        <p:spPr>
          <a:xfrm>
            <a:off x="3273714" y="1273464"/>
            <a:ext cx="2596572" cy="25965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103" name="Google Shape;103;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4" name="Google Shape;104;p1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ps6-3-a-4.png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C64543AC-D46F-B04F-98A4-69F7C0EC3A87}"/>
              </a:ext>
            </a:extLst>
          </p:cNvPr>
          <p:cNvPicPr>
            <a:picLocks noChangeAspect="1"/>
          </p:cNvPicPr>
          <p:nvPr/>
        </p:nvPicPr>
        <p:blipFill>
          <a:blip r:embed="rId3"/>
          <a:stretch>
            <a:fillRect/>
          </a:stretch>
        </p:blipFill>
        <p:spPr>
          <a:xfrm>
            <a:off x="3252200" y="1251950"/>
            <a:ext cx="2639600" cy="263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111" name="Google Shape;111;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2" name="Google Shape;112;p1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ps6-3-a-5.png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95FF8EF6-ABF4-E144-BE83-35444DA648D2}"/>
              </a:ext>
            </a:extLst>
          </p:cNvPr>
          <p:cNvPicPr>
            <a:picLocks noChangeAspect="1"/>
          </p:cNvPicPr>
          <p:nvPr/>
        </p:nvPicPr>
        <p:blipFill>
          <a:blip r:embed="rId3"/>
          <a:stretch>
            <a:fillRect/>
          </a:stretch>
        </p:blipFill>
        <p:spPr>
          <a:xfrm>
            <a:off x="3207327" y="1207077"/>
            <a:ext cx="2729346" cy="27293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3c: Analysis</a:t>
            </a:r>
            <a:endParaRPr/>
          </a:p>
        </p:txBody>
      </p:sp>
      <p:sp>
        <p:nvSpPr>
          <p:cNvPr id="119" name="Google Shape;119;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0" name="Google Shape;120;p19"/>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1"/>
                </a:solidFill>
                <a:latin typeface="Calibri"/>
                <a:ea typeface="Calibri"/>
                <a:cs typeface="Calibri"/>
                <a:sym typeface="Calibri"/>
              </a:rPr>
              <a:t>Working with integral images improves our computation time by an order of magnitude so it is worth using. The difference in computation is </a:t>
            </a:r>
            <a:r>
              <a:rPr lang="en-US" sz="1800" dirty="0">
                <a:solidFill>
                  <a:schemeClr val="dk1"/>
                </a:solidFill>
                <a:latin typeface="Calibri"/>
                <a:ea typeface="Calibri"/>
                <a:cs typeface="Calibri"/>
                <a:sym typeface="Calibri"/>
              </a:rPr>
              <a:t>negligible</a:t>
            </a:r>
            <a:r>
              <a:rPr lang="en" sz="1800" dirty="0">
                <a:solidFill>
                  <a:schemeClr val="dk1"/>
                </a:solidFill>
                <a:latin typeface="Calibri"/>
                <a:ea typeface="Calibri"/>
                <a:cs typeface="Calibri"/>
                <a:sym typeface="Calibri"/>
              </a:rPr>
              <a:t> when dealing with small sets, but once we get to a size of over 10,000 iterations , a </a:t>
            </a:r>
            <a:r>
              <a:rPr lang="en-US" sz="1800" dirty="0" err="1">
                <a:solidFill>
                  <a:schemeClr val="dk1"/>
                </a:solidFill>
                <a:latin typeface="Calibri"/>
                <a:ea typeface="Calibri"/>
                <a:cs typeface="Calibri"/>
                <a:sym typeface="Calibri"/>
              </a:rPr>
              <a:t>notic</a:t>
            </a:r>
            <a:r>
              <a:rPr lang="en" sz="1800" dirty="0">
                <a:solidFill>
                  <a:schemeClr val="dk1"/>
                </a:solidFill>
                <a:latin typeface="Calibri"/>
                <a:ea typeface="Calibri"/>
                <a:cs typeface="Calibri"/>
                <a:sym typeface="Calibri"/>
              </a:rPr>
              <a:t>able change c</a:t>
            </a:r>
            <a:r>
              <a:rPr lang="en-US" sz="1800" dirty="0">
                <a:solidFill>
                  <a:schemeClr val="dk1"/>
                </a:solidFill>
                <a:latin typeface="Calibri"/>
                <a:ea typeface="Calibri"/>
                <a:cs typeface="Calibri"/>
                <a:sym typeface="Calibri"/>
              </a:rPr>
              <a:t>an</a:t>
            </a:r>
            <a:r>
              <a:rPr lang="en" sz="1800" dirty="0">
                <a:solidFill>
                  <a:schemeClr val="dk1"/>
                </a:solidFill>
                <a:latin typeface="Calibri"/>
                <a:ea typeface="Calibri"/>
                <a:cs typeface="Calibri"/>
                <a:sym typeface="Calibri"/>
              </a:rPr>
              <a:t> be observed. When using </a:t>
            </a:r>
            <a:r>
              <a:rPr lang="en" sz="1800" dirty="0" err="1">
                <a:solidFill>
                  <a:schemeClr val="dk1"/>
                </a:solidFill>
                <a:latin typeface="Calibri"/>
                <a:ea typeface="Calibri"/>
                <a:cs typeface="Calibri"/>
                <a:sym typeface="Calibri"/>
              </a:rPr>
              <a:t>np.sum</a:t>
            </a:r>
            <a:r>
              <a:rPr lang="en" sz="1800" dirty="0">
                <a:solidFill>
                  <a:schemeClr val="dk1"/>
                </a:solidFill>
                <a:latin typeface="Calibri"/>
                <a:ea typeface="Calibri"/>
                <a:cs typeface="Calibri"/>
                <a:sym typeface="Calibri"/>
              </a:rPr>
              <a:t>(), the total time was roughly 2.116 seconds, but when using integral images, we can see the average time decrease to roughly 1 second. </a:t>
            </a:r>
          </a:p>
          <a:p>
            <a:pPr marL="0" lvl="0" indent="0" algn="l" rtl="0">
              <a:lnSpc>
                <a:spcPct val="115000"/>
              </a:lnSpc>
              <a:spcBef>
                <a:spcPts val="0"/>
              </a:spcBef>
              <a:spcAft>
                <a:spcPts val="0"/>
              </a:spcAft>
              <a:buNone/>
            </a:pPr>
            <a:endParaRPr lang="en" sz="18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800" dirty="0">
                <a:solidFill>
                  <a:schemeClr val="dk1"/>
                </a:solidFill>
                <a:latin typeface="Calibri"/>
                <a:ea typeface="Calibri"/>
                <a:cs typeface="Calibri"/>
                <a:sym typeface="Calibri"/>
              </a:rPr>
              <a:t>This can be attributed to the fact that when using </a:t>
            </a:r>
            <a:r>
              <a:rPr lang="en" sz="1800" dirty="0" err="1">
                <a:solidFill>
                  <a:schemeClr val="dk1"/>
                </a:solidFill>
                <a:latin typeface="Calibri"/>
                <a:ea typeface="Calibri"/>
                <a:cs typeface="Calibri"/>
                <a:sym typeface="Calibri"/>
              </a:rPr>
              <a:t>np.sum</a:t>
            </a:r>
            <a:r>
              <a:rPr lang="en" sz="1800" dirty="0">
                <a:solidFill>
                  <a:schemeClr val="dk1"/>
                </a:solidFill>
                <a:latin typeface="Calibri"/>
                <a:ea typeface="Calibri"/>
                <a:cs typeface="Calibri"/>
                <a:sym typeface="Calibri"/>
              </a:rPr>
              <a:t>() the values need to be recalculated </a:t>
            </a:r>
            <a:r>
              <a:rPr lang="en-US" sz="1800" dirty="0">
                <a:solidFill>
                  <a:schemeClr val="dk1"/>
                </a:solidFill>
                <a:latin typeface="Calibri"/>
                <a:ea typeface="Calibri"/>
                <a:cs typeface="Calibri"/>
                <a:sym typeface="Calibri"/>
              </a:rPr>
              <a:t>every time</a:t>
            </a:r>
            <a:r>
              <a:rPr lang="en" sz="1800" dirty="0">
                <a:solidFill>
                  <a:schemeClr val="dk1"/>
                </a:solidFill>
                <a:latin typeface="Calibri"/>
                <a:ea typeface="Calibri"/>
                <a:cs typeface="Calibri"/>
                <a:sym typeface="Calibri"/>
              </a:rPr>
              <a:t> whereas the use of integral images allows the values to be calculated once and </a:t>
            </a:r>
            <a:r>
              <a:rPr lang="en-US" sz="1800" dirty="0">
                <a:solidFill>
                  <a:schemeClr val="dk1"/>
                </a:solidFill>
                <a:latin typeface="Calibri"/>
                <a:ea typeface="Calibri"/>
                <a:cs typeface="Calibri"/>
                <a:sym typeface="Calibri"/>
              </a:rPr>
              <a:t>reused</a:t>
            </a:r>
            <a:r>
              <a:rPr lang="en" sz="1800" dirty="0">
                <a:solidFill>
                  <a:schemeClr val="dk1"/>
                </a:solidFill>
                <a:latin typeface="Calibri"/>
                <a:ea typeface="Calibri"/>
                <a:cs typeface="Calibri"/>
                <a:sym typeface="Calibri"/>
              </a:rPr>
              <a:t> for all iterations. </a:t>
            </a:r>
            <a:endParaRPr sz="18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Viola Jones Features</a:t>
            </a:r>
            <a:endParaRPr/>
          </a:p>
        </p:txBody>
      </p:sp>
      <p:sp>
        <p:nvSpPr>
          <p:cNvPr id="126" name="Google Shape;126;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7" name="Google Shape;127;p2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ps6-4-b-1.png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B9D4E643-D7A6-594D-A927-301DADA1ECD0}"/>
              </a:ext>
            </a:extLst>
          </p:cNvPr>
          <p:cNvPicPr>
            <a:picLocks noChangeAspect="1"/>
          </p:cNvPicPr>
          <p:nvPr/>
        </p:nvPicPr>
        <p:blipFill>
          <a:blip r:embed="rId3"/>
          <a:stretch>
            <a:fillRect/>
          </a:stretch>
        </p:blipFill>
        <p:spPr>
          <a:xfrm>
            <a:off x="3584863" y="1584613"/>
            <a:ext cx="1974273" cy="19742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Viola Jones Features</a:t>
            </a:r>
            <a:endParaRPr/>
          </a:p>
        </p:txBody>
      </p:sp>
      <p:sp>
        <p:nvSpPr>
          <p:cNvPr id="134" name="Google Shape;134;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5" name="Google Shape;135;p2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ps6-4-b-2.png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27087DD3-D7FA-1545-9265-B1FA8305EA96}"/>
              </a:ext>
            </a:extLst>
          </p:cNvPr>
          <p:cNvPicPr>
            <a:picLocks noChangeAspect="1"/>
          </p:cNvPicPr>
          <p:nvPr/>
        </p:nvPicPr>
        <p:blipFill>
          <a:blip r:embed="rId3"/>
          <a:stretch>
            <a:fillRect/>
          </a:stretch>
        </p:blipFill>
        <p:spPr>
          <a:xfrm>
            <a:off x="3591791" y="1591541"/>
            <a:ext cx="1960418" cy="19604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Analysis</a:t>
            </a:r>
            <a:endParaRPr/>
          </a:p>
        </p:txBody>
      </p:sp>
      <p:sp>
        <p:nvSpPr>
          <p:cNvPr id="142" name="Google Shape;142;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3" name="Google Shape;143;p22"/>
          <p:cNvSpPr txBox="1">
            <a:spLocks noGrp="1"/>
          </p:cNvSpPr>
          <p:nvPr>
            <p:ph type="body" idx="1"/>
          </p:nvPr>
        </p:nvSpPr>
        <p:spPr>
          <a:xfrm>
            <a:off x="457200" y="2341418"/>
            <a:ext cx="8229600" cy="258443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dk1"/>
                </a:solidFill>
                <a:latin typeface="Calibri"/>
                <a:ea typeface="Calibri"/>
                <a:cs typeface="Calibri"/>
                <a:sym typeface="Calibri"/>
              </a:rPr>
              <a:t>As indicated by t</a:t>
            </a:r>
            <a:r>
              <a:rPr lang="en-US" sz="2400" dirty="0">
                <a:solidFill>
                  <a:schemeClr val="dk1"/>
                </a:solidFill>
                <a:latin typeface="Calibri"/>
                <a:ea typeface="Calibri"/>
                <a:cs typeface="Calibri"/>
                <a:sym typeface="Calibri"/>
              </a:rPr>
              <a:t>he</a:t>
            </a:r>
            <a:r>
              <a:rPr lang="en" sz="2400" dirty="0">
                <a:solidFill>
                  <a:schemeClr val="dk1"/>
                </a:solidFill>
                <a:latin typeface="Calibri"/>
                <a:ea typeface="Calibri"/>
                <a:cs typeface="Calibri"/>
                <a:sym typeface="Calibri"/>
              </a:rPr>
              <a:t> table above, there is a training accuracy of 80% and testing accuracy of 82.86%. I </a:t>
            </a:r>
            <a:r>
              <a:rPr lang="en-US" sz="2400" dirty="0">
                <a:solidFill>
                  <a:schemeClr val="dk1"/>
                </a:solidFill>
                <a:latin typeface="Calibri"/>
                <a:ea typeface="Calibri"/>
                <a:cs typeface="Calibri"/>
                <a:sym typeface="Calibri"/>
              </a:rPr>
              <a:t>attempted</a:t>
            </a:r>
            <a:r>
              <a:rPr lang="en" sz="2400" dirty="0">
                <a:solidFill>
                  <a:schemeClr val="dk1"/>
                </a:solidFill>
                <a:latin typeface="Calibri"/>
                <a:ea typeface="Calibri"/>
                <a:cs typeface="Calibri"/>
                <a:sym typeface="Calibri"/>
              </a:rPr>
              <a:t> to </a:t>
            </a:r>
            <a:r>
              <a:rPr lang="en-US" sz="2400" dirty="0">
                <a:solidFill>
                  <a:schemeClr val="dk1"/>
                </a:solidFill>
                <a:latin typeface="Calibri"/>
                <a:ea typeface="Calibri"/>
                <a:cs typeface="Calibri"/>
                <a:sym typeface="Calibri"/>
              </a:rPr>
              <a:t>achieve</a:t>
            </a:r>
            <a:r>
              <a:rPr lang="en" sz="2400" dirty="0">
                <a:solidFill>
                  <a:schemeClr val="dk1"/>
                </a:solidFill>
                <a:latin typeface="Calibri"/>
                <a:ea typeface="Calibri"/>
                <a:cs typeface="Calibri"/>
                <a:sym typeface="Calibri"/>
              </a:rPr>
              <a:t> higher training accuracy, but in doing so I would loose testing accuracy due to possible over fitting.</a:t>
            </a:r>
          </a:p>
          <a:p>
            <a:pPr marL="0" lvl="0" indent="0" algn="l" rtl="0">
              <a:lnSpc>
                <a:spcPct val="115000"/>
              </a:lnSpc>
              <a:spcBef>
                <a:spcPts val="0"/>
              </a:spcBef>
              <a:spcAft>
                <a:spcPts val="0"/>
              </a:spcAft>
              <a:buNone/>
            </a:pPr>
            <a:endParaRPr lang="en" sz="2400" dirty="0">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BD8CFF6E-74CD-324A-8044-F8ADF0A50F49}"/>
              </a:ext>
            </a:extLst>
          </p:cNvPr>
          <p:cNvGraphicFramePr>
            <a:graphicFrameLocks noGrp="1"/>
          </p:cNvGraphicFramePr>
          <p:nvPr>
            <p:extLst>
              <p:ext uri="{D42A27DB-BD31-4B8C-83A1-F6EECF244321}">
                <p14:modId xmlns:p14="http://schemas.microsoft.com/office/powerpoint/2010/main" val="60077429"/>
              </p:ext>
            </p:extLst>
          </p:nvPr>
        </p:nvGraphicFramePr>
        <p:xfrm>
          <a:off x="457200" y="1081600"/>
          <a:ext cx="4064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51484247"/>
                    </a:ext>
                  </a:extLst>
                </a:gridCol>
                <a:gridCol w="2032000">
                  <a:extLst>
                    <a:ext uri="{9D8B030D-6E8A-4147-A177-3AD203B41FA5}">
                      <a16:colId xmlns:a16="http://schemas.microsoft.com/office/drawing/2014/main" val="3195221246"/>
                    </a:ext>
                  </a:extLst>
                </a:gridCol>
              </a:tblGrid>
              <a:tr h="370840">
                <a:tc>
                  <a:txBody>
                    <a:bodyPr/>
                    <a:lstStyle/>
                    <a:p>
                      <a:r>
                        <a:rPr lang="en-US" dirty="0"/>
                        <a:t>Type</a:t>
                      </a:r>
                    </a:p>
                  </a:txBody>
                  <a:tcPr/>
                </a:tc>
                <a:tc>
                  <a:txBody>
                    <a:bodyPr/>
                    <a:lstStyle/>
                    <a:p>
                      <a:r>
                        <a:rPr lang="en-US" dirty="0"/>
                        <a:t>Accuracy</a:t>
                      </a:r>
                    </a:p>
                  </a:txBody>
                  <a:tcPr/>
                </a:tc>
                <a:extLst>
                  <a:ext uri="{0D108BD9-81ED-4DB2-BD59-A6C34878D82A}">
                    <a16:rowId xmlns:a16="http://schemas.microsoft.com/office/drawing/2014/main" val="3910619007"/>
                  </a:ext>
                </a:extLst>
              </a:tr>
              <a:tr h="370840">
                <a:tc>
                  <a:txBody>
                    <a:bodyPr/>
                    <a:lstStyle/>
                    <a:p>
                      <a:r>
                        <a:rPr lang="en-US" dirty="0"/>
                        <a:t>Training</a:t>
                      </a:r>
                    </a:p>
                  </a:txBody>
                  <a:tcPr/>
                </a:tc>
                <a:tc>
                  <a:txBody>
                    <a:bodyPr/>
                    <a:lstStyle/>
                    <a:p>
                      <a:r>
                        <a:rPr lang="en-US" dirty="0"/>
                        <a:t>80.00%</a:t>
                      </a:r>
                    </a:p>
                  </a:txBody>
                  <a:tcPr/>
                </a:tc>
                <a:extLst>
                  <a:ext uri="{0D108BD9-81ED-4DB2-BD59-A6C34878D82A}">
                    <a16:rowId xmlns:a16="http://schemas.microsoft.com/office/drawing/2014/main" val="3143300550"/>
                  </a:ext>
                </a:extLst>
              </a:tr>
              <a:tr h="370840">
                <a:tc>
                  <a:txBody>
                    <a:bodyPr/>
                    <a:lstStyle/>
                    <a:p>
                      <a:r>
                        <a:rPr lang="en-US" dirty="0"/>
                        <a:t>Testing</a:t>
                      </a:r>
                    </a:p>
                  </a:txBody>
                  <a:tcPr/>
                </a:tc>
                <a:tc>
                  <a:txBody>
                    <a:bodyPr/>
                    <a:lstStyle/>
                    <a:p>
                      <a:r>
                        <a:rPr lang="en-US" dirty="0"/>
                        <a:t>82.86%</a:t>
                      </a:r>
                    </a:p>
                  </a:txBody>
                  <a:tcPr/>
                </a:tc>
                <a:extLst>
                  <a:ext uri="{0D108BD9-81ED-4DB2-BD59-A6C34878D82A}">
                    <a16:rowId xmlns:a16="http://schemas.microsoft.com/office/drawing/2014/main" val="62553572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C467-3A48-7F4D-9246-2B9C8C6262B5}"/>
              </a:ext>
            </a:extLst>
          </p:cNvPr>
          <p:cNvSpPr>
            <a:spLocks noGrp="1"/>
          </p:cNvSpPr>
          <p:nvPr>
            <p:ph type="title"/>
          </p:nvPr>
        </p:nvSpPr>
        <p:spPr/>
        <p:txBody>
          <a:bodyPr/>
          <a:lstStyle/>
          <a:p>
            <a:r>
              <a:rPr lang="en-US" dirty="0"/>
              <a:t>4b: Analysis</a:t>
            </a:r>
          </a:p>
        </p:txBody>
      </p:sp>
      <p:sp>
        <p:nvSpPr>
          <p:cNvPr id="3" name="Text Placeholder 2">
            <a:extLst>
              <a:ext uri="{FF2B5EF4-FFF2-40B4-BE49-F238E27FC236}">
                <a16:creationId xmlns:a16="http://schemas.microsoft.com/office/drawing/2014/main" id="{3BAB2096-2D81-A749-AC38-94DB1E794319}"/>
              </a:ext>
            </a:extLst>
          </p:cNvPr>
          <p:cNvSpPr>
            <a:spLocks noGrp="1"/>
          </p:cNvSpPr>
          <p:nvPr>
            <p:ph type="body" idx="1"/>
          </p:nvPr>
        </p:nvSpPr>
        <p:spPr/>
        <p:txBody>
          <a:bodyPr/>
          <a:lstStyle/>
          <a:p>
            <a:pPr marL="38100" indent="0">
              <a:buNone/>
            </a:pPr>
            <a:r>
              <a:rPr lang="en-US" sz="2400" dirty="0">
                <a:solidFill>
                  <a:schemeClr val="dk1"/>
                </a:solidFill>
                <a:latin typeface="Calibri"/>
                <a:ea typeface="Calibri"/>
                <a:cs typeface="Calibri"/>
                <a:sym typeface="Calibri"/>
              </a:rPr>
              <a:t>The selected </a:t>
            </a:r>
            <a:r>
              <a:rPr lang="en-US" sz="2400" dirty="0" err="1">
                <a:solidFill>
                  <a:schemeClr val="dk1"/>
                </a:solidFill>
                <a:latin typeface="Calibri"/>
                <a:ea typeface="Calibri"/>
                <a:cs typeface="Calibri"/>
                <a:sym typeface="Calibri"/>
              </a:rPr>
              <a:t>haar</a:t>
            </a:r>
            <a:r>
              <a:rPr lang="en-US" sz="2400" dirty="0">
                <a:solidFill>
                  <a:schemeClr val="dk1"/>
                </a:solidFill>
                <a:latin typeface="Calibri"/>
                <a:ea typeface="Calibri"/>
                <a:cs typeface="Calibri"/>
                <a:sym typeface="Calibri"/>
              </a:rPr>
              <a:t> features represent the best </a:t>
            </a:r>
            <a:r>
              <a:rPr lang="en-US" sz="2400" dirty="0" err="1">
                <a:solidFill>
                  <a:schemeClr val="dk1"/>
                </a:solidFill>
                <a:latin typeface="Calibri"/>
                <a:ea typeface="Calibri"/>
                <a:cs typeface="Calibri"/>
                <a:sym typeface="Calibri"/>
              </a:rPr>
              <a:t>haar</a:t>
            </a:r>
            <a:r>
              <a:rPr lang="en-US" sz="2400" dirty="0">
                <a:solidFill>
                  <a:schemeClr val="dk1"/>
                </a:solidFill>
                <a:latin typeface="Calibri"/>
                <a:ea typeface="Calibri"/>
                <a:cs typeface="Calibri"/>
                <a:sym typeface="Calibri"/>
              </a:rPr>
              <a:t> features that were used to find the properties of a face. They have the lowest error rate for classification and are deemed the best to classify face and non-face images. By using these selected features, a lot of irrelevant properties of a face are eliminated thus increasing the accuracy of our classifiers.</a:t>
            </a:r>
          </a:p>
          <a:p>
            <a:pPr marL="38100" indent="0">
              <a:buNone/>
            </a:pPr>
            <a:endParaRPr lang="en-US" sz="2400" dirty="0"/>
          </a:p>
        </p:txBody>
      </p:sp>
    </p:spTree>
    <p:extLst>
      <p:ext uri="{BB962C8B-B14F-4D97-AF65-F5344CB8AC3E}">
        <p14:creationId xmlns:p14="http://schemas.microsoft.com/office/powerpoint/2010/main" val="253418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Average face</a:t>
            </a: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43" name="Google Shape;43;p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ps6-1-a-1.png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C2365D9C-C499-0643-A1BE-831CB4F48234}"/>
              </a:ext>
            </a:extLst>
          </p:cNvPr>
          <p:cNvPicPr>
            <a:picLocks noChangeAspect="1"/>
          </p:cNvPicPr>
          <p:nvPr/>
        </p:nvPicPr>
        <p:blipFill>
          <a:blip r:embed="rId3"/>
          <a:stretch>
            <a:fillRect/>
          </a:stretch>
        </p:blipFill>
        <p:spPr>
          <a:xfrm>
            <a:off x="3962400" y="1841500"/>
            <a:ext cx="1219200" cy="1460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4c: Viola Jones Face Recognition</a:t>
            </a:r>
            <a:endParaRPr/>
          </a:p>
        </p:txBody>
      </p:sp>
      <p:sp>
        <p:nvSpPr>
          <p:cNvPr id="149" name="Google Shape;149;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50" name="Google Shape;150;p23"/>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ps6-4-c-1.png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35E66777-4A07-8441-BA60-19FC1CFA871E}"/>
              </a:ext>
            </a:extLst>
          </p:cNvPr>
          <p:cNvPicPr>
            <a:picLocks noChangeAspect="1"/>
          </p:cNvPicPr>
          <p:nvPr/>
        </p:nvPicPr>
        <p:blipFill>
          <a:blip r:embed="rId3"/>
          <a:stretch>
            <a:fillRect/>
          </a:stretch>
        </p:blipFill>
        <p:spPr>
          <a:xfrm>
            <a:off x="1960418" y="1265958"/>
            <a:ext cx="5223164" cy="26115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Eigenvectors</a:t>
            </a:r>
            <a:endParaRPr/>
          </a:p>
        </p:txBody>
      </p:sp>
      <p:sp>
        <p:nvSpPr>
          <p:cNvPr id="50" name="Google Shape;50;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1" name="Google Shape;51;p1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ps6-1-b-1.png</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1D17EF58-7A61-1A40-B4E3-65B2619B2BAA}"/>
              </a:ext>
            </a:extLst>
          </p:cNvPr>
          <p:cNvPicPr>
            <a:picLocks noChangeAspect="1"/>
          </p:cNvPicPr>
          <p:nvPr/>
        </p:nvPicPr>
        <p:blipFill>
          <a:blip r:embed="rId3"/>
          <a:stretch>
            <a:fillRect/>
          </a:stretch>
        </p:blipFill>
        <p:spPr>
          <a:xfrm>
            <a:off x="2412599" y="1074424"/>
            <a:ext cx="4318801" cy="32391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1c: Analysis</a:t>
            </a:r>
            <a:endParaRPr/>
          </a:p>
        </p:txBody>
      </p:sp>
      <p:sp>
        <p:nvSpPr>
          <p:cNvPr id="58" name="Google Shape;58;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9" name="Google Shape;59;p1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dirty="0">
                <a:solidFill>
                  <a:schemeClr val="dk1"/>
                </a:solidFill>
                <a:latin typeface="Calibri"/>
                <a:ea typeface="Calibri"/>
                <a:cs typeface="Calibri"/>
                <a:sym typeface="Calibri"/>
              </a:rPr>
              <a:t>The predictions here perform much better than randomly selecting a value between 1 and 15. To validate this I randomly selected a value of 1 to 15 and compared the results to the PCA selector. The results obtained were as follows</a:t>
            </a:r>
          </a:p>
          <a:p>
            <a:pPr marL="0" lvl="0" indent="0" algn="l" rtl="0">
              <a:lnSpc>
                <a:spcPct val="115000"/>
              </a:lnSpc>
              <a:spcBef>
                <a:spcPts val="0"/>
              </a:spcBef>
              <a:spcAft>
                <a:spcPts val="0"/>
              </a:spcAft>
              <a:buNone/>
            </a:pPr>
            <a:endParaRPr lang="en-US"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lang="en"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lang="en" sz="2400" dirty="0">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C1AC598F-7D71-5B49-B7A0-8B165EE373CE}"/>
              </a:ext>
            </a:extLst>
          </p:cNvPr>
          <p:cNvGraphicFramePr>
            <a:graphicFrameLocks noGrp="1"/>
          </p:cNvGraphicFramePr>
          <p:nvPr>
            <p:extLst>
              <p:ext uri="{D42A27DB-BD31-4B8C-83A1-F6EECF244321}">
                <p14:modId xmlns:p14="http://schemas.microsoft.com/office/powerpoint/2010/main" val="3071589641"/>
              </p:ext>
            </p:extLst>
          </p:nvPr>
        </p:nvGraphicFramePr>
        <p:xfrm>
          <a:off x="775855" y="3063000"/>
          <a:ext cx="6844144" cy="1112520"/>
        </p:xfrm>
        <a:graphic>
          <a:graphicData uri="http://schemas.openxmlformats.org/drawingml/2006/table">
            <a:tbl>
              <a:tblPr firstRow="1" bandRow="1">
                <a:tableStyleId>{5C22544A-7EE6-4342-B048-85BDC9FD1C3A}</a:tableStyleId>
              </a:tblPr>
              <a:tblGrid>
                <a:gridCol w="2105890">
                  <a:extLst>
                    <a:ext uri="{9D8B030D-6E8A-4147-A177-3AD203B41FA5}">
                      <a16:colId xmlns:a16="http://schemas.microsoft.com/office/drawing/2014/main" val="2410333582"/>
                    </a:ext>
                  </a:extLst>
                </a:gridCol>
                <a:gridCol w="1052946">
                  <a:extLst>
                    <a:ext uri="{9D8B030D-6E8A-4147-A177-3AD203B41FA5}">
                      <a16:colId xmlns:a16="http://schemas.microsoft.com/office/drawing/2014/main" val="1096097860"/>
                    </a:ext>
                  </a:extLst>
                </a:gridCol>
                <a:gridCol w="1025236">
                  <a:extLst>
                    <a:ext uri="{9D8B030D-6E8A-4147-A177-3AD203B41FA5}">
                      <a16:colId xmlns:a16="http://schemas.microsoft.com/office/drawing/2014/main" val="745895026"/>
                    </a:ext>
                  </a:extLst>
                </a:gridCol>
                <a:gridCol w="2660072">
                  <a:extLst>
                    <a:ext uri="{9D8B030D-6E8A-4147-A177-3AD203B41FA5}">
                      <a16:colId xmlns:a16="http://schemas.microsoft.com/office/drawing/2014/main" val="1467863662"/>
                    </a:ext>
                  </a:extLst>
                </a:gridCol>
              </a:tblGrid>
              <a:tr h="370840">
                <a:tc>
                  <a:txBody>
                    <a:bodyPr/>
                    <a:lstStyle/>
                    <a:p>
                      <a:r>
                        <a:rPr lang="en-US" dirty="0"/>
                        <a:t>Type</a:t>
                      </a:r>
                    </a:p>
                  </a:txBody>
                  <a:tcPr/>
                </a:tc>
                <a:tc>
                  <a:txBody>
                    <a:bodyPr/>
                    <a:lstStyle/>
                    <a:p>
                      <a:r>
                        <a:rPr lang="en-US" dirty="0"/>
                        <a:t>Good</a:t>
                      </a:r>
                    </a:p>
                  </a:txBody>
                  <a:tcPr/>
                </a:tc>
                <a:tc>
                  <a:txBody>
                    <a:bodyPr/>
                    <a:lstStyle/>
                    <a:p>
                      <a:r>
                        <a:rPr lang="en-US" dirty="0"/>
                        <a:t>Bad</a:t>
                      </a:r>
                    </a:p>
                  </a:txBody>
                  <a:tcPr/>
                </a:tc>
                <a:tc>
                  <a:txBody>
                    <a:bodyPr/>
                    <a:lstStyle/>
                    <a:p>
                      <a:r>
                        <a:rPr lang="en-US" dirty="0"/>
                        <a:t>Percent Correct</a:t>
                      </a:r>
                    </a:p>
                  </a:txBody>
                  <a:tcPr/>
                </a:tc>
                <a:extLst>
                  <a:ext uri="{0D108BD9-81ED-4DB2-BD59-A6C34878D82A}">
                    <a16:rowId xmlns:a16="http://schemas.microsoft.com/office/drawing/2014/main" val="2348387434"/>
                  </a:ext>
                </a:extLst>
              </a:tr>
              <a:tr h="370840">
                <a:tc>
                  <a:txBody>
                    <a:bodyPr/>
                    <a:lstStyle/>
                    <a:p>
                      <a:r>
                        <a:rPr lang="en-US" dirty="0"/>
                        <a:t>Random Value</a:t>
                      </a:r>
                    </a:p>
                  </a:txBody>
                  <a:tcPr/>
                </a:tc>
                <a:tc>
                  <a:txBody>
                    <a:bodyPr/>
                    <a:lstStyle/>
                    <a:p>
                      <a:r>
                        <a:rPr lang="en-US" dirty="0"/>
                        <a:t>5</a:t>
                      </a:r>
                    </a:p>
                  </a:txBody>
                  <a:tcPr/>
                </a:tc>
                <a:tc>
                  <a:txBody>
                    <a:bodyPr/>
                    <a:lstStyle/>
                    <a:p>
                      <a:r>
                        <a:rPr lang="en-US" dirty="0"/>
                        <a:t>78</a:t>
                      </a:r>
                    </a:p>
                  </a:txBody>
                  <a:tcPr/>
                </a:tc>
                <a:tc>
                  <a:txBody>
                    <a:bodyPr/>
                    <a:lstStyle/>
                    <a:p>
                      <a:r>
                        <a:rPr lang="en-US" dirty="0"/>
                        <a:t>6.02%</a:t>
                      </a:r>
                    </a:p>
                  </a:txBody>
                  <a:tcPr/>
                </a:tc>
                <a:extLst>
                  <a:ext uri="{0D108BD9-81ED-4DB2-BD59-A6C34878D82A}">
                    <a16:rowId xmlns:a16="http://schemas.microsoft.com/office/drawing/2014/main" val="1187435339"/>
                  </a:ext>
                </a:extLst>
              </a:tr>
              <a:tr h="370840">
                <a:tc>
                  <a:txBody>
                    <a:bodyPr/>
                    <a:lstStyle/>
                    <a:p>
                      <a:r>
                        <a:rPr lang="en-US" dirty="0"/>
                        <a:t>PCA (Eigenvectors)</a:t>
                      </a:r>
                    </a:p>
                  </a:txBody>
                  <a:tcPr/>
                </a:tc>
                <a:tc>
                  <a:txBody>
                    <a:bodyPr/>
                    <a:lstStyle/>
                    <a:p>
                      <a:r>
                        <a:rPr lang="en-US" dirty="0"/>
                        <a:t>57</a:t>
                      </a:r>
                    </a:p>
                  </a:txBody>
                  <a:tcPr/>
                </a:tc>
                <a:tc>
                  <a:txBody>
                    <a:bodyPr/>
                    <a:lstStyle/>
                    <a:p>
                      <a:r>
                        <a:rPr lang="en-US" dirty="0"/>
                        <a:t>26</a:t>
                      </a:r>
                    </a:p>
                  </a:txBody>
                  <a:tcPr/>
                </a:tc>
                <a:tc>
                  <a:txBody>
                    <a:bodyPr/>
                    <a:lstStyle/>
                    <a:p>
                      <a:r>
                        <a:rPr lang="en-US" dirty="0"/>
                        <a:t>68.67%</a:t>
                      </a:r>
                    </a:p>
                  </a:txBody>
                  <a:tcPr/>
                </a:tc>
                <a:extLst>
                  <a:ext uri="{0D108BD9-81ED-4DB2-BD59-A6C34878D82A}">
                    <a16:rowId xmlns:a16="http://schemas.microsoft.com/office/drawing/2014/main" val="417590944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A795-A649-3542-9EE9-0A9D94956DE8}"/>
              </a:ext>
            </a:extLst>
          </p:cNvPr>
          <p:cNvSpPr>
            <a:spLocks noGrp="1"/>
          </p:cNvSpPr>
          <p:nvPr>
            <p:ph type="title"/>
          </p:nvPr>
        </p:nvSpPr>
        <p:spPr/>
        <p:txBody>
          <a:bodyPr/>
          <a:lstStyle/>
          <a:p>
            <a:r>
              <a:rPr lang="en-US" dirty="0"/>
              <a:t>1c: Analysis</a:t>
            </a:r>
          </a:p>
        </p:txBody>
      </p:sp>
      <p:sp>
        <p:nvSpPr>
          <p:cNvPr id="3" name="Text Placeholder 2">
            <a:extLst>
              <a:ext uri="{FF2B5EF4-FFF2-40B4-BE49-F238E27FC236}">
                <a16:creationId xmlns:a16="http://schemas.microsoft.com/office/drawing/2014/main" id="{FA0889BB-1AFA-EB4A-BB4D-53A36D333DAA}"/>
              </a:ext>
            </a:extLst>
          </p:cNvPr>
          <p:cNvSpPr>
            <a:spLocks noGrp="1"/>
          </p:cNvSpPr>
          <p:nvPr>
            <p:ph type="body" idx="1"/>
          </p:nvPr>
        </p:nvSpPr>
        <p:spPr>
          <a:xfrm>
            <a:off x="3172691" y="1080087"/>
            <a:ext cx="5514109" cy="3848884"/>
          </a:xfrm>
        </p:spPr>
        <p:txBody>
          <a:bodyPr/>
          <a:lstStyle/>
          <a:p>
            <a:pPr marL="38100" indent="0">
              <a:buNone/>
            </a:pPr>
            <a:r>
              <a:rPr lang="en-US" sz="1800" dirty="0"/>
              <a:t>While changing the values of k we can see that the resulting accuracy is impacted. At low K values we see very low accuracy in our predictions. As K increases our accuracy increases, but tends to stabilize around 75 – 80% range for accuracy.</a:t>
            </a:r>
          </a:p>
        </p:txBody>
      </p:sp>
      <p:graphicFrame>
        <p:nvGraphicFramePr>
          <p:cNvPr id="4" name="Table 3">
            <a:extLst>
              <a:ext uri="{FF2B5EF4-FFF2-40B4-BE49-F238E27FC236}">
                <a16:creationId xmlns:a16="http://schemas.microsoft.com/office/drawing/2014/main" id="{8380823B-51F3-7F40-A63B-9C8E37841995}"/>
              </a:ext>
            </a:extLst>
          </p:cNvPr>
          <p:cNvGraphicFramePr>
            <a:graphicFrameLocks noGrp="1"/>
          </p:cNvGraphicFramePr>
          <p:nvPr>
            <p:extLst>
              <p:ext uri="{D42A27DB-BD31-4B8C-83A1-F6EECF244321}">
                <p14:modId xmlns:p14="http://schemas.microsoft.com/office/powerpoint/2010/main" val="1378663349"/>
              </p:ext>
            </p:extLst>
          </p:nvPr>
        </p:nvGraphicFramePr>
        <p:xfrm>
          <a:off x="498762" y="1080087"/>
          <a:ext cx="2498766" cy="3491917"/>
        </p:xfrm>
        <a:graphic>
          <a:graphicData uri="http://schemas.openxmlformats.org/drawingml/2006/table">
            <a:tbl>
              <a:tblPr firstRow="1" bandRow="1">
                <a:tableStyleId>{5C22544A-7EE6-4342-B048-85BDC9FD1C3A}</a:tableStyleId>
              </a:tblPr>
              <a:tblGrid>
                <a:gridCol w="1249383">
                  <a:extLst>
                    <a:ext uri="{9D8B030D-6E8A-4147-A177-3AD203B41FA5}">
                      <a16:colId xmlns:a16="http://schemas.microsoft.com/office/drawing/2014/main" val="712965811"/>
                    </a:ext>
                  </a:extLst>
                </a:gridCol>
                <a:gridCol w="1249383">
                  <a:extLst>
                    <a:ext uri="{9D8B030D-6E8A-4147-A177-3AD203B41FA5}">
                      <a16:colId xmlns:a16="http://schemas.microsoft.com/office/drawing/2014/main" val="3095865761"/>
                    </a:ext>
                  </a:extLst>
                </a:gridCol>
              </a:tblGrid>
              <a:tr h="268609">
                <a:tc>
                  <a:txBody>
                    <a:bodyPr/>
                    <a:lstStyle/>
                    <a:p>
                      <a:r>
                        <a:rPr lang="en-US" sz="1000" dirty="0"/>
                        <a:t>K</a:t>
                      </a:r>
                    </a:p>
                  </a:txBody>
                  <a:tcPr marL="66232" marR="66232" marT="33116" marB="33116"/>
                </a:tc>
                <a:tc>
                  <a:txBody>
                    <a:bodyPr/>
                    <a:lstStyle/>
                    <a:p>
                      <a:r>
                        <a:rPr lang="en-US" sz="1000" dirty="0"/>
                        <a:t>Percent Accuracy</a:t>
                      </a:r>
                    </a:p>
                  </a:txBody>
                  <a:tcPr marL="66232" marR="66232" marT="33116" marB="33116"/>
                </a:tc>
                <a:extLst>
                  <a:ext uri="{0D108BD9-81ED-4DB2-BD59-A6C34878D82A}">
                    <a16:rowId xmlns:a16="http://schemas.microsoft.com/office/drawing/2014/main" val="2518493658"/>
                  </a:ext>
                </a:extLst>
              </a:tr>
              <a:tr h="268609">
                <a:tc>
                  <a:txBody>
                    <a:bodyPr/>
                    <a:lstStyle/>
                    <a:p>
                      <a:r>
                        <a:rPr lang="en-US" sz="1000" dirty="0"/>
                        <a:t>1</a:t>
                      </a:r>
                    </a:p>
                  </a:txBody>
                  <a:tcPr marL="66232" marR="66232" marT="33116" marB="33116"/>
                </a:tc>
                <a:tc>
                  <a:txBody>
                    <a:bodyPr/>
                    <a:lstStyle/>
                    <a:p>
                      <a:r>
                        <a:rPr lang="en-US" sz="1000" dirty="0"/>
                        <a:t>14.46%</a:t>
                      </a:r>
                    </a:p>
                  </a:txBody>
                  <a:tcPr marL="66232" marR="66232" marT="33116" marB="33116"/>
                </a:tc>
                <a:extLst>
                  <a:ext uri="{0D108BD9-81ED-4DB2-BD59-A6C34878D82A}">
                    <a16:rowId xmlns:a16="http://schemas.microsoft.com/office/drawing/2014/main" val="2008042661"/>
                  </a:ext>
                </a:extLst>
              </a:tr>
              <a:tr h="268609">
                <a:tc>
                  <a:txBody>
                    <a:bodyPr/>
                    <a:lstStyle/>
                    <a:p>
                      <a:r>
                        <a:rPr lang="en-US" sz="1000" dirty="0"/>
                        <a:t>3</a:t>
                      </a:r>
                    </a:p>
                  </a:txBody>
                  <a:tcPr marL="66232" marR="66232" marT="33116" marB="33116"/>
                </a:tc>
                <a:tc>
                  <a:txBody>
                    <a:bodyPr/>
                    <a:lstStyle/>
                    <a:p>
                      <a:r>
                        <a:rPr lang="en-US" sz="1000" dirty="0"/>
                        <a:t>45.78%</a:t>
                      </a:r>
                    </a:p>
                  </a:txBody>
                  <a:tcPr marL="66232" marR="66232" marT="33116" marB="33116"/>
                </a:tc>
                <a:extLst>
                  <a:ext uri="{0D108BD9-81ED-4DB2-BD59-A6C34878D82A}">
                    <a16:rowId xmlns:a16="http://schemas.microsoft.com/office/drawing/2014/main" val="645992518"/>
                  </a:ext>
                </a:extLst>
              </a:tr>
              <a:tr h="268609">
                <a:tc>
                  <a:txBody>
                    <a:bodyPr/>
                    <a:lstStyle/>
                    <a:p>
                      <a:r>
                        <a:rPr lang="en-US" sz="1000" dirty="0"/>
                        <a:t>5</a:t>
                      </a:r>
                    </a:p>
                  </a:txBody>
                  <a:tcPr marL="66232" marR="66232" marT="33116" marB="33116"/>
                </a:tc>
                <a:tc>
                  <a:txBody>
                    <a:bodyPr/>
                    <a:lstStyle/>
                    <a:p>
                      <a:r>
                        <a:rPr lang="en-US" sz="1000" dirty="0"/>
                        <a:t>63.86%</a:t>
                      </a:r>
                    </a:p>
                  </a:txBody>
                  <a:tcPr marL="66232" marR="66232" marT="33116" marB="33116"/>
                </a:tc>
                <a:extLst>
                  <a:ext uri="{0D108BD9-81ED-4DB2-BD59-A6C34878D82A}">
                    <a16:rowId xmlns:a16="http://schemas.microsoft.com/office/drawing/2014/main" val="3310171178"/>
                  </a:ext>
                </a:extLst>
              </a:tr>
              <a:tr h="268609">
                <a:tc>
                  <a:txBody>
                    <a:bodyPr/>
                    <a:lstStyle/>
                    <a:p>
                      <a:r>
                        <a:rPr lang="en-US" sz="1000" dirty="0"/>
                        <a:t>7</a:t>
                      </a:r>
                    </a:p>
                  </a:txBody>
                  <a:tcPr marL="66232" marR="66232" marT="33116" marB="33116"/>
                </a:tc>
                <a:tc>
                  <a:txBody>
                    <a:bodyPr/>
                    <a:lstStyle/>
                    <a:p>
                      <a:r>
                        <a:rPr lang="en-US" sz="1000" dirty="0"/>
                        <a:t>74.70%</a:t>
                      </a:r>
                    </a:p>
                  </a:txBody>
                  <a:tcPr marL="66232" marR="66232" marT="33116" marB="33116"/>
                </a:tc>
                <a:extLst>
                  <a:ext uri="{0D108BD9-81ED-4DB2-BD59-A6C34878D82A}">
                    <a16:rowId xmlns:a16="http://schemas.microsoft.com/office/drawing/2014/main" val="3595113003"/>
                  </a:ext>
                </a:extLst>
              </a:tr>
              <a:tr h="268609">
                <a:tc>
                  <a:txBody>
                    <a:bodyPr/>
                    <a:lstStyle/>
                    <a:p>
                      <a:r>
                        <a:rPr lang="en-US" sz="1000" dirty="0"/>
                        <a:t>9</a:t>
                      </a:r>
                    </a:p>
                  </a:txBody>
                  <a:tcPr marL="66232" marR="66232" marT="33116" marB="33116"/>
                </a:tc>
                <a:tc>
                  <a:txBody>
                    <a:bodyPr/>
                    <a:lstStyle/>
                    <a:p>
                      <a:r>
                        <a:rPr lang="en-US" sz="1000" dirty="0"/>
                        <a:t>75.90%</a:t>
                      </a:r>
                    </a:p>
                  </a:txBody>
                  <a:tcPr marL="66232" marR="66232" marT="33116" marB="33116"/>
                </a:tc>
                <a:extLst>
                  <a:ext uri="{0D108BD9-81ED-4DB2-BD59-A6C34878D82A}">
                    <a16:rowId xmlns:a16="http://schemas.microsoft.com/office/drawing/2014/main" val="532776765"/>
                  </a:ext>
                </a:extLst>
              </a:tr>
              <a:tr h="268609">
                <a:tc>
                  <a:txBody>
                    <a:bodyPr/>
                    <a:lstStyle/>
                    <a:p>
                      <a:r>
                        <a:rPr lang="en-US" sz="1000" dirty="0"/>
                        <a:t>11</a:t>
                      </a:r>
                    </a:p>
                  </a:txBody>
                  <a:tcPr marL="66232" marR="66232" marT="33116" marB="33116"/>
                </a:tc>
                <a:tc>
                  <a:txBody>
                    <a:bodyPr/>
                    <a:lstStyle/>
                    <a:p>
                      <a:r>
                        <a:rPr lang="en-US" sz="1000" dirty="0"/>
                        <a:t>72.29%</a:t>
                      </a:r>
                    </a:p>
                  </a:txBody>
                  <a:tcPr marL="66232" marR="66232" marT="33116" marB="33116"/>
                </a:tc>
                <a:extLst>
                  <a:ext uri="{0D108BD9-81ED-4DB2-BD59-A6C34878D82A}">
                    <a16:rowId xmlns:a16="http://schemas.microsoft.com/office/drawing/2014/main" val="4209381858"/>
                  </a:ext>
                </a:extLst>
              </a:tr>
              <a:tr h="268609">
                <a:tc>
                  <a:txBody>
                    <a:bodyPr/>
                    <a:lstStyle/>
                    <a:p>
                      <a:r>
                        <a:rPr lang="en-US" sz="1000" dirty="0"/>
                        <a:t>13</a:t>
                      </a:r>
                    </a:p>
                  </a:txBody>
                  <a:tcPr marL="66232" marR="66232" marT="33116" marB="33116"/>
                </a:tc>
                <a:tc>
                  <a:txBody>
                    <a:bodyPr/>
                    <a:lstStyle/>
                    <a:p>
                      <a:r>
                        <a:rPr lang="en-US" sz="1000" dirty="0"/>
                        <a:t>77.11%</a:t>
                      </a:r>
                    </a:p>
                  </a:txBody>
                  <a:tcPr marL="66232" marR="66232" marT="33116" marB="33116"/>
                </a:tc>
                <a:extLst>
                  <a:ext uri="{0D108BD9-81ED-4DB2-BD59-A6C34878D82A}">
                    <a16:rowId xmlns:a16="http://schemas.microsoft.com/office/drawing/2014/main" val="1219715007"/>
                  </a:ext>
                </a:extLst>
              </a:tr>
              <a:tr h="268609">
                <a:tc>
                  <a:txBody>
                    <a:bodyPr/>
                    <a:lstStyle/>
                    <a:p>
                      <a:r>
                        <a:rPr lang="en-US" sz="1000" dirty="0"/>
                        <a:t>15</a:t>
                      </a:r>
                    </a:p>
                  </a:txBody>
                  <a:tcPr marL="66232" marR="66232" marT="33116" marB="33116"/>
                </a:tc>
                <a:tc>
                  <a:txBody>
                    <a:bodyPr/>
                    <a:lstStyle/>
                    <a:p>
                      <a:r>
                        <a:rPr lang="en-US" sz="1000" dirty="0"/>
                        <a:t>79.52%</a:t>
                      </a:r>
                    </a:p>
                  </a:txBody>
                  <a:tcPr marL="66232" marR="66232" marT="33116" marB="33116"/>
                </a:tc>
                <a:extLst>
                  <a:ext uri="{0D108BD9-81ED-4DB2-BD59-A6C34878D82A}">
                    <a16:rowId xmlns:a16="http://schemas.microsoft.com/office/drawing/2014/main" val="2840715422"/>
                  </a:ext>
                </a:extLst>
              </a:tr>
              <a:tr h="268609">
                <a:tc>
                  <a:txBody>
                    <a:bodyPr/>
                    <a:lstStyle/>
                    <a:p>
                      <a:r>
                        <a:rPr lang="en-US" sz="1000" dirty="0"/>
                        <a:t>17</a:t>
                      </a:r>
                    </a:p>
                  </a:txBody>
                  <a:tcPr marL="66232" marR="66232" marT="33116" marB="33116"/>
                </a:tc>
                <a:tc>
                  <a:txBody>
                    <a:bodyPr/>
                    <a:lstStyle/>
                    <a:p>
                      <a:r>
                        <a:rPr lang="en-US" sz="1000" dirty="0"/>
                        <a:t>75.90%</a:t>
                      </a:r>
                    </a:p>
                  </a:txBody>
                  <a:tcPr marL="66232" marR="66232" marT="33116" marB="33116"/>
                </a:tc>
                <a:extLst>
                  <a:ext uri="{0D108BD9-81ED-4DB2-BD59-A6C34878D82A}">
                    <a16:rowId xmlns:a16="http://schemas.microsoft.com/office/drawing/2014/main" val="1015703465"/>
                  </a:ext>
                </a:extLst>
              </a:tr>
              <a:tr h="268609">
                <a:tc>
                  <a:txBody>
                    <a:bodyPr/>
                    <a:lstStyle/>
                    <a:p>
                      <a:r>
                        <a:rPr lang="en-US" sz="1000" dirty="0"/>
                        <a:t>19</a:t>
                      </a:r>
                    </a:p>
                  </a:txBody>
                  <a:tcPr marL="66232" marR="66232" marT="33116" marB="33116"/>
                </a:tc>
                <a:tc>
                  <a:txBody>
                    <a:bodyPr/>
                    <a:lstStyle/>
                    <a:p>
                      <a:r>
                        <a:rPr lang="en-US" sz="1000" dirty="0"/>
                        <a:t>56.63%</a:t>
                      </a:r>
                    </a:p>
                  </a:txBody>
                  <a:tcPr marL="66232" marR="66232" marT="33116" marB="33116"/>
                </a:tc>
                <a:extLst>
                  <a:ext uri="{0D108BD9-81ED-4DB2-BD59-A6C34878D82A}">
                    <a16:rowId xmlns:a16="http://schemas.microsoft.com/office/drawing/2014/main" val="198131111"/>
                  </a:ext>
                </a:extLst>
              </a:tr>
              <a:tr h="268609">
                <a:tc>
                  <a:txBody>
                    <a:bodyPr/>
                    <a:lstStyle/>
                    <a:p>
                      <a:r>
                        <a:rPr lang="en-US" sz="1000" dirty="0"/>
                        <a:t>21</a:t>
                      </a:r>
                    </a:p>
                  </a:txBody>
                  <a:tcPr marL="66232" marR="66232" marT="33116" marB="33116"/>
                </a:tc>
                <a:tc>
                  <a:txBody>
                    <a:bodyPr/>
                    <a:lstStyle/>
                    <a:p>
                      <a:r>
                        <a:rPr lang="en-US" sz="1000" dirty="0"/>
                        <a:t>75.90%</a:t>
                      </a:r>
                    </a:p>
                  </a:txBody>
                  <a:tcPr marL="66232" marR="66232" marT="33116" marB="33116"/>
                </a:tc>
                <a:extLst>
                  <a:ext uri="{0D108BD9-81ED-4DB2-BD59-A6C34878D82A}">
                    <a16:rowId xmlns:a16="http://schemas.microsoft.com/office/drawing/2014/main" val="2956398157"/>
                  </a:ext>
                </a:extLst>
              </a:tr>
              <a:tr h="268609">
                <a:tc>
                  <a:txBody>
                    <a:bodyPr/>
                    <a:lstStyle/>
                    <a:p>
                      <a:r>
                        <a:rPr lang="en-US" sz="1000" dirty="0"/>
                        <a:t>23</a:t>
                      </a:r>
                    </a:p>
                  </a:txBody>
                  <a:tcPr marL="66232" marR="66232" marT="33116" marB="33116"/>
                </a:tc>
                <a:tc>
                  <a:txBody>
                    <a:bodyPr/>
                    <a:lstStyle/>
                    <a:p>
                      <a:r>
                        <a:rPr lang="en-US" sz="1000" dirty="0"/>
                        <a:t>80.72%</a:t>
                      </a:r>
                    </a:p>
                  </a:txBody>
                  <a:tcPr marL="66232" marR="66232" marT="33116" marB="33116"/>
                </a:tc>
                <a:extLst>
                  <a:ext uri="{0D108BD9-81ED-4DB2-BD59-A6C34878D82A}">
                    <a16:rowId xmlns:a16="http://schemas.microsoft.com/office/drawing/2014/main" val="330470163"/>
                  </a:ext>
                </a:extLst>
              </a:tr>
            </a:tbl>
          </a:graphicData>
        </a:graphic>
      </p:graphicFrame>
    </p:spTree>
    <p:extLst>
      <p:ext uri="{BB962C8B-B14F-4D97-AF65-F5344CB8AC3E}">
        <p14:creationId xmlns:p14="http://schemas.microsoft.com/office/powerpoint/2010/main" val="123483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3460-4BA3-ED43-A5A3-36D5B5EE8D41}"/>
              </a:ext>
            </a:extLst>
          </p:cNvPr>
          <p:cNvSpPr>
            <a:spLocks noGrp="1"/>
          </p:cNvSpPr>
          <p:nvPr>
            <p:ph type="title"/>
          </p:nvPr>
        </p:nvSpPr>
        <p:spPr/>
        <p:txBody>
          <a:bodyPr/>
          <a:lstStyle/>
          <a:p>
            <a:r>
              <a:rPr lang="en-US" dirty="0"/>
              <a:t>1c: Analysis</a:t>
            </a:r>
          </a:p>
        </p:txBody>
      </p:sp>
      <p:sp>
        <p:nvSpPr>
          <p:cNvPr id="3" name="Text Placeholder 2">
            <a:extLst>
              <a:ext uri="{FF2B5EF4-FFF2-40B4-BE49-F238E27FC236}">
                <a16:creationId xmlns:a16="http://schemas.microsoft.com/office/drawing/2014/main" id="{14A2A946-4320-5347-A673-FAD11A549D5B}"/>
              </a:ext>
            </a:extLst>
          </p:cNvPr>
          <p:cNvSpPr>
            <a:spLocks noGrp="1"/>
          </p:cNvSpPr>
          <p:nvPr>
            <p:ph type="body" idx="1"/>
          </p:nvPr>
        </p:nvSpPr>
        <p:spPr>
          <a:xfrm>
            <a:off x="3574472" y="1200150"/>
            <a:ext cx="5112327" cy="3725700"/>
          </a:xfrm>
        </p:spPr>
        <p:txBody>
          <a:bodyPr/>
          <a:lstStyle/>
          <a:p>
            <a:pPr marL="38100" indent="0">
              <a:buNone/>
            </a:pPr>
            <a:r>
              <a:rPr lang="en-US" sz="1800" dirty="0"/>
              <a:t>As we change the percent of data that is allowed to be trained on, we can also see that our accuracy increases. For this method, I left k=15 (Based on previous results), and enumerated over new values of P. Our most accurate result was when p  = 0.9. It is important to note the huge increase in accuracy when we went from 0.1 to 0.3 as well. This might indicate that although we increase our training set size, the increase in accuracy falls off to not be as drastic as the size of our training data increases.</a:t>
            </a:r>
          </a:p>
        </p:txBody>
      </p:sp>
      <p:graphicFrame>
        <p:nvGraphicFramePr>
          <p:cNvPr id="4" name="Table 3">
            <a:extLst>
              <a:ext uri="{FF2B5EF4-FFF2-40B4-BE49-F238E27FC236}">
                <a16:creationId xmlns:a16="http://schemas.microsoft.com/office/drawing/2014/main" id="{A77AE79A-7CDB-1A44-93F8-9B8C47E9CDB9}"/>
              </a:ext>
            </a:extLst>
          </p:cNvPr>
          <p:cNvGraphicFramePr>
            <a:graphicFrameLocks noGrp="1"/>
          </p:cNvGraphicFramePr>
          <p:nvPr>
            <p:extLst>
              <p:ext uri="{D42A27DB-BD31-4B8C-83A1-F6EECF244321}">
                <p14:modId xmlns:p14="http://schemas.microsoft.com/office/powerpoint/2010/main" val="3535896675"/>
              </p:ext>
            </p:extLst>
          </p:nvPr>
        </p:nvGraphicFramePr>
        <p:xfrm>
          <a:off x="304796" y="1386901"/>
          <a:ext cx="2964878" cy="2799138"/>
        </p:xfrm>
        <a:graphic>
          <a:graphicData uri="http://schemas.openxmlformats.org/drawingml/2006/table">
            <a:tbl>
              <a:tblPr firstRow="1" bandRow="1">
                <a:tableStyleId>{5C22544A-7EE6-4342-B048-85BDC9FD1C3A}</a:tableStyleId>
              </a:tblPr>
              <a:tblGrid>
                <a:gridCol w="1482439">
                  <a:extLst>
                    <a:ext uri="{9D8B030D-6E8A-4147-A177-3AD203B41FA5}">
                      <a16:colId xmlns:a16="http://schemas.microsoft.com/office/drawing/2014/main" val="3760326620"/>
                    </a:ext>
                  </a:extLst>
                </a:gridCol>
                <a:gridCol w="1482439">
                  <a:extLst>
                    <a:ext uri="{9D8B030D-6E8A-4147-A177-3AD203B41FA5}">
                      <a16:colId xmlns:a16="http://schemas.microsoft.com/office/drawing/2014/main" val="720571135"/>
                    </a:ext>
                  </a:extLst>
                </a:gridCol>
              </a:tblGrid>
              <a:tr h="437288">
                <a:tc>
                  <a:txBody>
                    <a:bodyPr/>
                    <a:lstStyle/>
                    <a:p>
                      <a:r>
                        <a:rPr lang="en-US" dirty="0"/>
                        <a:t>P</a:t>
                      </a:r>
                    </a:p>
                  </a:txBody>
                  <a:tcPr/>
                </a:tc>
                <a:tc>
                  <a:txBody>
                    <a:bodyPr/>
                    <a:lstStyle/>
                    <a:p>
                      <a:r>
                        <a:rPr lang="en-US" dirty="0"/>
                        <a:t>Accuracy %</a:t>
                      </a:r>
                    </a:p>
                  </a:txBody>
                  <a:tcPr/>
                </a:tc>
                <a:extLst>
                  <a:ext uri="{0D108BD9-81ED-4DB2-BD59-A6C34878D82A}">
                    <a16:rowId xmlns:a16="http://schemas.microsoft.com/office/drawing/2014/main" val="3540057661"/>
                  </a:ext>
                </a:extLst>
              </a:tr>
              <a:tr h="385376">
                <a:tc>
                  <a:txBody>
                    <a:bodyPr/>
                    <a:lstStyle/>
                    <a:p>
                      <a:r>
                        <a:rPr lang="en-US" dirty="0"/>
                        <a:t>0.1</a:t>
                      </a:r>
                    </a:p>
                  </a:txBody>
                  <a:tcPr/>
                </a:tc>
                <a:tc>
                  <a:txBody>
                    <a:bodyPr/>
                    <a:lstStyle/>
                    <a:p>
                      <a:r>
                        <a:rPr lang="en-US" dirty="0"/>
                        <a:t>38.93%</a:t>
                      </a:r>
                    </a:p>
                  </a:txBody>
                  <a:tcPr/>
                </a:tc>
                <a:extLst>
                  <a:ext uri="{0D108BD9-81ED-4DB2-BD59-A6C34878D82A}">
                    <a16:rowId xmlns:a16="http://schemas.microsoft.com/office/drawing/2014/main" val="1310488069"/>
                  </a:ext>
                </a:extLst>
              </a:tr>
              <a:tr h="346839">
                <a:tc>
                  <a:txBody>
                    <a:bodyPr/>
                    <a:lstStyle/>
                    <a:p>
                      <a:r>
                        <a:rPr lang="en-US" dirty="0"/>
                        <a:t>0.3</a:t>
                      </a:r>
                    </a:p>
                  </a:txBody>
                  <a:tcPr/>
                </a:tc>
                <a:tc>
                  <a:txBody>
                    <a:bodyPr/>
                    <a:lstStyle/>
                    <a:p>
                      <a:r>
                        <a:rPr lang="en-US" dirty="0"/>
                        <a:t>75.86%</a:t>
                      </a:r>
                    </a:p>
                  </a:txBody>
                  <a:tcPr/>
                </a:tc>
                <a:extLst>
                  <a:ext uri="{0D108BD9-81ED-4DB2-BD59-A6C34878D82A}">
                    <a16:rowId xmlns:a16="http://schemas.microsoft.com/office/drawing/2014/main" val="757990848"/>
                  </a:ext>
                </a:extLst>
              </a:tr>
              <a:tr h="346839">
                <a:tc>
                  <a:txBody>
                    <a:bodyPr/>
                    <a:lstStyle/>
                    <a:p>
                      <a:r>
                        <a:rPr lang="en-US" dirty="0"/>
                        <a:t>0.5</a:t>
                      </a:r>
                    </a:p>
                  </a:txBody>
                  <a:tcPr/>
                </a:tc>
                <a:tc>
                  <a:txBody>
                    <a:bodyPr/>
                    <a:lstStyle/>
                    <a:p>
                      <a:r>
                        <a:rPr lang="en-US" dirty="0"/>
                        <a:t>80.72%</a:t>
                      </a:r>
                    </a:p>
                  </a:txBody>
                  <a:tcPr/>
                </a:tc>
                <a:extLst>
                  <a:ext uri="{0D108BD9-81ED-4DB2-BD59-A6C34878D82A}">
                    <a16:rowId xmlns:a16="http://schemas.microsoft.com/office/drawing/2014/main" val="2368558011"/>
                  </a:ext>
                </a:extLst>
              </a:tr>
              <a:tr h="423914">
                <a:tc>
                  <a:txBody>
                    <a:bodyPr/>
                    <a:lstStyle/>
                    <a:p>
                      <a:r>
                        <a:rPr lang="en-US" dirty="0"/>
                        <a:t>0.7</a:t>
                      </a:r>
                    </a:p>
                  </a:txBody>
                  <a:tcPr/>
                </a:tc>
                <a:tc>
                  <a:txBody>
                    <a:bodyPr/>
                    <a:lstStyle/>
                    <a:p>
                      <a:r>
                        <a:rPr lang="en-US" dirty="0"/>
                        <a:t>84.00%</a:t>
                      </a:r>
                    </a:p>
                  </a:txBody>
                  <a:tcPr/>
                </a:tc>
                <a:extLst>
                  <a:ext uri="{0D108BD9-81ED-4DB2-BD59-A6C34878D82A}">
                    <a16:rowId xmlns:a16="http://schemas.microsoft.com/office/drawing/2014/main" val="1139490017"/>
                  </a:ext>
                </a:extLst>
              </a:tr>
              <a:tr h="429441">
                <a:tc>
                  <a:txBody>
                    <a:bodyPr/>
                    <a:lstStyle/>
                    <a:p>
                      <a:r>
                        <a:rPr lang="en-US" dirty="0"/>
                        <a:t>0.9</a:t>
                      </a:r>
                    </a:p>
                  </a:txBody>
                  <a:tcPr/>
                </a:tc>
                <a:tc>
                  <a:txBody>
                    <a:bodyPr/>
                    <a:lstStyle/>
                    <a:p>
                      <a:r>
                        <a:rPr lang="en-US" dirty="0"/>
                        <a:t>88.24%</a:t>
                      </a:r>
                    </a:p>
                  </a:txBody>
                  <a:tcPr/>
                </a:tc>
                <a:extLst>
                  <a:ext uri="{0D108BD9-81ED-4DB2-BD59-A6C34878D82A}">
                    <a16:rowId xmlns:a16="http://schemas.microsoft.com/office/drawing/2014/main" val="2430422818"/>
                  </a:ext>
                </a:extLst>
              </a:tr>
              <a:tr h="429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0976263"/>
                  </a:ext>
                </a:extLst>
              </a:tr>
            </a:tbl>
          </a:graphicData>
        </a:graphic>
      </p:graphicFrame>
    </p:spTree>
    <p:extLst>
      <p:ext uri="{BB962C8B-B14F-4D97-AF65-F5344CB8AC3E}">
        <p14:creationId xmlns:p14="http://schemas.microsoft.com/office/powerpoint/2010/main" val="276042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Average accuracy</a:t>
            </a:r>
            <a:endParaRPr/>
          </a:p>
        </p:txBody>
      </p:sp>
      <p:sp>
        <p:nvSpPr>
          <p:cNvPr id="65" name="Google Shape;65;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graphicFrame>
        <p:nvGraphicFramePr>
          <p:cNvPr id="2" name="Table 1">
            <a:extLst>
              <a:ext uri="{FF2B5EF4-FFF2-40B4-BE49-F238E27FC236}">
                <a16:creationId xmlns:a16="http://schemas.microsoft.com/office/drawing/2014/main" id="{20F12266-9086-D84C-B133-DA6283E0A2E1}"/>
              </a:ext>
            </a:extLst>
          </p:cNvPr>
          <p:cNvGraphicFramePr>
            <a:graphicFrameLocks noGrp="1"/>
          </p:cNvGraphicFramePr>
          <p:nvPr>
            <p:extLst>
              <p:ext uri="{D42A27DB-BD31-4B8C-83A1-F6EECF244321}">
                <p14:modId xmlns:p14="http://schemas.microsoft.com/office/powerpoint/2010/main" val="2507435984"/>
              </p:ext>
            </p:extLst>
          </p:nvPr>
        </p:nvGraphicFramePr>
        <p:xfrm>
          <a:off x="457200" y="1259696"/>
          <a:ext cx="6588092" cy="1483360"/>
        </p:xfrm>
        <a:graphic>
          <a:graphicData uri="http://schemas.openxmlformats.org/drawingml/2006/table">
            <a:tbl>
              <a:tblPr firstRow="1" bandRow="1">
                <a:tableStyleId>{5C22544A-7EE6-4342-B048-85BDC9FD1C3A}</a:tableStyleId>
              </a:tblPr>
              <a:tblGrid>
                <a:gridCol w="941156">
                  <a:extLst>
                    <a:ext uri="{9D8B030D-6E8A-4147-A177-3AD203B41FA5}">
                      <a16:colId xmlns:a16="http://schemas.microsoft.com/office/drawing/2014/main" val="2730183214"/>
                    </a:ext>
                  </a:extLst>
                </a:gridCol>
                <a:gridCol w="941156">
                  <a:extLst>
                    <a:ext uri="{9D8B030D-6E8A-4147-A177-3AD203B41FA5}">
                      <a16:colId xmlns:a16="http://schemas.microsoft.com/office/drawing/2014/main" val="3881526626"/>
                    </a:ext>
                  </a:extLst>
                </a:gridCol>
                <a:gridCol w="941156">
                  <a:extLst>
                    <a:ext uri="{9D8B030D-6E8A-4147-A177-3AD203B41FA5}">
                      <a16:colId xmlns:a16="http://schemas.microsoft.com/office/drawing/2014/main" val="656045660"/>
                    </a:ext>
                  </a:extLst>
                </a:gridCol>
                <a:gridCol w="941156">
                  <a:extLst>
                    <a:ext uri="{9D8B030D-6E8A-4147-A177-3AD203B41FA5}">
                      <a16:colId xmlns:a16="http://schemas.microsoft.com/office/drawing/2014/main" val="4053493589"/>
                    </a:ext>
                  </a:extLst>
                </a:gridCol>
                <a:gridCol w="941156">
                  <a:extLst>
                    <a:ext uri="{9D8B030D-6E8A-4147-A177-3AD203B41FA5}">
                      <a16:colId xmlns:a16="http://schemas.microsoft.com/office/drawing/2014/main" val="1865241150"/>
                    </a:ext>
                  </a:extLst>
                </a:gridCol>
                <a:gridCol w="941156">
                  <a:extLst>
                    <a:ext uri="{9D8B030D-6E8A-4147-A177-3AD203B41FA5}">
                      <a16:colId xmlns:a16="http://schemas.microsoft.com/office/drawing/2014/main" val="1417560873"/>
                    </a:ext>
                  </a:extLst>
                </a:gridCol>
                <a:gridCol w="941156">
                  <a:extLst>
                    <a:ext uri="{9D8B030D-6E8A-4147-A177-3AD203B41FA5}">
                      <a16:colId xmlns:a16="http://schemas.microsoft.com/office/drawing/2014/main" val="2956461826"/>
                    </a:ext>
                  </a:extLst>
                </a:gridCol>
              </a:tblGrid>
              <a:tr h="370840">
                <a:tc>
                  <a:txBody>
                    <a:bodyPr/>
                    <a:lstStyle/>
                    <a:p>
                      <a:r>
                        <a:rPr lang="en-US" dirty="0"/>
                        <a:t>Type</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Average</a:t>
                      </a:r>
                    </a:p>
                  </a:txBody>
                  <a:tcPr/>
                </a:tc>
                <a:extLst>
                  <a:ext uri="{0D108BD9-81ED-4DB2-BD59-A6C34878D82A}">
                    <a16:rowId xmlns:a16="http://schemas.microsoft.com/office/drawing/2014/main" val="2404880298"/>
                  </a:ext>
                </a:extLst>
              </a:tr>
              <a:tr h="370840">
                <a:tc>
                  <a:txBody>
                    <a:bodyPr/>
                    <a:lstStyle/>
                    <a:p>
                      <a:r>
                        <a:rPr lang="en-US" dirty="0"/>
                        <a:t>Random</a:t>
                      </a:r>
                    </a:p>
                  </a:txBody>
                  <a:tcPr/>
                </a:tc>
                <a:tc>
                  <a:txBody>
                    <a:bodyPr/>
                    <a:lstStyle/>
                    <a:p>
                      <a:r>
                        <a:rPr lang="en-US" dirty="0"/>
                        <a:t>48.51%</a:t>
                      </a:r>
                    </a:p>
                  </a:txBody>
                  <a:tcPr/>
                </a:tc>
                <a:tc>
                  <a:txBody>
                    <a:bodyPr/>
                    <a:lstStyle/>
                    <a:p>
                      <a:r>
                        <a:rPr lang="en-US" dirty="0"/>
                        <a:t>48.36%</a:t>
                      </a:r>
                    </a:p>
                  </a:txBody>
                  <a:tcPr/>
                </a:tc>
                <a:tc>
                  <a:txBody>
                    <a:bodyPr/>
                    <a:lstStyle/>
                    <a:p>
                      <a:r>
                        <a:rPr lang="en-US" dirty="0"/>
                        <a:t>51.33%</a:t>
                      </a:r>
                    </a:p>
                  </a:txBody>
                  <a:tcPr/>
                </a:tc>
                <a:tc>
                  <a:txBody>
                    <a:bodyPr/>
                    <a:lstStyle/>
                    <a:p>
                      <a:r>
                        <a:rPr lang="en-US" dirty="0"/>
                        <a:t>49.92%</a:t>
                      </a:r>
                    </a:p>
                  </a:txBody>
                  <a:tcPr/>
                </a:tc>
                <a:tc>
                  <a:txBody>
                    <a:bodyPr/>
                    <a:lstStyle/>
                    <a:p>
                      <a:r>
                        <a:rPr lang="en-US" dirty="0"/>
                        <a:t>52.74%</a:t>
                      </a:r>
                    </a:p>
                  </a:txBody>
                  <a:tcPr/>
                </a:tc>
                <a:tc>
                  <a:txBody>
                    <a:bodyPr/>
                    <a:lstStyle/>
                    <a:p>
                      <a:r>
                        <a:rPr lang="en-US" b="1" dirty="0"/>
                        <a:t>50.172%</a:t>
                      </a:r>
                    </a:p>
                  </a:txBody>
                  <a:tcPr/>
                </a:tc>
                <a:extLst>
                  <a:ext uri="{0D108BD9-81ED-4DB2-BD59-A6C34878D82A}">
                    <a16:rowId xmlns:a16="http://schemas.microsoft.com/office/drawing/2014/main" val="1573339243"/>
                  </a:ext>
                </a:extLst>
              </a:tr>
              <a:tr h="370840">
                <a:tc>
                  <a:txBody>
                    <a:bodyPr/>
                    <a:lstStyle/>
                    <a:p>
                      <a:r>
                        <a:rPr lang="en-US" dirty="0"/>
                        <a:t>Weak</a:t>
                      </a:r>
                    </a:p>
                  </a:txBody>
                  <a:tcPr/>
                </a:tc>
                <a:tc>
                  <a:txBody>
                    <a:bodyPr/>
                    <a:lstStyle/>
                    <a:p>
                      <a:r>
                        <a:rPr lang="en-US" dirty="0"/>
                        <a:t>87.48%</a:t>
                      </a:r>
                    </a:p>
                  </a:txBody>
                  <a:tcPr/>
                </a:tc>
                <a:tc>
                  <a:txBody>
                    <a:bodyPr/>
                    <a:lstStyle/>
                    <a:p>
                      <a:r>
                        <a:rPr lang="en-US" dirty="0"/>
                        <a:t>87.32%</a:t>
                      </a:r>
                    </a:p>
                  </a:txBody>
                  <a:tcPr/>
                </a:tc>
                <a:tc>
                  <a:txBody>
                    <a:bodyPr/>
                    <a:lstStyle/>
                    <a:p>
                      <a:r>
                        <a:rPr lang="en-US" dirty="0"/>
                        <a:t>86.70%</a:t>
                      </a:r>
                    </a:p>
                  </a:txBody>
                  <a:tcPr/>
                </a:tc>
                <a:tc>
                  <a:txBody>
                    <a:bodyPr/>
                    <a:lstStyle/>
                    <a:p>
                      <a:r>
                        <a:rPr lang="en-US" dirty="0"/>
                        <a:t>87.48%</a:t>
                      </a:r>
                    </a:p>
                  </a:txBody>
                  <a:tcPr/>
                </a:tc>
                <a:tc>
                  <a:txBody>
                    <a:bodyPr/>
                    <a:lstStyle/>
                    <a:p>
                      <a:r>
                        <a:rPr lang="en-US" dirty="0"/>
                        <a:t>86.23%</a:t>
                      </a:r>
                    </a:p>
                  </a:txBody>
                  <a:tcPr/>
                </a:tc>
                <a:tc>
                  <a:txBody>
                    <a:bodyPr/>
                    <a:lstStyle/>
                    <a:p>
                      <a:r>
                        <a:rPr lang="en-US" b="1" dirty="0"/>
                        <a:t>87.042%</a:t>
                      </a:r>
                    </a:p>
                  </a:txBody>
                  <a:tcPr/>
                </a:tc>
                <a:extLst>
                  <a:ext uri="{0D108BD9-81ED-4DB2-BD59-A6C34878D82A}">
                    <a16:rowId xmlns:a16="http://schemas.microsoft.com/office/drawing/2014/main" val="1750103327"/>
                  </a:ext>
                </a:extLst>
              </a:tr>
              <a:tr h="370840">
                <a:tc>
                  <a:txBody>
                    <a:bodyPr/>
                    <a:lstStyle/>
                    <a:p>
                      <a:r>
                        <a:rPr lang="en-US" dirty="0"/>
                        <a:t>Boosting</a:t>
                      </a:r>
                    </a:p>
                  </a:txBody>
                  <a:tcPr/>
                </a:tc>
                <a:tc>
                  <a:txBody>
                    <a:bodyPr/>
                    <a:lstStyle/>
                    <a:p>
                      <a:r>
                        <a:rPr lang="en-US" dirty="0"/>
                        <a:t>92.49%</a:t>
                      </a:r>
                    </a:p>
                  </a:txBody>
                  <a:tcPr/>
                </a:tc>
                <a:tc>
                  <a:txBody>
                    <a:bodyPr/>
                    <a:lstStyle/>
                    <a:p>
                      <a:r>
                        <a:rPr lang="en-US" dirty="0"/>
                        <a:t>91.55%</a:t>
                      </a:r>
                    </a:p>
                  </a:txBody>
                  <a:tcPr/>
                </a:tc>
                <a:tc>
                  <a:txBody>
                    <a:bodyPr/>
                    <a:lstStyle/>
                    <a:p>
                      <a:r>
                        <a:rPr lang="en-US" dirty="0"/>
                        <a:t>93.74%</a:t>
                      </a:r>
                    </a:p>
                  </a:txBody>
                  <a:tcPr/>
                </a:tc>
                <a:tc>
                  <a:txBody>
                    <a:bodyPr/>
                    <a:lstStyle/>
                    <a:p>
                      <a:r>
                        <a:rPr lang="en-US" dirty="0"/>
                        <a:t>94.21%</a:t>
                      </a:r>
                    </a:p>
                  </a:txBody>
                  <a:tcPr/>
                </a:tc>
                <a:tc>
                  <a:txBody>
                    <a:bodyPr/>
                    <a:lstStyle/>
                    <a:p>
                      <a:r>
                        <a:rPr lang="en-US" dirty="0"/>
                        <a:t>92.64%</a:t>
                      </a:r>
                    </a:p>
                  </a:txBody>
                  <a:tcPr/>
                </a:tc>
                <a:tc>
                  <a:txBody>
                    <a:bodyPr/>
                    <a:lstStyle/>
                    <a:p>
                      <a:r>
                        <a:rPr lang="en-US" b="1" dirty="0"/>
                        <a:t>92.926%</a:t>
                      </a:r>
                    </a:p>
                  </a:txBody>
                  <a:tcPr/>
                </a:tc>
                <a:extLst>
                  <a:ext uri="{0D108BD9-81ED-4DB2-BD59-A6C34878D82A}">
                    <a16:rowId xmlns:a16="http://schemas.microsoft.com/office/drawing/2014/main" val="4034661066"/>
                  </a:ext>
                </a:extLst>
              </a:tr>
            </a:tbl>
          </a:graphicData>
        </a:graphic>
      </p:graphicFrame>
      <p:graphicFrame>
        <p:nvGraphicFramePr>
          <p:cNvPr id="6" name="Table 5">
            <a:extLst>
              <a:ext uri="{FF2B5EF4-FFF2-40B4-BE49-F238E27FC236}">
                <a16:creationId xmlns:a16="http://schemas.microsoft.com/office/drawing/2014/main" id="{2BA8F2B8-9E15-E441-BF49-A05D90FC6C39}"/>
              </a:ext>
            </a:extLst>
          </p:cNvPr>
          <p:cNvGraphicFramePr>
            <a:graphicFrameLocks noGrp="1"/>
          </p:cNvGraphicFramePr>
          <p:nvPr>
            <p:extLst>
              <p:ext uri="{D42A27DB-BD31-4B8C-83A1-F6EECF244321}">
                <p14:modId xmlns:p14="http://schemas.microsoft.com/office/powerpoint/2010/main" val="4132695977"/>
              </p:ext>
            </p:extLst>
          </p:nvPr>
        </p:nvGraphicFramePr>
        <p:xfrm>
          <a:off x="462844" y="3178807"/>
          <a:ext cx="6588092" cy="1483360"/>
        </p:xfrm>
        <a:graphic>
          <a:graphicData uri="http://schemas.openxmlformats.org/drawingml/2006/table">
            <a:tbl>
              <a:tblPr firstRow="1" bandRow="1">
                <a:tableStyleId>{5C22544A-7EE6-4342-B048-85BDC9FD1C3A}</a:tableStyleId>
              </a:tblPr>
              <a:tblGrid>
                <a:gridCol w="941156">
                  <a:extLst>
                    <a:ext uri="{9D8B030D-6E8A-4147-A177-3AD203B41FA5}">
                      <a16:colId xmlns:a16="http://schemas.microsoft.com/office/drawing/2014/main" val="2730183214"/>
                    </a:ext>
                  </a:extLst>
                </a:gridCol>
                <a:gridCol w="941156">
                  <a:extLst>
                    <a:ext uri="{9D8B030D-6E8A-4147-A177-3AD203B41FA5}">
                      <a16:colId xmlns:a16="http://schemas.microsoft.com/office/drawing/2014/main" val="3881526626"/>
                    </a:ext>
                  </a:extLst>
                </a:gridCol>
                <a:gridCol w="941156">
                  <a:extLst>
                    <a:ext uri="{9D8B030D-6E8A-4147-A177-3AD203B41FA5}">
                      <a16:colId xmlns:a16="http://schemas.microsoft.com/office/drawing/2014/main" val="656045660"/>
                    </a:ext>
                  </a:extLst>
                </a:gridCol>
                <a:gridCol w="941156">
                  <a:extLst>
                    <a:ext uri="{9D8B030D-6E8A-4147-A177-3AD203B41FA5}">
                      <a16:colId xmlns:a16="http://schemas.microsoft.com/office/drawing/2014/main" val="4053493589"/>
                    </a:ext>
                  </a:extLst>
                </a:gridCol>
                <a:gridCol w="941156">
                  <a:extLst>
                    <a:ext uri="{9D8B030D-6E8A-4147-A177-3AD203B41FA5}">
                      <a16:colId xmlns:a16="http://schemas.microsoft.com/office/drawing/2014/main" val="1865241150"/>
                    </a:ext>
                  </a:extLst>
                </a:gridCol>
                <a:gridCol w="941156">
                  <a:extLst>
                    <a:ext uri="{9D8B030D-6E8A-4147-A177-3AD203B41FA5}">
                      <a16:colId xmlns:a16="http://schemas.microsoft.com/office/drawing/2014/main" val="1417560873"/>
                    </a:ext>
                  </a:extLst>
                </a:gridCol>
                <a:gridCol w="941156">
                  <a:extLst>
                    <a:ext uri="{9D8B030D-6E8A-4147-A177-3AD203B41FA5}">
                      <a16:colId xmlns:a16="http://schemas.microsoft.com/office/drawing/2014/main" val="2956461826"/>
                    </a:ext>
                  </a:extLst>
                </a:gridCol>
              </a:tblGrid>
              <a:tr h="370840">
                <a:tc>
                  <a:txBody>
                    <a:bodyPr/>
                    <a:lstStyle/>
                    <a:p>
                      <a:r>
                        <a:rPr lang="en-US" dirty="0"/>
                        <a:t>Type</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Average</a:t>
                      </a:r>
                    </a:p>
                  </a:txBody>
                  <a:tcPr/>
                </a:tc>
                <a:extLst>
                  <a:ext uri="{0D108BD9-81ED-4DB2-BD59-A6C34878D82A}">
                    <a16:rowId xmlns:a16="http://schemas.microsoft.com/office/drawing/2014/main" val="2404880298"/>
                  </a:ext>
                </a:extLst>
              </a:tr>
              <a:tr h="370840">
                <a:tc>
                  <a:txBody>
                    <a:bodyPr/>
                    <a:lstStyle/>
                    <a:p>
                      <a:r>
                        <a:rPr lang="en-US" dirty="0"/>
                        <a:t>Random</a:t>
                      </a:r>
                    </a:p>
                  </a:txBody>
                  <a:tcPr/>
                </a:tc>
                <a:tc>
                  <a:txBody>
                    <a:bodyPr/>
                    <a:lstStyle/>
                    <a:p>
                      <a:r>
                        <a:rPr lang="en-US" dirty="0"/>
                        <a:t>52.50%</a:t>
                      </a:r>
                    </a:p>
                  </a:txBody>
                  <a:tcPr/>
                </a:tc>
                <a:tc>
                  <a:txBody>
                    <a:bodyPr/>
                    <a:lstStyle/>
                    <a:p>
                      <a:r>
                        <a:rPr lang="en-US" dirty="0"/>
                        <a:t>50.62%</a:t>
                      </a:r>
                    </a:p>
                  </a:txBody>
                  <a:tcPr/>
                </a:tc>
                <a:tc>
                  <a:txBody>
                    <a:bodyPr/>
                    <a:lstStyle/>
                    <a:p>
                      <a:r>
                        <a:rPr lang="en-US" dirty="0"/>
                        <a:t>50%</a:t>
                      </a:r>
                    </a:p>
                  </a:txBody>
                  <a:tcPr/>
                </a:tc>
                <a:tc>
                  <a:txBody>
                    <a:bodyPr/>
                    <a:lstStyle/>
                    <a:p>
                      <a:r>
                        <a:rPr lang="en-US" dirty="0"/>
                        <a:t>48.75%</a:t>
                      </a:r>
                    </a:p>
                  </a:txBody>
                  <a:tcPr/>
                </a:tc>
                <a:tc>
                  <a:txBody>
                    <a:bodyPr/>
                    <a:lstStyle/>
                    <a:p>
                      <a:r>
                        <a:rPr lang="en-US" dirty="0"/>
                        <a:t>51.88%</a:t>
                      </a:r>
                    </a:p>
                  </a:txBody>
                  <a:tcPr/>
                </a:tc>
                <a:tc>
                  <a:txBody>
                    <a:bodyPr/>
                    <a:lstStyle/>
                    <a:p>
                      <a:r>
                        <a:rPr lang="en-US" b="1" dirty="0"/>
                        <a:t>50.75%</a:t>
                      </a:r>
                    </a:p>
                  </a:txBody>
                  <a:tcPr/>
                </a:tc>
                <a:extLst>
                  <a:ext uri="{0D108BD9-81ED-4DB2-BD59-A6C34878D82A}">
                    <a16:rowId xmlns:a16="http://schemas.microsoft.com/office/drawing/2014/main" val="1573339243"/>
                  </a:ext>
                </a:extLst>
              </a:tr>
              <a:tr h="370840">
                <a:tc>
                  <a:txBody>
                    <a:bodyPr/>
                    <a:lstStyle/>
                    <a:p>
                      <a:r>
                        <a:rPr lang="en-US" dirty="0"/>
                        <a:t>Weak</a:t>
                      </a:r>
                    </a:p>
                  </a:txBody>
                  <a:tcPr/>
                </a:tc>
                <a:tc>
                  <a:txBody>
                    <a:bodyPr/>
                    <a:lstStyle/>
                    <a:p>
                      <a:r>
                        <a:rPr lang="en-US" dirty="0"/>
                        <a:t>86.25%</a:t>
                      </a:r>
                    </a:p>
                  </a:txBody>
                  <a:tcPr/>
                </a:tc>
                <a:tc>
                  <a:txBody>
                    <a:bodyPr/>
                    <a:lstStyle/>
                    <a:p>
                      <a:r>
                        <a:rPr lang="en-US" dirty="0"/>
                        <a:t>88.75%</a:t>
                      </a:r>
                    </a:p>
                  </a:txBody>
                  <a:tcPr/>
                </a:tc>
                <a:tc>
                  <a:txBody>
                    <a:bodyPr/>
                    <a:lstStyle/>
                    <a:p>
                      <a:r>
                        <a:rPr lang="en-US" dirty="0"/>
                        <a:t>89.38%</a:t>
                      </a:r>
                    </a:p>
                  </a:txBody>
                  <a:tcPr/>
                </a:tc>
                <a:tc>
                  <a:txBody>
                    <a:bodyPr/>
                    <a:lstStyle/>
                    <a:p>
                      <a:r>
                        <a:rPr lang="en-US" dirty="0"/>
                        <a:t>86.25%</a:t>
                      </a:r>
                    </a:p>
                  </a:txBody>
                  <a:tcPr/>
                </a:tc>
                <a:tc>
                  <a:txBody>
                    <a:bodyPr/>
                    <a:lstStyle/>
                    <a:p>
                      <a:r>
                        <a:rPr lang="en-US" dirty="0"/>
                        <a:t>90.00%</a:t>
                      </a:r>
                    </a:p>
                  </a:txBody>
                  <a:tcPr/>
                </a:tc>
                <a:tc>
                  <a:txBody>
                    <a:bodyPr/>
                    <a:lstStyle/>
                    <a:p>
                      <a:r>
                        <a:rPr lang="en-US" b="1" dirty="0"/>
                        <a:t>88.126%</a:t>
                      </a:r>
                    </a:p>
                  </a:txBody>
                  <a:tcPr/>
                </a:tc>
                <a:extLst>
                  <a:ext uri="{0D108BD9-81ED-4DB2-BD59-A6C34878D82A}">
                    <a16:rowId xmlns:a16="http://schemas.microsoft.com/office/drawing/2014/main" val="1750103327"/>
                  </a:ext>
                </a:extLst>
              </a:tr>
              <a:tr h="370840">
                <a:tc>
                  <a:txBody>
                    <a:bodyPr/>
                    <a:lstStyle/>
                    <a:p>
                      <a:r>
                        <a:rPr lang="en-US" dirty="0"/>
                        <a:t>Boosting</a:t>
                      </a:r>
                    </a:p>
                  </a:txBody>
                  <a:tcPr/>
                </a:tc>
                <a:tc>
                  <a:txBody>
                    <a:bodyPr/>
                    <a:lstStyle/>
                    <a:p>
                      <a:r>
                        <a:rPr lang="en-US" dirty="0"/>
                        <a:t>92.50%</a:t>
                      </a:r>
                    </a:p>
                  </a:txBody>
                  <a:tcPr/>
                </a:tc>
                <a:tc>
                  <a:txBody>
                    <a:bodyPr/>
                    <a:lstStyle/>
                    <a:p>
                      <a:r>
                        <a:rPr lang="en-US" dirty="0"/>
                        <a:t>89.38%</a:t>
                      </a:r>
                    </a:p>
                  </a:txBody>
                  <a:tcPr/>
                </a:tc>
                <a:tc>
                  <a:txBody>
                    <a:bodyPr/>
                    <a:lstStyle/>
                    <a:p>
                      <a:r>
                        <a:rPr lang="en-US" dirty="0"/>
                        <a:t>94.38%</a:t>
                      </a:r>
                    </a:p>
                  </a:txBody>
                  <a:tcPr/>
                </a:tc>
                <a:tc>
                  <a:txBody>
                    <a:bodyPr/>
                    <a:lstStyle/>
                    <a:p>
                      <a:r>
                        <a:rPr lang="en-US" dirty="0"/>
                        <a:t>92.50%</a:t>
                      </a:r>
                    </a:p>
                  </a:txBody>
                  <a:tcPr/>
                </a:tc>
                <a:tc>
                  <a:txBody>
                    <a:bodyPr/>
                    <a:lstStyle/>
                    <a:p>
                      <a:r>
                        <a:rPr lang="en-US" dirty="0"/>
                        <a:t>95.00%</a:t>
                      </a:r>
                    </a:p>
                  </a:txBody>
                  <a:tcPr/>
                </a:tc>
                <a:tc>
                  <a:txBody>
                    <a:bodyPr/>
                    <a:lstStyle/>
                    <a:p>
                      <a:r>
                        <a:rPr lang="en-US" b="1" dirty="0"/>
                        <a:t>92.752%</a:t>
                      </a:r>
                    </a:p>
                  </a:txBody>
                  <a:tcPr/>
                </a:tc>
                <a:extLst>
                  <a:ext uri="{0D108BD9-81ED-4DB2-BD59-A6C34878D82A}">
                    <a16:rowId xmlns:a16="http://schemas.microsoft.com/office/drawing/2014/main" val="4034661066"/>
                  </a:ext>
                </a:extLst>
              </a:tr>
            </a:tbl>
          </a:graphicData>
        </a:graphic>
      </p:graphicFrame>
      <p:sp>
        <p:nvSpPr>
          <p:cNvPr id="3" name="TextBox 2">
            <a:extLst>
              <a:ext uri="{FF2B5EF4-FFF2-40B4-BE49-F238E27FC236}">
                <a16:creationId xmlns:a16="http://schemas.microsoft.com/office/drawing/2014/main" id="{3C9EA05E-11E8-0E44-AF2F-4B6B0522C503}"/>
              </a:ext>
            </a:extLst>
          </p:cNvPr>
          <p:cNvSpPr txBox="1"/>
          <p:nvPr/>
        </p:nvSpPr>
        <p:spPr>
          <a:xfrm>
            <a:off x="457200" y="951919"/>
            <a:ext cx="3061854" cy="307777"/>
          </a:xfrm>
          <a:prstGeom prst="rect">
            <a:avLst/>
          </a:prstGeom>
          <a:noFill/>
        </p:spPr>
        <p:txBody>
          <a:bodyPr wrap="square" rtlCol="0">
            <a:spAutoFit/>
          </a:bodyPr>
          <a:lstStyle/>
          <a:p>
            <a:r>
              <a:rPr lang="en-US" dirty="0"/>
              <a:t>Training Result Set</a:t>
            </a:r>
          </a:p>
        </p:txBody>
      </p:sp>
      <p:sp>
        <p:nvSpPr>
          <p:cNvPr id="8" name="TextBox 7">
            <a:extLst>
              <a:ext uri="{FF2B5EF4-FFF2-40B4-BE49-F238E27FC236}">
                <a16:creationId xmlns:a16="http://schemas.microsoft.com/office/drawing/2014/main" id="{7B836B0D-A0B3-9A4F-AB23-47849F813EBC}"/>
              </a:ext>
            </a:extLst>
          </p:cNvPr>
          <p:cNvSpPr txBox="1"/>
          <p:nvPr/>
        </p:nvSpPr>
        <p:spPr>
          <a:xfrm>
            <a:off x="498760" y="2836146"/>
            <a:ext cx="3061854" cy="307777"/>
          </a:xfrm>
          <a:prstGeom prst="rect">
            <a:avLst/>
          </a:prstGeom>
          <a:noFill/>
        </p:spPr>
        <p:txBody>
          <a:bodyPr wrap="square" rtlCol="0">
            <a:spAutoFit/>
          </a:bodyPr>
          <a:lstStyle/>
          <a:p>
            <a:r>
              <a:rPr lang="en-US" dirty="0"/>
              <a:t>Testing Result 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Analysis</a:t>
            </a:r>
            <a:endParaRPr/>
          </a:p>
        </p:txBody>
      </p:sp>
      <p:sp>
        <p:nvSpPr>
          <p:cNvPr id="72" name="Google Shape;72;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3" name="Google Shape;73;p1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dk1"/>
                </a:solidFill>
                <a:latin typeface="Calibri"/>
                <a:ea typeface="Calibri"/>
                <a:cs typeface="Calibri"/>
                <a:sym typeface="Calibri"/>
              </a:rPr>
              <a:t>We can see that our random classifier is by far the worst method achieving an accuracy of  50.75% on average on our testing set. Our boosting model is the most accurate  achieving an average accuracy of over 92%. T</a:t>
            </a:r>
            <a:r>
              <a:rPr lang="en-US" sz="2400" dirty="0">
                <a:solidFill>
                  <a:schemeClr val="dk1"/>
                </a:solidFill>
                <a:latin typeface="Calibri"/>
                <a:ea typeface="Calibri"/>
                <a:cs typeface="Calibri"/>
                <a:sym typeface="Calibri"/>
              </a:rPr>
              <a:t>hi</a:t>
            </a:r>
            <a:r>
              <a:rPr lang="en" sz="2400" dirty="0">
                <a:solidFill>
                  <a:schemeClr val="dk1"/>
                </a:solidFill>
                <a:latin typeface="Calibri"/>
                <a:ea typeface="Calibri"/>
                <a:cs typeface="Calibri"/>
                <a:sym typeface="Calibri"/>
              </a:rPr>
              <a:t>s isn’t vastly superior to our Weak classifier which obtains an average accuracy of 88%. </a:t>
            </a: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516D-BF23-604A-B565-8C73CDE383FF}"/>
              </a:ext>
            </a:extLst>
          </p:cNvPr>
          <p:cNvSpPr>
            <a:spLocks noGrp="1"/>
          </p:cNvSpPr>
          <p:nvPr>
            <p:ph type="title"/>
          </p:nvPr>
        </p:nvSpPr>
        <p:spPr/>
        <p:txBody>
          <a:bodyPr/>
          <a:lstStyle/>
          <a:p>
            <a:r>
              <a:rPr lang="en-US" dirty="0"/>
              <a:t>2a: Analysis</a:t>
            </a:r>
          </a:p>
        </p:txBody>
      </p:sp>
      <p:sp>
        <p:nvSpPr>
          <p:cNvPr id="3" name="Text Placeholder 2">
            <a:extLst>
              <a:ext uri="{FF2B5EF4-FFF2-40B4-BE49-F238E27FC236}">
                <a16:creationId xmlns:a16="http://schemas.microsoft.com/office/drawing/2014/main" id="{41F4D35F-1FD8-0D4E-ADA9-AB59B00356CF}"/>
              </a:ext>
            </a:extLst>
          </p:cNvPr>
          <p:cNvSpPr>
            <a:spLocks noGrp="1"/>
          </p:cNvSpPr>
          <p:nvPr>
            <p:ph type="body" idx="1"/>
          </p:nvPr>
        </p:nvSpPr>
        <p:spPr>
          <a:xfrm>
            <a:off x="4253344" y="1200150"/>
            <a:ext cx="4433455" cy="3725700"/>
          </a:xfrm>
        </p:spPr>
        <p:txBody>
          <a:bodyPr/>
          <a:lstStyle/>
          <a:p>
            <a:pPr marL="38100" indent="0">
              <a:buNone/>
            </a:pPr>
            <a:r>
              <a:rPr lang="en-US" sz="1800" dirty="0"/>
              <a:t>Different values of our </a:t>
            </a:r>
            <a:r>
              <a:rPr lang="en-US" sz="1800" i="1" dirty="0" err="1"/>
              <a:t>num_iterations</a:t>
            </a:r>
            <a:r>
              <a:rPr lang="en-US" sz="1800" i="1" dirty="0"/>
              <a:t> </a:t>
            </a:r>
            <a:r>
              <a:rPr lang="en-US" sz="1800" dirty="0"/>
              <a:t>causes the boosting method to increase in accuracy as expected. The large number of Iterations we allow to happen we can see that our accuracy increases vastly. I iterated for up to 10 iterations and found that the best case was using a value of 9, achieving an accuracy of over 99% on the training set and an accuracy of 97.5% on the testing data. </a:t>
            </a:r>
          </a:p>
        </p:txBody>
      </p:sp>
      <p:graphicFrame>
        <p:nvGraphicFramePr>
          <p:cNvPr id="4" name="Table 3">
            <a:extLst>
              <a:ext uri="{FF2B5EF4-FFF2-40B4-BE49-F238E27FC236}">
                <a16:creationId xmlns:a16="http://schemas.microsoft.com/office/drawing/2014/main" id="{D0E1A174-527F-5642-B6C2-8884EF36B4F0}"/>
              </a:ext>
            </a:extLst>
          </p:cNvPr>
          <p:cNvGraphicFramePr>
            <a:graphicFrameLocks noGrp="1"/>
          </p:cNvGraphicFramePr>
          <p:nvPr>
            <p:extLst>
              <p:ext uri="{D42A27DB-BD31-4B8C-83A1-F6EECF244321}">
                <p14:modId xmlns:p14="http://schemas.microsoft.com/office/powerpoint/2010/main" val="2000068892"/>
              </p:ext>
            </p:extLst>
          </p:nvPr>
        </p:nvGraphicFramePr>
        <p:xfrm>
          <a:off x="207818" y="1200150"/>
          <a:ext cx="3629892" cy="2305050"/>
        </p:xfrm>
        <a:graphic>
          <a:graphicData uri="http://schemas.openxmlformats.org/drawingml/2006/table">
            <a:tbl>
              <a:tblPr firstRow="1" bandRow="1">
                <a:tableStyleId>{5C22544A-7EE6-4342-B048-85BDC9FD1C3A}</a:tableStyleId>
              </a:tblPr>
              <a:tblGrid>
                <a:gridCol w="1209964">
                  <a:extLst>
                    <a:ext uri="{9D8B030D-6E8A-4147-A177-3AD203B41FA5}">
                      <a16:colId xmlns:a16="http://schemas.microsoft.com/office/drawing/2014/main" val="2202810619"/>
                    </a:ext>
                  </a:extLst>
                </a:gridCol>
                <a:gridCol w="1209964">
                  <a:extLst>
                    <a:ext uri="{9D8B030D-6E8A-4147-A177-3AD203B41FA5}">
                      <a16:colId xmlns:a16="http://schemas.microsoft.com/office/drawing/2014/main" val="4223569917"/>
                    </a:ext>
                  </a:extLst>
                </a:gridCol>
                <a:gridCol w="1209964">
                  <a:extLst>
                    <a:ext uri="{9D8B030D-6E8A-4147-A177-3AD203B41FA5}">
                      <a16:colId xmlns:a16="http://schemas.microsoft.com/office/drawing/2014/main" val="1372180834"/>
                    </a:ext>
                  </a:extLst>
                </a:gridCol>
              </a:tblGrid>
              <a:tr h="384175">
                <a:tc>
                  <a:txBody>
                    <a:bodyPr/>
                    <a:lstStyle/>
                    <a:p>
                      <a:r>
                        <a:rPr lang="en-US" dirty="0"/>
                        <a:t>Iterations</a:t>
                      </a:r>
                    </a:p>
                  </a:txBody>
                  <a:tcPr/>
                </a:tc>
                <a:tc>
                  <a:txBody>
                    <a:bodyPr/>
                    <a:lstStyle/>
                    <a:p>
                      <a:r>
                        <a:rPr lang="en-US" dirty="0"/>
                        <a:t>Training</a:t>
                      </a:r>
                    </a:p>
                  </a:txBody>
                  <a:tcPr/>
                </a:tc>
                <a:tc>
                  <a:txBody>
                    <a:bodyPr/>
                    <a:lstStyle/>
                    <a:p>
                      <a:r>
                        <a:rPr lang="en-US" dirty="0"/>
                        <a:t>Testing</a:t>
                      </a:r>
                    </a:p>
                  </a:txBody>
                  <a:tcPr/>
                </a:tc>
                <a:extLst>
                  <a:ext uri="{0D108BD9-81ED-4DB2-BD59-A6C34878D82A}">
                    <a16:rowId xmlns:a16="http://schemas.microsoft.com/office/drawing/2014/main" val="3955053802"/>
                  </a:ext>
                </a:extLst>
              </a:tr>
              <a:tr h="384175">
                <a:tc>
                  <a:txBody>
                    <a:bodyPr/>
                    <a:lstStyle/>
                    <a:p>
                      <a:r>
                        <a:rPr lang="en-US" dirty="0"/>
                        <a:t>1</a:t>
                      </a:r>
                    </a:p>
                  </a:txBody>
                  <a:tcPr/>
                </a:tc>
                <a:tc>
                  <a:txBody>
                    <a:bodyPr/>
                    <a:lstStyle/>
                    <a:p>
                      <a:r>
                        <a:rPr lang="en-US" dirty="0"/>
                        <a:t>86.85%</a:t>
                      </a:r>
                    </a:p>
                  </a:txBody>
                  <a:tcPr/>
                </a:tc>
                <a:tc>
                  <a:txBody>
                    <a:bodyPr/>
                    <a:lstStyle/>
                    <a:p>
                      <a:r>
                        <a:rPr lang="en-US" dirty="0"/>
                        <a:t>88.75%</a:t>
                      </a:r>
                    </a:p>
                  </a:txBody>
                  <a:tcPr/>
                </a:tc>
                <a:extLst>
                  <a:ext uri="{0D108BD9-81ED-4DB2-BD59-A6C34878D82A}">
                    <a16:rowId xmlns:a16="http://schemas.microsoft.com/office/drawing/2014/main" val="2727242098"/>
                  </a:ext>
                </a:extLst>
              </a:tr>
              <a:tr h="384175">
                <a:tc>
                  <a:txBody>
                    <a:bodyPr/>
                    <a:lstStyle/>
                    <a:p>
                      <a:r>
                        <a:rPr lang="en-US" dirty="0"/>
                        <a:t>3</a:t>
                      </a:r>
                    </a:p>
                  </a:txBody>
                  <a:tcPr/>
                </a:tc>
                <a:tc>
                  <a:txBody>
                    <a:bodyPr/>
                    <a:lstStyle/>
                    <a:p>
                      <a:r>
                        <a:rPr lang="en-US" dirty="0"/>
                        <a:t>90.45%</a:t>
                      </a:r>
                    </a:p>
                  </a:txBody>
                  <a:tcPr/>
                </a:tc>
                <a:tc>
                  <a:txBody>
                    <a:bodyPr/>
                    <a:lstStyle/>
                    <a:p>
                      <a:r>
                        <a:rPr lang="en-US" dirty="0"/>
                        <a:t>90.00%</a:t>
                      </a:r>
                    </a:p>
                  </a:txBody>
                  <a:tcPr/>
                </a:tc>
                <a:extLst>
                  <a:ext uri="{0D108BD9-81ED-4DB2-BD59-A6C34878D82A}">
                    <a16:rowId xmlns:a16="http://schemas.microsoft.com/office/drawing/2014/main" val="3725496287"/>
                  </a:ext>
                </a:extLst>
              </a:tr>
              <a:tr h="384175">
                <a:tc>
                  <a:txBody>
                    <a:bodyPr/>
                    <a:lstStyle/>
                    <a:p>
                      <a:r>
                        <a:rPr lang="en-US" dirty="0"/>
                        <a:t>5</a:t>
                      </a:r>
                    </a:p>
                  </a:txBody>
                  <a:tcPr/>
                </a:tc>
                <a:tc>
                  <a:txBody>
                    <a:bodyPr/>
                    <a:lstStyle/>
                    <a:p>
                      <a:r>
                        <a:rPr lang="en-US" dirty="0"/>
                        <a:t>93.58%</a:t>
                      </a:r>
                    </a:p>
                  </a:txBody>
                  <a:tcPr/>
                </a:tc>
                <a:tc>
                  <a:txBody>
                    <a:bodyPr/>
                    <a:lstStyle/>
                    <a:p>
                      <a:r>
                        <a:rPr lang="en-US" dirty="0"/>
                        <a:t>94.38%</a:t>
                      </a:r>
                    </a:p>
                  </a:txBody>
                  <a:tcPr/>
                </a:tc>
                <a:extLst>
                  <a:ext uri="{0D108BD9-81ED-4DB2-BD59-A6C34878D82A}">
                    <a16:rowId xmlns:a16="http://schemas.microsoft.com/office/drawing/2014/main" val="3234778155"/>
                  </a:ext>
                </a:extLst>
              </a:tr>
              <a:tr h="384175">
                <a:tc>
                  <a:txBody>
                    <a:bodyPr/>
                    <a:lstStyle/>
                    <a:p>
                      <a:r>
                        <a:rPr lang="en-US" dirty="0"/>
                        <a:t>7</a:t>
                      </a:r>
                    </a:p>
                  </a:txBody>
                  <a:tcPr/>
                </a:tc>
                <a:tc>
                  <a:txBody>
                    <a:bodyPr/>
                    <a:lstStyle/>
                    <a:p>
                      <a:r>
                        <a:rPr lang="en-US" dirty="0"/>
                        <a:t>97.50%</a:t>
                      </a:r>
                    </a:p>
                  </a:txBody>
                  <a:tcPr/>
                </a:tc>
                <a:tc>
                  <a:txBody>
                    <a:bodyPr/>
                    <a:lstStyle/>
                    <a:p>
                      <a:r>
                        <a:rPr lang="en-US" dirty="0"/>
                        <a:t>96.88%</a:t>
                      </a:r>
                    </a:p>
                  </a:txBody>
                  <a:tcPr/>
                </a:tc>
                <a:extLst>
                  <a:ext uri="{0D108BD9-81ED-4DB2-BD59-A6C34878D82A}">
                    <a16:rowId xmlns:a16="http://schemas.microsoft.com/office/drawing/2014/main" val="3219859036"/>
                  </a:ext>
                </a:extLst>
              </a:tr>
              <a:tr h="384175">
                <a:tc>
                  <a:txBody>
                    <a:bodyPr/>
                    <a:lstStyle/>
                    <a:p>
                      <a:r>
                        <a:rPr lang="en-US" dirty="0"/>
                        <a:t>9</a:t>
                      </a:r>
                    </a:p>
                  </a:txBody>
                  <a:tcPr/>
                </a:tc>
                <a:tc>
                  <a:txBody>
                    <a:bodyPr/>
                    <a:lstStyle/>
                    <a:p>
                      <a:r>
                        <a:rPr lang="en-US" dirty="0"/>
                        <a:t>99.37%</a:t>
                      </a:r>
                    </a:p>
                  </a:txBody>
                  <a:tcPr/>
                </a:tc>
                <a:tc>
                  <a:txBody>
                    <a:bodyPr/>
                    <a:lstStyle/>
                    <a:p>
                      <a:r>
                        <a:rPr lang="en-US" dirty="0"/>
                        <a:t>97.50%</a:t>
                      </a:r>
                    </a:p>
                  </a:txBody>
                  <a:tcPr/>
                </a:tc>
                <a:extLst>
                  <a:ext uri="{0D108BD9-81ED-4DB2-BD59-A6C34878D82A}">
                    <a16:rowId xmlns:a16="http://schemas.microsoft.com/office/drawing/2014/main" val="142985642"/>
                  </a:ext>
                </a:extLst>
              </a:tr>
            </a:tbl>
          </a:graphicData>
        </a:graphic>
      </p:graphicFrame>
    </p:spTree>
    <p:extLst>
      <p:ext uri="{BB962C8B-B14F-4D97-AF65-F5344CB8AC3E}">
        <p14:creationId xmlns:p14="http://schemas.microsoft.com/office/powerpoint/2010/main" val="2341016952"/>
      </p:ext>
    </p:extLst>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962</Words>
  <Application>Microsoft Macintosh PowerPoint</Application>
  <PresentationFormat>On-screen Show (16:9)</PresentationFormat>
  <Paragraphs>193</Paragraphs>
  <Slides>20</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Light Gradient</vt:lpstr>
      <vt:lpstr>Computer Vision  Fall 2018 Problem Set #6</vt:lpstr>
      <vt:lpstr>1a: Average face</vt:lpstr>
      <vt:lpstr>1b: Eigenvectors</vt:lpstr>
      <vt:lpstr>1c: Analysis</vt:lpstr>
      <vt:lpstr>1c: Analysis</vt:lpstr>
      <vt:lpstr>1c: Analysis</vt:lpstr>
      <vt:lpstr>2a: Average accuracy</vt:lpstr>
      <vt:lpstr>2a: Analysis</vt:lpstr>
      <vt:lpstr>2a: Analysis</vt:lpstr>
      <vt:lpstr>3a: Haar Features</vt:lpstr>
      <vt:lpstr>3a: Haar Features</vt:lpstr>
      <vt:lpstr>3a: Haar Features</vt:lpstr>
      <vt:lpstr>3a: Haar Features</vt:lpstr>
      <vt:lpstr>3a: Haar Features</vt:lpstr>
      <vt:lpstr>3c: Analysis</vt:lpstr>
      <vt:lpstr>4b: Viola Jones Features</vt:lpstr>
      <vt:lpstr>4b: Viola Jones Features</vt:lpstr>
      <vt:lpstr>4b: Analysis</vt:lpstr>
      <vt:lpstr>4b: Analysis</vt:lpstr>
      <vt:lpstr>4c: Viola Jones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2018 Problem Set #6</dc:title>
  <cp:lastModifiedBy>James A. Peruggia</cp:lastModifiedBy>
  <cp:revision>10</cp:revision>
  <cp:lastPrinted>2018-11-11T18:37:55Z</cp:lastPrinted>
  <dcterms:modified xsi:type="dcterms:W3CDTF">2018-11-11T19:03:31Z</dcterms:modified>
</cp:coreProperties>
</file>