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259153f9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259153f9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9153f9bb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9153f9b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9153f9b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9153f9b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53f9bb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9153f9bb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9153f9bb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9153f9bb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9153f9bb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9153f9b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59153f9b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9153f9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9153f9bb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9153f9bb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9153f9bb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9153f9bb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9153f9bb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9153f9bb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9153f9bb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9153f9bb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259153f9b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259153f9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9153f9bb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9153f9b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9153f9bb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9153f9bb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59153f9bb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59153f9bb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6d5ba5899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6d5ba58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259153f9bb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259153f9b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59153f9b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59153f9b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9153f9b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9153f9b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9153f9bb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9153f9bb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59153f9b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59153f9b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9153f9b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59153f9b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9153f9b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9153f9b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mallpdf.com/compress-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Computer Vision </a:t>
            </a:r>
            <a:endParaRPr sz="3600" dirty="0"/>
          </a:p>
          <a:p>
            <a:pPr marL="0" lvl="0" indent="0" algn="ctr" rtl="0">
              <a:spcBef>
                <a:spcPts val="0"/>
              </a:spcBef>
              <a:spcAft>
                <a:spcPts val="0"/>
              </a:spcAft>
              <a:buClr>
                <a:schemeClr val="dk1"/>
              </a:buClr>
              <a:buSzPts val="1100"/>
              <a:buFont typeface="Arial"/>
              <a:buNone/>
            </a:pPr>
            <a:r>
              <a:rPr lang="en-US" sz="3600" dirty="0"/>
              <a:t>Fall 2018</a:t>
            </a:r>
            <a:endParaRPr sz="3600" dirty="0"/>
          </a:p>
          <a:p>
            <a:pPr marL="0" lvl="0" indent="0" algn="ctr" rtl="0">
              <a:spcBef>
                <a:spcPts val="0"/>
              </a:spcBef>
              <a:spcAft>
                <a:spcPts val="0"/>
              </a:spcAft>
              <a:buNone/>
            </a:pPr>
            <a:r>
              <a:rPr lang="en" sz="3600" dirty="0"/>
              <a:t>Problem Set #4</a:t>
            </a:r>
            <a:endParaRPr sz="3600" dirty="0"/>
          </a:p>
        </p:txBody>
      </p:sp>
      <p:sp>
        <p:nvSpPr>
          <p:cNvPr id="35" name="Google Shape;35;p8"/>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James Peruggia</a:t>
            </a:r>
          </a:p>
          <a:p>
            <a:pPr marL="0" lvl="0" indent="0" algn="ctr" rtl="0">
              <a:spcBef>
                <a:spcPts val="0"/>
              </a:spcBef>
              <a:spcAft>
                <a:spcPts val="0"/>
              </a:spcAft>
              <a:buNone/>
            </a:pPr>
            <a:r>
              <a:rPr lang="en-US" sz="1800" dirty="0" err="1"/>
              <a:t>jperuggia@gatech.edu</a:t>
            </a:r>
            <a:endParaRPr sz="1800" dirty="0"/>
          </a:p>
          <a:p>
            <a:pPr marL="0" lvl="0" indent="0" algn="ctr" rtl="0">
              <a:spcBef>
                <a:spcPts val="0"/>
              </a:spcBef>
              <a:spcAft>
                <a:spcPts val="0"/>
              </a:spcAft>
              <a:buNone/>
            </a:pPr>
            <a:endParaRPr dirty="0"/>
          </a:p>
        </p:txBody>
      </p:sp>
      <p:sp>
        <p:nvSpPr>
          <p:cNvPr id="36" name="Google Shape;36;p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Difference images</a:t>
            </a:r>
            <a:endParaRPr/>
          </a:p>
        </p:txBody>
      </p:sp>
      <p:sp>
        <p:nvSpPr>
          <p:cNvPr id="105" name="Google Shape;105;p1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06" name="Google Shape;106;p17"/>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ps4-3-a-1.png</a:t>
            </a:r>
            <a:endParaRPr/>
          </a:p>
        </p:txBody>
      </p:sp>
      <p:pic>
        <p:nvPicPr>
          <p:cNvPr id="3" name="Picture 2">
            <a:extLst>
              <a:ext uri="{FF2B5EF4-FFF2-40B4-BE49-F238E27FC236}">
                <a16:creationId xmlns:a16="http://schemas.microsoft.com/office/drawing/2014/main" id="{4ED7BC1B-DE09-CC4C-9310-71852203C7ED}"/>
              </a:ext>
            </a:extLst>
          </p:cNvPr>
          <p:cNvPicPr>
            <a:picLocks noChangeAspect="1"/>
          </p:cNvPicPr>
          <p:nvPr/>
        </p:nvPicPr>
        <p:blipFill>
          <a:blip r:embed="rId3"/>
          <a:stretch>
            <a:fillRect/>
          </a:stretch>
        </p:blipFill>
        <p:spPr>
          <a:xfrm>
            <a:off x="2565400" y="971550"/>
            <a:ext cx="4013200" cy="3200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Difference images (cont.)</a:t>
            </a:r>
            <a:endParaRPr/>
          </a:p>
        </p:txBody>
      </p:sp>
      <p:sp>
        <p:nvSpPr>
          <p:cNvPr id="113" name="Google Shape;113;p1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14" name="Google Shape;114;p18"/>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ps4-3-a-2.png</a:t>
            </a:r>
            <a:endParaRPr/>
          </a:p>
        </p:txBody>
      </p:sp>
      <p:pic>
        <p:nvPicPr>
          <p:cNvPr id="3" name="Picture 2">
            <a:extLst>
              <a:ext uri="{FF2B5EF4-FFF2-40B4-BE49-F238E27FC236}">
                <a16:creationId xmlns:a16="http://schemas.microsoft.com/office/drawing/2014/main" id="{7FB45AF5-408C-CF4C-BDB5-B117F8F07DF7}"/>
              </a:ext>
            </a:extLst>
          </p:cNvPr>
          <p:cNvPicPr>
            <a:picLocks noChangeAspect="1"/>
          </p:cNvPicPr>
          <p:nvPr/>
        </p:nvPicPr>
        <p:blipFill>
          <a:blip r:embed="rId3"/>
          <a:stretch>
            <a:fillRect/>
          </a:stretch>
        </p:blipFill>
        <p:spPr>
          <a:xfrm>
            <a:off x="2565400" y="971550"/>
            <a:ext cx="4013200" cy="320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Hierarchical LK</a:t>
            </a:r>
            <a:endParaRPr/>
          </a:p>
        </p:txBody>
      </p:sp>
      <p:sp>
        <p:nvSpPr>
          <p:cNvPr id="121" name="Google Shape;121;p1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22" name="Google Shape;122;p19"/>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ps4-4-a-1.png</a:t>
            </a:r>
            <a:endParaRPr/>
          </a:p>
        </p:txBody>
      </p:sp>
      <p:pic>
        <p:nvPicPr>
          <p:cNvPr id="3" name="Picture 2">
            <a:extLst>
              <a:ext uri="{FF2B5EF4-FFF2-40B4-BE49-F238E27FC236}">
                <a16:creationId xmlns:a16="http://schemas.microsoft.com/office/drawing/2014/main" id="{1AD3FE7E-3079-484B-A472-FC94D34D6847}"/>
              </a:ext>
            </a:extLst>
          </p:cNvPr>
          <p:cNvPicPr>
            <a:picLocks noChangeAspect="1"/>
          </p:cNvPicPr>
          <p:nvPr/>
        </p:nvPicPr>
        <p:blipFill>
          <a:blip r:embed="rId3"/>
          <a:stretch>
            <a:fillRect/>
          </a:stretch>
        </p:blipFill>
        <p:spPr>
          <a:xfrm>
            <a:off x="2540000" y="1047750"/>
            <a:ext cx="4064000" cy="304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Hierarchical LK (cont.)</a:t>
            </a:r>
            <a:endParaRPr/>
          </a:p>
        </p:txBody>
      </p:sp>
      <p:sp>
        <p:nvSpPr>
          <p:cNvPr id="129" name="Google Shape;129;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30" name="Google Shape;130;p2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ps4-4-a-2.png</a:t>
            </a:r>
            <a:endParaRPr/>
          </a:p>
        </p:txBody>
      </p:sp>
      <p:pic>
        <p:nvPicPr>
          <p:cNvPr id="3" name="Picture 2">
            <a:extLst>
              <a:ext uri="{FF2B5EF4-FFF2-40B4-BE49-F238E27FC236}">
                <a16:creationId xmlns:a16="http://schemas.microsoft.com/office/drawing/2014/main" id="{5163B2BB-6739-6949-A448-C405A18668E1}"/>
              </a:ext>
            </a:extLst>
          </p:cNvPr>
          <p:cNvPicPr>
            <a:picLocks noChangeAspect="1"/>
          </p:cNvPicPr>
          <p:nvPr/>
        </p:nvPicPr>
        <p:blipFill>
          <a:blip r:embed="rId3"/>
          <a:stretch>
            <a:fillRect/>
          </a:stretch>
        </p:blipFill>
        <p:spPr>
          <a:xfrm>
            <a:off x="2540000" y="1047750"/>
            <a:ext cx="4064000" cy="304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Hierarchical LK (cont.)</a:t>
            </a:r>
            <a:endParaRPr/>
          </a:p>
        </p:txBody>
      </p:sp>
      <p:sp>
        <p:nvSpPr>
          <p:cNvPr id="137" name="Google Shape;137;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38" name="Google Shape;138;p21"/>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ps4-4-a-3.png</a:t>
            </a:r>
            <a:endParaRPr/>
          </a:p>
        </p:txBody>
      </p:sp>
      <p:pic>
        <p:nvPicPr>
          <p:cNvPr id="3" name="Picture 2">
            <a:extLst>
              <a:ext uri="{FF2B5EF4-FFF2-40B4-BE49-F238E27FC236}">
                <a16:creationId xmlns:a16="http://schemas.microsoft.com/office/drawing/2014/main" id="{C2FB51EA-F8BB-5640-8BD4-711A1A592F6E}"/>
              </a:ext>
            </a:extLst>
          </p:cNvPr>
          <p:cNvPicPr>
            <a:picLocks noChangeAspect="1"/>
          </p:cNvPicPr>
          <p:nvPr/>
        </p:nvPicPr>
        <p:blipFill>
          <a:blip r:embed="rId3"/>
          <a:stretch>
            <a:fillRect/>
          </a:stretch>
        </p:blipFill>
        <p:spPr>
          <a:xfrm>
            <a:off x="2540000" y="1047750"/>
            <a:ext cx="4064000" cy="304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Hierarchical LK (cont.)</a:t>
            </a:r>
            <a:endParaRPr/>
          </a:p>
        </p:txBody>
      </p:sp>
      <p:sp>
        <p:nvSpPr>
          <p:cNvPr id="145" name="Google Shape;145;p2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46" name="Google Shape;146;p22"/>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ps4-4-b-1.png</a:t>
            </a:r>
            <a:endParaRPr/>
          </a:p>
        </p:txBody>
      </p:sp>
      <p:pic>
        <p:nvPicPr>
          <p:cNvPr id="3" name="Picture 2">
            <a:extLst>
              <a:ext uri="{FF2B5EF4-FFF2-40B4-BE49-F238E27FC236}">
                <a16:creationId xmlns:a16="http://schemas.microsoft.com/office/drawing/2014/main" id="{2CA2C19E-CBF5-1441-B138-11EEE2B1022C}"/>
              </a:ext>
            </a:extLst>
          </p:cNvPr>
          <p:cNvPicPr>
            <a:picLocks noChangeAspect="1"/>
          </p:cNvPicPr>
          <p:nvPr/>
        </p:nvPicPr>
        <p:blipFill>
          <a:blip r:embed="rId3"/>
          <a:stretch>
            <a:fillRect/>
          </a:stretch>
        </p:blipFill>
        <p:spPr>
          <a:xfrm>
            <a:off x="2412600" y="1063378"/>
            <a:ext cx="4320153" cy="32401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Hierarchical LK (cont.)</a:t>
            </a:r>
            <a:endParaRPr/>
          </a:p>
        </p:txBody>
      </p:sp>
      <p:sp>
        <p:nvSpPr>
          <p:cNvPr id="153" name="Google Shape;153;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54" name="Google Shape;154;p23"/>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ps4-4-b-2.png</a:t>
            </a:r>
            <a:endParaRPr/>
          </a:p>
        </p:txBody>
      </p:sp>
      <p:pic>
        <p:nvPicPr>
          <p:cNvPr id="3" name="Picture 2">
            <a:extLst>
              <a:ext uri="{FF2B5EF4-FFF2-40B4-BE49-F238E27FC236}">
                <a16:creationId xmlns:a16="http://schemas.microsoft.com/office/drawing/2014/main" id="{8348A5FF-77BB-A745-B3E7-C70BF6DF2F8D}"/>
              </a:ext>
            </a:extLst>
          </p:cNvPr>
          <p:cNvPicPr>
            <a:picLocks noChangeAspect="1"/>
          </p:cNvPicPr>
          <p:nvPr/>
        </p:nvPicPr>
        <p:blipFill>
          <a:blip r:embed="rId3"/>
          <a:stretch>
            <a:fillRect/>
          </a:stretch>
        </p:blipFill>
        <p:spPr>
          <a:xfrm>
            <a:off x="2474409" y="1125270"/>
            <a:ext cx="4370029" cy="32775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5a: Frame Interpolation</a:t>
            </a:r>
            <a:endParaRPr/>
          </a:p>
        </p:txBody>
      </p:sp>
      <p:sp>
        <p:nvSpPr>
          <p:cNvPr id="161" name="Google Shape;161;p2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62" name="Google Shape;162;p24"/>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ps4-5-a-1.png</a:t>
            </a:r>
            <a:endParaRPr/>
          </a:p>
        </p:txBody>
      </p:sp>
      <p:pic>
        <p:nvPicPr>
          <p:cNvPr id="3" name="Picture 2">
            <a:extLst>
              <a:ext uri="{FF2B5EF4-FFF2-40B4-BE49-F238E27FC236}">
                <a16:creationId xmlns:a16="http://schemas.microsoft.com/office/drawing/2014/main" id="{F133AB46-427A-9E4A-B76B-CA7C9BF1679D}"/>
              </a:ext>
            </a:extLst>
          </p:cNvPr>
          <p:cNvPicPr>
            <a:picLocks noChangeAspect="1"/>
          </p:cNvPicPr>
          <p:nvPr/>
        </p:nvPicPr>
        <p:blipFill>
          <a:blip r:embed="rId3"/>
          <a:stretch>
            <a:fillRect/>
          </a:stretch>
        </p:blipFill>
        <p:spPr>
          <a:xfrm>
            <a:off x="2412600" y="1579662"/>
            <a:ext cx="4401518" cy="22007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5b: Frame Interpolation</a:t>
            </a:r>
            <a:endParaRPr/>
          </a:p>
        </p:txBody>
      </p:sp>
      <p:sp>
        <p:nvSpPr>
          <p:cNvPr id="175" name="Google Shape;175;p2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76" name="Google Shape;176;p25"/>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ps4-5-b-1.png</a:t>
            </a:r>
            <a:endParaRPr/>
          </a:p>
        </p:txBody>
      </p:sp>
      <p:pic>
        <p:nvPicPr>
          <p:cNvPr id="3" name="Picture 2">
            <a:extLst>
              <a:ext uri="{FF2B5EF4-FFF2-40B4-BE49-F238E27FC236}">
                <a16:creationId xmlns:a16="http://schemas.microsoft.com/office/drawing/2014/main" id="{D0A33CEA-6442-864B-8A20-80DA79496222}"/>
              </a:ext>
            </a:extLst>
          </p:cNvPr>
          <p:cNvPicPr>
            <a:picLocks noChangeAspect="1"/>
          </p:cNvPicPr>
          <p:nvPr/>
        </p:nvPicPr>
        <p:blipFill>
          <a:blip r:embed="rId3"/>
          <a:stretch>
            <a:fillRect/>
          </a:stretch>
        </p:blipFill>
        <p:spPr>
          <a:xfrm>
            <a:off x="1861733" y="1063378"/>
            <a:ext cx="5848673" cy="29243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5b: Frame Interpolation</a:t>
            </a:r>
            <a:endParaRPr/>
          </a:p>
        </p:txBody>
      </p:sp>
      <p:sp>
        <p:nvSpPr>
          <p:cNvPr id="189" name="Google Shape;189;p2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90" name="Google Shape;190;p26"/>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ps4-5-b-2.png</a:t>
            </a:r>
            <a:endParaRPr/>
          </a:p>
        </p:txBody>
      </p:sp>
      <p:pic>
        <p:nvPicPr>
          <p:cNvPr id="3" name="Picture 2">
            <a:extLst>
              <a:ext uri="{FF2B5EF4-FFF2-40B4-BE49-F238E27FC236}">
                <a16:creationId xmlns:a16="http://schemas.microsoft.com/office/drawing/2014/main" id="{76EA4468-39E4-1948-BE54-84FDBCA70FA2}"/>
              </a:ext>
            </a:extLst>
          </p:cNvPr>
          <p:cNvPicPr>
            <a:picLocks noChangeAspect="1"/>
          </p:cNvPicPr>
          <p:nvPr/>
        </p:nvPicPr>
        <p:blipFill>
          <a:blip r:embed="rId3"/>
          <a:stretch>
            <a:fillRect/>
          </a:stretch>
        </p:blipFill>
        <p:spPr>
          <a:xfrm>
            <a:off x="1844298" y="1063378"/>
            <a:ext cx="5835112" cy="29175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Base Shift0 and ShiftR2</a:t>
            </a:r>
            <a:endParaRPr/>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43" name="Google Shape;43;p9"/>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ps4-1-a-1.png</a:t>
            </a:r>
            <a:endParaRPr/>
          </a:p>
        </p:txBody>
      </p:sp>
      <p:pic>
        <p:nvPicPr>
          <p:cNvPr id="3" name="Picture 2">
            <a:extLst>
              <a:ext uri="{FF2B5EF4-FFF2-40B4-BE49-F238E27FC236}">
                <a16:creationId xmlns:a16="http://schemas.microsoft.com/office/drawing/2014/main" id="{AA68C402-7457-BF43-BA30-525D27141508}"/>
              </a:ext>
            </a:extLst>
          </p:cNvPr>
          <p:cNvPicPr>
            <a:picLocks noChangeAspect="1"/>
          </p:cNvPicPr>
          <p:nvPr/>
        </p:nvPicPr>
        <p:blipFill>
          <a:blip r:embed="rId3"/>
          <a:stretch>
            <a:fillRect/>
          </a:stretch>
        </p:blipFill>
        <p:spPr>
          <a:xfrm>
            <a:off x="2540000" y="1138975"/>
            <a:ext cx="4064000" cy="304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a:t>
            </a:r>
            <a:endParaRPr/>
          </a:p>
        </p:txBody>
      </p:sp>
      <p:sp>
        <p:nvSpPr>
          <p:cNvPr id="203" name="Google Shape;203;p2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04" name="Google Shape;204;p27"/>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ps4-6-a-1.png</a:t>
            </a:r>
            <a:endParaRPr/>
          </a:p>
        </p:txBody>
      </p:sp>
      <p:pic>
        <p:nvPicPr>
          <p:cNvPr id="3" name="Picture 2">
            <a:extLst>
              <a:ext uri="{FF2B5EF4-FFF2-40B4-BE49-F238E27FC236}">
                <a16:creationId xmlns:a16="http://schemas.microsoft.com/office/drawing/2014/main" id="{9B040373-8F61-5745-939A-097B67B44D44}"/>
              </a:ext>
            </a:extLst>
          </p:cNvPr>
          <p:cNvPicPr>
            <a:picLocks noChangeAspect="1"/>
          </p:cNvPicPr>
          <p:nvPr/>
        </p:nvPicPr>
        <p:blipFill>
          <a:blip r:embed="rId3"/>
          <a:stretch>
            <a:fillRect/>
          </a:stretch>
        </p:blipFill>
        <p:spPr>
          <a:xfrm>
            <a:off x="2213644" y="1417832"/>
            <a:ext cx="4517756" cy="25412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 (cont.)</a:t>
            </a:r>
            <a:endParaRPr/>
          </a:p>
        </p:txBody>
      </p:sp>
      <p:sp>
        <p:nvSpPr>
          <p:cNvPr id="211" name="Google Shape;211;p2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12" name="Google Shape;212;p28"/>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ps4-6-a-2.png</a:t>
            </a:r>
            <a:endParaRPr/>
          </a:p>
        </p:txBody>
      </p:sp>
      <p:pic>
        <p:nvPicPr>
          <p:cNvPr id="3" name="Picture 2">
            <a:extLst>
              <a:ext uri="{FF2B5EF4-FFF2-40B4-BE49-F238E27FC236}">
                <a16:creationId xmlns:a16="http://schemas.microsoft.com/office/drawing/2014/main" id="{118BB5DB-0387-E944-8C35-6794456320D4}"/>
              </a:ext>
            </a:extLst>
          </p:cNvPr>
          <p:cNvPicPr>
            <a:picLocks noChangeAspect="1"/>
          </p:cNvPicPr>
          <p:nvPr/>
        </p:nvPicPr>
        <p:blipFill>
          <a:blip r:embed="rId3"/>
          <a:stretch>
            <a:fillRect/>
          </a:stretch>
        </p:blipFill>
        <p:spPr>
          <a:xfrm>
            <a:off x="2412600" y="1361430"/>
            <a:ext cx="4409267" cy="24802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 (cont.)</a:t>
            </a:r>
            <a:endParaRPr/>
          </a:p>
        </p:txBody>
      </p:sp>
      <p:sp>
        <p:nvSpPr>
          <p:cNvPr id="219" name="Google Shape;219;p2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20" name="Google Shape;220;p29"/>
          <p:cNvSpPr txBox="1"/>
          <p:nvPr/>
        </p:nvSpPr>
        <p:spPr>
          <a:xfrm>
            <a:off x="811483" y="1363167"/>
            <a:ext cx="6990000" cy="1011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600" b="1" dirty="0">
                <a:solidFill>
                  <a:schemeClr val="dk1"/>
                </a:solidFill>
                <a:latin typeface="Calibri"/>
                <a:ea typeface="Calibri"/>
                <a:cs typeface="Calibri"/>
                <a:sym typeface="Calibri"/>
              </a:rPr>
              <a:t>My output video wouldn’t run on computer. Much time was spent trying to understand why without reason.</a:t>
            </a:r>
            <a:endParaRPr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If your pdf is larger than 7MB</a:t>
            </a:r>
            <a:endParaRPr/>
          </a:p>
        </p:txBody>
      </p:sp>
      <p:sp>
        <p:nvSpPr>
          <p:cNvPr id="226" name="Google Shape;226;p30"/>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Please compress it using (or something similar):</a:t>
            </a:r>
            <a:endParaRPr/>
          </a:p>
          <a:p>
            <a:pPr marL="0" lvl="0" indent="0" algn="l" rtl="0">
              <a:spcBef>
                <a:spcPts val="600"/>
              </a:spcBef>
              <a:spcAft>
                <a:spcPts val="0"/>
              </a:spcAft>
              <a:buNone/>
            </a:pPr>
            <a:r>
              <a:rPr lang="en" u="sng">
                <a:solidFill>
                  <a:schemeClr val="hlink"/>
                </a:solidFill>
                <a:hlinkClick r:id="rId3"/>
              </a:rPr>
              <a:t>https://smallpdf.com/compress-pdf</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a:t>Verify that all images are still visible for grading.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Base Shift0 and ShiftR5U5</a:t>
            </a:r>
            <a:endParaRPr/>
          </a:p>
        </p:txBody>
      </p:sp>
      <p:sp>
        <p:nvSpPr>
          <p:cNvPr id="50" name="Google Shape;50;p1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1" name="Google Shape;51;p1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ps4-1-a-2.png</a:t>
            </a:r>
            <a:endParaRPr/>
          </a:p>
        </p:txBody>
      </p:sp>
      <p:pic>
        <p:nvPicPr>
          <p:cNvPr id="3" name="Picture 2">
            <a:extLst>
              <a:ext uri="{FF2B5EF4-FFF2-40B4-BE49-F238E27FC236}">
                <a16:creationId xmlns:a16="http://schemas.microsoft.com/office/drawing/2014/main" id="{1B54A916-5E76-E248-833A-BE6CB1A5E56B}"/>
              </a:ext>
            </a:extLst>
          </p:cNvPr>
          <p:cNvPicPr>
            <a:picLocks noChangeAspect="1"/>
          </p:cNvPicPr>
          <p:nvPr/>
        </p:nvPicPr>
        <p:blipFill>
          <a:blip r:embed="rId3"/>
          <a:stretch>
            <a:fillRect/>
          </a:stretch>
        </p:blipFill>
        <p:spPr>
          <a:xfrm>
            <a:off x="2540000" y="1047750"/>
            <a:ext cx="4064000"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Base Shift0 and ShiftR10</a:t>
            </a:r>
            <a:endParaRPr/>
          </a:p>
        </p:txBody>
      </p:sp>
      <p:sp>
        <p:nvSpPr>
          <p:cNvPr id="58" name="Google Shape;58;p1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9" name="Google Shape;59;p11"/>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ps4-1-b-1.png</a:t>
            </a:r>
            <a:endParaRPr/>
          </a:p>
        </p:txBody>
      </p:sp>
      <p:pic>
        <p:nvPicPr>
          <p:cNvPr id="3" name="Picture 2">
            <a:extLst>
              <a:ext uri="{FF2B5EF4-FFF2-40B4-BE49-F238E27FC236}">
                <a16:creationId xmlns:a16="http://schemas.microsoft.com/office/drawing/2014/main" id="{4F346E52-9CC9-E744-BCFD-75D224BE6534}"/>
              </a:ext>
            </a:extLst>
          </p:cNvPr>
          <p:cNvPicPr>
            <a:picLocks noChangeAspect="1"/>
          </p:cNvPicPr>
          <p:nvPr/>
        </p:nvPicPr>
        <p:blipFill>
          <a:blip r:embed="rId3"/>
          <a:stretch>
            <a:fillRect/>
          </a:stretch>
        </p:blipFill>
        <p:spPr>
          <a:xfrm>
            <a:off x="2540000" y="1047750"/>
            <a:ext cx="4064000" cy="304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Base Shift0 and ShiftR20</a:t>
            </a:r>
            <a:endParaRPr/>
          </a:p>
        </p:txBody>
      </p:sp>
      <p:sp>
        <p:nvSpPr>
          <p:cNvPr id="66" name="Google Shape;66;p1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67" name="Google Shape;67;p12"/>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ps4-1-b-2.png</a:t>
            </a:r>
            <a:endParaRPr/>
          </a:p>
        </p:txBody>
      </p:sp>
      <p:pic>
        <p:nvPicPr>
          <p:cNvPr id="3" name="Picture 2">
            <a:extLst>
              <a:ext uri="{FF2B5EF4-FFF2-40B4-BE49-F238E27FC236}">
                <a16:creationId xmlns:a16="http://schemas.microsoft.com/office/drawing/2014/main" id="{0545CAA8-A984-E14C-91FD-AF79C8A88710}"/>
              </a:ext>
            </a:extLst>
          </p:cNvPr>
          <p:cNvPicPr>
            <a:picLocks noChangeAspect="1"/>
          </p:cNvPicPr>
          <p:nvPr/>
        </p:nvPicPr>
        <p:blipFill>
          <a:blip r:embed="rId3"/>
          <a:stretch>
            <a:fillRect/>
          </a:stretch>
        </p:blipFill>
        <p:spPr>
          <a:xfrm>
            <a:off x="2540000" y="1047750"/>
            <a:ext cx="4064000" cy="304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Base Shift0 and ShiftR40</a:t>
            </a:r>
            <a:endParaRPr/>
          </a:p>
        </p:txBody>
      </p:sp>
      <p:sp>
        <p:nvSpPr>
          <p:cNvPr id="74" name="Google Shape;74;p1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75" name="Google Shape;75;p13"/>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ps4-1-b-3.png</a:t>
            </a:r>
            <a:endParaRPr/>
          </a:p>
        </p:txBody>
      </p:sp>
      <p:pic>
        <p:nvPicPr>
          <p:cNvPr id="3" name="Picture 2">
            <a:extLst>
              <a:ext uri="{FF2B5EF4-FFF2-40B4-BE49-F238E27FC236}">
                <a16:creationId xmlns:a16="http://schemas.microsoft.com/office/drawing/2014/main" id="{A9F9C68C-B2D3-BC44-BA90-DB5D82DFE40A}"/>
              </a:ext>
            </a:extLst>
          </p:cNvPr>
          <p:cNvPicPr>
            <a:picLocks noChangeAspect="1"/>
          </p:cNvPicPr>
          <p:nvPr/>
        </p:nvPicPr>
        <p:blipFill>
          <a:blip r:embed="rId3"/>
          <a:stretch>
            <a:fillRect/>
          </a:stretch>
        </p:blipFill>
        <p:spPr>
          <a:xfrm>
            <a:off x="2540000" y="1047750"/>
            <a:ext cx="4064000" cy="304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Text Response</a:t>
            </a:r>
            <a:endParaRPr/>
          </a:p>
        </p:txBody>
      </p:sp>
      <p:sp>
        <p:nvSpPr>
          <p:cNvPr id="82" name="Google Shape;82;p14"/>
          <p:cNvSpPr txBox="1">
            <a:spLocks noGrp="1"/>
          </p:cNvSpPr>
          <p:nvPr>
            <p:ph type="body" idx="1"/>
          </p:nvPr>
        </p:nvSpPr>
        <p:spPr>
          <a:xfrm>
            <a:off x="457200" y="1200150"/>
            <a:ext cx="8229600" cy="1558548"/>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Char char="●"/>
            </a:pPr>
            <a:r>
              <a:rPr lang="en" sz="2400" dirty="0">
                <a:solidFill>
                  <a:schemeClr val="dk1"/>
                </a:solidFill>
                <a:latin typeface="Calibri"/>
                <a:ea typeface="Calibri"/>
                <a:cs typeface="Calibri"/>
                <a:sym typeface="Calibri"/>
              </a:rPr>
              <a:t>Does LK still work? Does it fall apart on any of the pairs? Try using different parameters to get results closer to the ones above. Describe your results and what you tried.</a:t>
            </a:r>
            <a:endParaRPr sz="2400" dirty="0">
              <a:solidFill>
                <a:schemeClr val="dk1"/>
              </a:solidFill>
              <a:latin typeface="Calibri"/>
              <a:ea typeface="Calibri"/>
              <a:cs typeface="Calibri"/>
              <a:sym typeface="Calibri"/>
            </a:endParaRPr>
          </a:p>
        </p:txBody>
      </p:sp>
      <p:sp>
        <p:nvSpPr>
          <p:cNvPr id="83" name="Google Shape;83;p1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 name="TextBox 1">
            <a:extLst>
              <a:ext uri="{FF2B5EF4-FFF2-40B4-BE49-F238E27FC236}">
                <a16:creationId xmlns:a16="http://schemas.microsoft.com/office/drawing/2014/main" id="{30F6E8BC-EB23-BF45-9074-9BF66A3EF015}"/>
              </a:ext>
            </a:extLst>
          </p:cNvPr>
          <p:cNvSpPr txBox="1"/>
          <p:nvPr/>
        </p:nvSpPr>
        <p:spPr>
          <a:xfrm>
            <a:off x="356461" y="2758698"/>
            <a:ext cx="8508570" cy="1169551"/>
          </a:xfrm>
          <a:prstGeom prst="rect">
            <a:avLst/>
          </a:prstGeom>
          <a:noFill/>
        </p:spPr>
        <p:txBody>
          <a:bodyPr wrap="square" rtlCol="0">
            <a:spAutoFit/>
          </a:bodyPr>
          <a:lstStyle/>
          <a:p>
            <a:r>
              <a:rPr lang="en-US" dirty="0"/>
              <a:t>LK appears to fall apart when there is a large amount of change between frames. I noticed that when there was a large movement in the image, that the optic flow was difficult to capture since the kernel size had to increase to capture such movement. When increasing the kernel size, the area of motion increased, as well as the flow being skewed into improper directions at times. To assist with the tuning of the K value, code was written to help visualize which kernel size would lead to the best results.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 Gaussian Pyramid</a:t>
            </a:r>
            <a:endParaRPr/>
          </a:p>
        </p:txBody>
      </p:sp>
      <p:sp>
        <p:nvSpPr>
          <p:cNvPr id="89" name="Google Shape;89;p1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90" name="Google Shape;90;p15"/>
          <p:cNvSpPr txBox="1"/>
          <p:nvPr/>
        </p:nvSpPr>
        <p:spPr>
          <a:xfrm>
            <a:off x="2079100" y="444007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ps4-2-a-1.png</a:t>
            </a:r>
            <a:endParaRPr/>
          </a:p>
        </p:txBody>
      </p:sp>
      <p:pic>
        <p:nvPicPr>
          <p:cNvPr id="3" name="Picture 2">
            <a:extLst>
              <a:ext uri="{FF2B5EF4-FFF2-40B4-BE49-F238E27FC236}">
                <a16:creationId xmlns:a16="http://schemas.microsoft.com/office/drawing/2014/main" id="{21846A05-34B1-C84E-8C9D-F7239EA8AC5E}"/>
              </a:ext>
            </a:extLst>
          </p:cNvPr>
          <p:cNvPicPr>
            <a:picLocks noChangeAspect="1"/>
          </p:cNvPicPr>
          <p:nvPr/>
        </p:nvPicPr>
        <p:blipFill>
          <a:blip r:embed="rId3"/>
          <a:stretch>
            <a:fillRect/>
          </a:stretch>
        </p:blipFill>
        <p:spPr>
          <a:xfrm>
            <a:off x="806450" y="971550"/>
            <a:ext cx="7531100" cy="3200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2b: Laplacian Pyramid</a:t>
            </a:r>
            <a:endParaRPr/>
          </a:p>
        </p:txBody>
      </p:sp>
      <p:sp>
        <p:nvSpPr>
          <p:cNvPr id="97" name="Google Shape;97;p1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98" name="Google Shape;98;p16"/>
          <p:cNvSpPr txBox="1"/>
          <p:nvPr/>
        </p:nvSpPr>
        <p:spPr>
          <a:xfrm>
            <a:off x="2079100" y="4440075"/>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Laplacian Pyramid Image </a:t>
            </a:r>
            <a:r>
              <a:rPr lang="en" b="1">
                <a:solidFill>
                  <a:schemeClr val="dk1"/>
                </a:solidFill>
                <a:latin typeface="Calibri"/>
                <a:ea typeface="Calibri"/>
                <a:cs typeface="Calibri"/>
                <a:sym typeface="Calibri"/>
              </a:rPr>
              <a:t>- ps4-2-b-1.png</a:t>
            </a:r>
            <a:endParaRPr/>
          </a:p>
        </p:txBody>
      </p:sp>
      <p:pic>
        <p:nvPicPr>
          <p:cNvPr id="3" name="Picture 2">
            <a:extLst>
              <a:ext uri="{FF2B5EF4-FFF2-40B4-BE49-F238E27FC236}">
                <a16:creationId xmlns:a16="http://schemas.microsoft.com/office/drawing/2014/main" id="{B12B46B0-EA08-4B42-989C-A1278A259272}"/>
              </a:ext>
            </a:extLst>
          </p:cNvPr>
          <p:cNvPicPr>
            <a:picLocks noChangeAspect="1"/>
          </p:cNvPicPr>
          <p:nvPr/>
        </p:nvPicPr>
        <p:blipFill>
          <a:blip r:embed="rId3"/>
          <a:stretch>
            <a:fillRect/>
          </a:stretch>
        </p:blipFill>
        <p:spPr>
          <a:xfrm>
            <a:off x="806450" y="971550"/>
            <a:ext cx="7531100" cy="3200400"/>
          </a:xfrm>
          <a:prstGeom prst="rect">
            <a:avLst/>
          </a:prstGeom>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467</Words>
  <Application>Microsoft Macintosh PowerPoint</Application>
  <PresentationFormat>On-screen Show (16:9)</PresentationFormat>
  <Paragraphs>75</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Light Gradient</vt:lpstr>
      <vt:lpstr>Computer Vision  Fall 2018 Problem Set #4</vt:lpstr>
      <vt:lpstr>1a: Base Shift0 and ShiftR2</vt:lpstr>
      <vt:lpstr>1a: Base Shift0 and ShiftR5U5</vt:lpstr>
      <vt:lpstr>1b: Base Shift0 and ShiftR10</vt:lpstr>
      <vt:lpstr>1b: Base Shift0 and ShiftR20</vt:lpstr>
      <vt:lpstr>1b: Base Shift0 and ShiftR40</vt:lpstr>
      <vt:lpstr>1b: Text Response</vt:lpstr>
      <vt:lpstr>2a: Gaussian Pyramid</vt:lpstr>
      <vt:lpstr>2b: Laplacian Pyramid</vt:lpstr>
      <vt:lpstr>3a: Difference images</vt:lpstr>
      <vt:lpstr>3a: Difference images (cont.)</vt:lpstr>
      <vt:lpstr>4a: Hierarchical LK</vt:lpstr>
      <vt:lpstr>4a: Hierarchical LK (cont.)</vt:lpstr>
      <vt:lpstr>4a: Hierarchical LK (cont.)</vt:lpstr>
      <vt:lpstr>4b: Hierarchical LK (cont.)</vt:lpstr>
      <vt:lpstr>4b: Hierarchical LK (cont.)</vt:lpstr>
      <vt:lpstr>5a: Frame Interpolation</vt:lpstr>
      <vt:lpstr>5b: Frame Interpolation</vt:lpstr>
      <vt:lpstr>5b: Frame Interpolation</vt:lpstr>
      <vt:lpstr>6: Challenge Problem</vt:lpstr>
      <vt:lpstr>6: Challenge Problem (cont.)</vt:lpstr>
      <vt:lpstr>6: Challenge Problem (cont.)</vt:lpstr>
      <vt:lpstr>If your pdf is larger than 7MB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Fall 2018 Problem Set #4</dc:title>
  <cp:lastModifiedBy>James A. Peruggia</cp:lastModifiedBy>
  <cp:revision>4</cp:revision>
  <cp:lastPrinted>2018-10-13T20:35:35Z</cp:lastPrinted>
  <dcterms:modified xsi:type="dcterms:W3CDTF">2018-10-13T20:42:27Z</dcterms:modified>
</cp:coreProperties>
</file>