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69" r:id="rId4"/>
    <p:sldId id="268" r:id="rId5"/>
    <p:sldId id="259" r:id="rId6"/>
    <p:sldId id="271" r:id="rId7"/>
    <p:sldId id="261" r:id="rId8"/>
    <p:sldId id="277" r:id="rId9"/>
    <p:sldId id="272" r:id="rId10"/>
    <p:sldId id="263" r:id="rId11"/>
    <p:sldId id="264" r:id="rId12"/>
    <p:sldId id="265" r:id="rId13"/>
    <p:sldId id="258" r:id="rId14"/>
    <p:sldId id="278" r:id="rId15"/>
    <p:sldId id="279" r:id="rId16"/>
    <p:sldId id="280" r:id="rId17"/>
    <p:sldId id="273" r:id="rId18"/>
    <p:sldId id="274" r:id="rId19"/>
    <p:sldId id="275" r:id="rId20"/>
    <p:sldId id="281" r:id="rId21"/>
    <p:sldId id="27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id, Ayush Rakesh" initials="BR" lastIdx="1" clrIdx="0">
    <p:extLst>
      <p:ext uri="{19B8F6BF-5375-455C-9EA6-DF929625EA0E}">
        <p15:presenceInfo xmlns:p15="http://schemas.microsoft.com/office/powerpoint/2012/main" userId="S::abaid9@gatech.edu::9a1ce4ce-46e5-4522-aedb-351b89cfd7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5F2B31-D3D6-0C22-6B97-D3499DABFAA1}" v="223" dt="2020-09-23T14:45:35.310"/>
    <p1510:client id="{25769E8B-B35F-6233-D4BF-DDB11454B3C5}" v="109" dt="2020-09-23T14:57:08.560"/>
    <p1510:client id="{5D9D71F2-F35E-0C43-12A4-121E87BC8960}" v="462" dt="2020-09-22T20:19:06.323"/>
    <p1510:client id="{65657C65-4EBC-DE2E-B8D8-02475B357E33}" v="109" dt="2020-09-24T01:15:45.929"/>
    <p1510:client id="{8050E7AC-3ECF-2F55-AC5D-A0C3C7F213C6}" v="15" dt="2020-09-23T14:53:41.767"/>
    <p1510:client id="{BAF124F1-F968-7B10-9357-4EAA6E067914}" v="114" dt="2020-09-22T18:32:51.584"/>
    <p1510:client id="{D0560C3A-E185-CC1D-B5C9-48BD711467AB}" v="14" dt="2020-09-22T22:10:39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562ca6f5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562ca6f5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562ca6f5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562ca6f5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5976d581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5976d581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562ca6f5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562ca6f5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562ca6f5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562ca6f5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524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562ca6f5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562ca6f5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450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562ca6f5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562ca6f5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9466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562ca6f5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562ca6f5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251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562ca6f5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562ca6f5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0780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562ca6f5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562ca6f5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522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153125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153125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562ca6f5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562ca6f5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760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562ca6f5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562ca6f5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665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153125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153125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298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153125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153125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219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562ca6f5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562ca6f5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153125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153125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913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5976d581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5976d581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5976d581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5976d581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851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153125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153125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421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6476 Project 2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GT Email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GT ID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Part 8: </a:t>
            </a:r>
            <a:r>
              <a:rPr lang="en" b="1" err="1"/>
              <a:t>AlexNet</a:t>
            </a:r>
            <a:r>
              <a:rPr lang="en" b="1"/>
              <a:t>: what does fine-tuning a network mean?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BB25E-6980-4F19-A964-C7359BCF36BE}"/>
              </a:ext>
            </a:extLst>
          </p:cNvPr>
          <p:cNvSpPr txBox="1"/>
          <p:nvPr/>
        </p:nvSpPr>
        <p:spPr>
          <a:xfrm>
            <a:off x="5290887" y="42111"/>
            <a:ext cx="385236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Pairs must answer these question separately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Part 8: </a:t>
            </a:r>
            <a:r>
              <a:rPr lang="en" b="1" err="1"/>
              <a:t>AlexNet</a:t>
            </a:r>
            <a:r>
              <a:rPr lang="en" b="1"/>
              <a:t>: why do we want to “freeze” the conv layers and some of the linear layers in pretrained </a:t>
            </a:r>
            <a:r>
              <a:rPr lang="en" b="1" err="1"/>
              <a:t>AlexNet</a:t>
            </a:r>
            <a:r>
              <a:rPr lang="en" b="1"/>
              <a:t>? Why CAN we do this?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72117E-7D22-4C30-8F47-D545DB01BF2E}"/>
              </a:ext>
            </a:extLst>
          </p:cNvPr>
          <p:cNvSpPr txBox="1"/>
          <p:nvPr/>
        </p:nvSpPr>
        <p:spPr>
          <a:xfrm>
            <a:off x="5290887" y="45871"/>
            <a:ext cx="385236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Pairs must answer these question separately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95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Conclusion: briefly discuss what you have learned from this project.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947966-64B9-4DAD-920C-F68BD0EDD15D}"/>
              </a:ext>
            </a:extLst>
          </p:cNvPr>
          <p:cNvSpPr txBox="1"/>
          <p:nvPr/>
        </p:nvSpPr>
        <p:spPr>
          <a:xfrm>
            <a:off x="5290887" y="42111"/>
            <a:ext cx="385236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Pairs must answer these question separately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EC1: Ablation study #1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/>
              <a:t>&lt;Write your hyperparameter values, accuracy plot, training time, inference time results in a table and provide observations and conclusions&gt;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7DE1D7-34CF-4838-9A28-7702BA783DC2}"/>
              </a:ext>
            </a:extLst>
          </p:cNvPr>
          <p:cNvSpPr txBox="1"/>
          <p:nvPr/>
        </p:nvSpPr>
        <p:spPr>
          <a:xfrm>
            <a:off x="5290887" y="42111"/>
            <a:ext cx="385236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Pairs must answer these question separately </a:t>
            </a:r>
          </a:p>
          <a:p>
            <a:r>
              <a:rPr lang="en-US" dirty="0">
                <a:solidFill>
                  <a:srgbClr val="FF0000"/>
                </a:solidFill>
              </a:rPr>
              <a:t>(for observations and conclusions)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EC1: Ablation study #2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/>
              <a:t>&lt;Write your hyperparameter values, accuracy plot, training time, inference time results in a table and provide observations and conclusions&gt;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9EB9FA-0A6F-4A4C-A1C5-511E1FB5A1CC}"/>
              </a:ext>
            </a:extLst>
          </p:cNvPr>
          <p:cNvSpPr txBox="1"/>
          <p:nvPr/>
        </p:nvSpPr>
        <p:spPr>
          <a:xfrm>
            <a:off x="5290887" y="42111"/>
            <a:ext cx="385236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Pairs must answer these question separately </a:t>
            </a:r>
          </a:p>
          <a:p>
            <a:r>
              <a:rPr lang="en-US" dirty="0">
                <a:solidFill>
                  <a:srgbClr val="FF0000"/>
                </a:solidFill>
              </a:rPr>
              <a:t>(for observations and conclusions)</a:t>
            </a:r>
          </a:p>
        </p:txBody>
      </p:sp>
    </p:spTree>
    <p:extLst>
      <p:ext uri="{BB962C8B-B14F-4D97-AF65-F5344CB8AC3E}">
        <p14:creationId xmlns:p14="http://schemas.microsoft.com/office/powerpoint/2010/main" val="2352019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EC1: Ablation study #3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/>
              <a:t>&lt;Write your hyperparameter values, accuracy plot, training time, inference time results in a table and provide observations and conclusions&gt;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9DA83B-734C-42BD-B100-38B22EF8D5F3}"/>
              </a:ext>
            </a:extLst>
          </p:cNvPr>
          <p:cNvSpPr txBox="1"/>
          <p:nvPr/>
        </p:nvSpPr>
        <p:spPr>
          <a:xfrm>
            <a:off x="5290887" y="42111"/>
            <a:ext cx="385236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Pairs must answer these question separately </a:t>
            </a:r>
          </a:p>
          <a:p>
            <a:r>
              <a:rPr lang="en-US" dirty="0">
                <a:solidFill>
                  <a:srgbClr val="FF0000"/>
                </a:solidFill>
              </a:rPr>
              <a:t>(for observations and conclusions)</a:t>
            </a:r>
          </a:p>
        </p:txBody>
      </p:sp>
    </p:spTree>
    <p:extLst>
      <p:ext uri="{BB962C8B-B14F-4D97-AF65-F5344CB8AC3E}">
        <p14:creationId xmlns:p14="http://schemas.microsoft.com/office/powerpoint/2010/main" val="3972428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EC2: Quantization. Paste the code of the quantize function here.</a:t>
            </a:r>
            <a:endParaRPr lang="en-US"/>
          </a:p>
          <a:p>
            <a:pPr marL="0" indent="0">
              <a:lnSpc>
                <a:spcPct val="114999"/>
              </a:lnSpc>
              <a:buNone/>
            </a:pPr>
            <a:r>
              <a:rPr lang="en"/>
              <a:t>&lt;Screenshot here&gt;</a:t>
            </a:r>
            <a:endParaRPr lang="en" b="1"/>
          </a:p>
        </p:txBody>
      </p:sp>
    </p:spTree>
    <p:extLst>
      <p:ext uri="{BB962C8B-B14F-4D97-AF65-F5344CB8AC3E}">
        <p14:creationId xmlns:p14="http://schemas.microsoft.com/office/powerpoint/2010/main" val="284863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EC2: Quantization. Briefly discuss the steps you followed. You cannot use code and should describe the intuition behind each step.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/>
              <a:t>&lt;text answer here&gt;</a:t>
            </a:r>
          </a:p>
        </p:txBody>
      </p:sp>
    </p:spTree>
    <p:extLst>
      <p:ext uri="{BB962C8B-B14F-4D97-AF65-F5344CB8AC3E}">
        <p14:creationId xmlns:p14="http://schemas.microsoft.com/office/powerpoint/2010/main" val="4130822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EC2: Quantization. Paste your results here</a:t>
            </a:r>
          </a:p>
          <a:p>
            <a:pPr marL="0" indent="0">
              <a:lnSpc>
                <a:spcPct val="114999"/>
              </a:lnSpc>
              <a:buNone/>
            </a:pPr>
            <a:endParaRPr lang="en" b="1"/>
          </a:p>
          <a:p>
            <a:pPr marL="0" indent="0">
              <a:lnSpc>
                <a:spcPct val="114999"/>
              </a:lnSpc>
              <a:buNone/>
            </a:pPr>
            <a:r>
              <a:rPr lang="en"/>
              <a:t>Size comparison: &lt;text answer here&gt;</a:t>
            </a:r>
          </a:p>
          <a:p>
            <a:pPr marL="0" indent="0">
              <a:lnSpc>
                <a:spcPct val="114999"/>
              </a:lnSpc>
              <a:buNone/>
            </a:pPr>
            <a:endParaRPr lang="en"/>
          </a:p>
          <a:p>
            <a:pPr marL="0" indent="0">
              <a:lnSpc>
                <a:spcPct val="114999"/>
              </a:lnSpc>
              <a:buNone/>
            </a:pPr>
            <a:endParaRPr lang="en"/>
          </a:p>
          <a:p>
            <a:pPr marL="0" indent="0">
              <a:lnSpc>
                <a:spcPct val="114999"/>
              </a:lnSpc>
              <a:buNone/>
            </a:pPr>
            <a:endParaRPr lang="en"/>
          </a:p>
          <a:p>
            <a:pPr marL="0" indent="0">
              <a:lnSpc>
                <a:spcPct val="114999"/>
              </a:lnSpc>
              <a:buNone/>
            </a:pPr>
            <a:endParaRPr lang="en"/>
          </a:p>
          <a:p>
            <a:pPr marL="0" indent="0">
              <a:lnSpc>
                <a:spcPct val="114999"/>
              </a:lnSpc>
              <a:buNone/>
            </a:pPr>
            <a:r>
              <a:rPr lang="en"/>
              <a:t>Speed comparison: &lt;text answer here&gt;</a:t>
            </a:r>
          </a:p>
          <a:p>
            <a:pPr marL="0" indent="0">
              <a:lnSpc>
                <a:spcPct val="114999"/>
              </a:lnSpc>
              <a:buNone/>
            </a:pPr>
            <a:endParaRPr lang="en"/>
          </a:p>
          <a:p>
            <a:pPr marL="0" indent="0">
              <a:lnSpc>
                <a:spcPct val="114999"/>
              </a:lnSpc>
              <a:buNone/>
            </a:pPr>
            <a:endParaRPr lang="en"/>
          </a:p>
          <a:p>
            <a:pPr marL="0" indent="0">
              <a:lnSpc>
                <a:spcPct val="114999"/>
              </a:lnSpc>
              <a:buNone/>
            </a:pPr>
            <a:endParaRPr lang="en"/>
          </a:p>
          <a:p>
            <a:pPr marL="0" indent="0">
              <a:lnSpc>
                <a:spcPct val="114999"/>
              </a:lnSpc>
              <a:buNone/>
            </a:pPr>
            <a:endParaRPr lang="en"/>
          </a:p>
          <a:p>
            <a:pPr marL="0" indent="0">
              <a:lnSpc>
                <a:spcPct val="114999"/>
              </a:lnSpc>
              <a:buNone/>
            </a:pPr>
            <a:r>
              <a:rPr lang="en"/>
              <a:t>Accuracy comparison: &lt;text answer here&gt;</a:t>
            </a:r>
            <a:endParaRPr lang="en" b="1"/>
          </a:p>
        </p:txBody>
      </p:sp>
    </p:spTree>
    <p:extLst>
      <p:ext uri="{BB962C8B-B14F-4D97-AF65-F5344CB8AC3E}">
        <p14:creationId xmlns:p14="http://schemas.microsoft.com/office/powerpoint/2010/main" val="1250388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644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EC3: Analysis. What are your confusion matrices for each model? What information do they give you and what do you think about it?</a:t>
            </a:r>
          </a:p>
          <a:p>
            <a:pPr marL="0" indent="0">
              <a:lnSpc>
                <a:spcPct val="114999"/>
              </a:lnSpc>
              <a:buNone/>
            </a:pPr>
            <a:endParaRPr lang="en"/>
          </a:p>
        </p:txBody>
      </p:sp>
      <p:sp>
        <p:nvSpPr>
          <p:cNvPr id="2" name="Google Shape;65;p15">
            <a:extLst>
              <a:ext uri="{FF2B5EF4-FFF2-40B4-BE49-F238E27FC236}">
                <a16:creationId xmlns:a16="http://schemas.microsoft.com/office/drawing/2014/main" id="{D0174B5B-91F3-407A-B7BF-A8315C5485F7}"/>
              </a:ext>
            </a:extLst>
          </p:cNvPr>
          <p:cNvSpPr txBox="1">
            <a:spLocks/>
          </p:cNvSpPr>
          <p:nvPr/>
        </p:nvSpPr>
        <p:spPr>
          <a:xfrm>
            <a:off x="313082" y="1085710"/>
            <a:ext cx="4175331" cy="374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14999"/>
              </a:lnSpc>
              <a:buNone/>
            </a:pPr>
            <a:r>
              <a:rPr lang="en"/>
              <a:t>&lt;confusion matrix for SimpleNet&gt;</a:t>
            </a:r>
            <a:endParaRPr lang="en" b="1"/>
          </a:p>
        </p:txBody>
      </p:sp>
      <p:sp>
        <p:nvSpPr>
          <p:cNvPr id="11" name="Google Shape;65;p15">
            <a:extLst>
              <a:ext uri="{FF2B5EF4-FFF2-40B4-BE49-F238E27FC236}">
                <a16:creationId xmlns:a16="http://schemas.microsoft.com/office/drawing/2014/main" id="{1C6405D3-1A5C-40A7-9FB9-04BC988D684B}"/>
              </a:ext>
            </a:extLst>
          </p:cNvPr>
          <p:cNvSpPr txBox="1">
            <a:spLocks/>
          </p:cNvSpPr>
          <p:nvPr/>
        </p:nvSpPr>
        <p:spPr>
          <a:xfrm>
            <a:off x="4571200" y="1085709"/>
            <a:ext cx="4175331" cy="374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14999"/>
              </a:lnSpc>
              <a:buNone/>
            </a:pPr>
            <a:r>
              <a:rPr lang="en"/>
              <a:t>&lt;confusion matrix for SimpleNetDropout&gt;</a:t>
            </a:r>
            <a:endParaRPr lang="en" b="1"/>
          </a:p>
        </p:txBody>
      </p:sp>
    </p:spTree>
    <p:extLst>
      <p:ext uri="{BB962C8B-B14F-4D97-AF65-F5344CB8AC3E}">
        <p14:creationId xmlns:p14="http://schemas.microsoft.com/office/powerpoint/2010/main" val="253690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4245909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Part 1: Standard Scaler: Why did we use </a:t>
            </a:r>
            <a:r>
              <a:rPr lang="en" b="1" err="1"/>
              <a:t>StandardScaler</a:t>
            </a:r>
            <a:r>
              <a:rPr lang="en" b="1"/>
              <a:t> instead of looping over all the dataset twice for mean and standard deviation? Why a simple loop will not be a good choice in a deployed production grade ML system?</a:t>
            </a:r>
            <a:endParaRPr lang="en-US" b="1"/>
          </a:p>
          <a:p>
            <a:pPr marL="0" indent="0">
              <a:lnSpc>
                <a:spcPct val="114999"/>
              </a:lnSpc>
              <a:buNone/>
            </a:pPr>
            <a:r>
              <a:rPr lang="en"/>
              <a:t>&lt;text answer here&gt;</a:t>
            </a:r>
            <a:endParaRPr lang="en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0;p14">
            <a:extLst>
              <a:ext uri="{FF2B5EF4-FFF2-40B4-BE49-F238E27FC236}">
                <a16:creationId xmlns:a16="http://schemas.microsoft.com/office/drawing/2014/main" id="{141C48B3-EFCE-4C4E-B606-A498731C189B}"/>
              </a:ext>
            </a:extLst>
          </p:cNvPr>
          <p:cNvSpPr txBox="1">
            <a:spLocks/>
          </p:cNvSpPr>
          <p:nvPr/>
        </p:nvSpPr>
        <p:spPr>
          <a:xfrm>
            <a:off x="4571853" y="439718"/>
            <a:ext cx="4252633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US" b="1"/>
              <a:t>Part 1: Why do we normalize our data (0 mean, unit standard deviation)?</a:t>
            </a:r>
          </a:p>
          <a:p>
            <a:pPr marL="0" indent="0">
              <a:lnSpc>
                <a:spcPct val="114999"/>
              </a:lnSpc>
              <a:spcBef>
                <a:spcPts val="1600"/>
              </a:spcBef>
              <a:buNone/>
            </a:pPr>
            <a:r>
              <a:rPr lang="en"/>
              <a:t>&lt;text answer here&gt;</a:t>
            </a:r>
            <a:endParaRPr lang="en-US"/>
          </a:p>
          <a:p>
            <a:pPr marL="0" indent="0">
              <a:spcBef>
                <a:spcPts val="1600"/>
              </a:spcBef>
              <a:buFont typeface="Arial"/>
              <a:buNone/>
            </a:pPr>
            <a:endParaRPr lang="en-US"/>
          </a:p>
          <a:p>
            <a:pPr marL="0" indent="0">
              <a:spcBef>
                <a:spcPts val="1600"/>
              </a:spcBef>
              <a:buFont typeface="Arial"/>
              <a:buNone/>
            </a:pPr>
            <a:endParaRPr lang="en-US"/>
          </a:p>
          <a:p>
            <a:pPr marL="0" indent="0">
              <a:spcBef>
                <a:spcPts val="1600"/>
              </a:spcBef>
              <a:buFont typeface="Arial"/>
              <a:buNone/>
            </a:pPr>
            <a:endParaRPr lang="en-US"/>
          </a:p>
          <a:p>
            <a:pPr marL="0" indent="0">
              <a:spcBef>
                <a:spcPts val="1600"/>
              </a:spcBef>
              <a:buFont typeface="Arial"/>
              <a:buNone/>
            </a:pPr>
            <a:endParaRPr lang="en-US"/>
          </a:p>
          <a:p>
            <a:pPr marL="0" indent="0">
              <a:spcBef>
                <a:spcPts val="1600"/>
              </a:spcBef>
              <a:buFont typeface="Arial"/>
              <a:buNone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75E516-F924-4584-91F4-AE3E8E78D88E}"/>
              </a:ext>
            </a:extLst>
          </p:cNvPr>
          <p:cNvSpPr txBox="1"/>
          <p:nvPr/>
        </p:nvSpPr>
        <p:spPr>
          <a:xfrm>
            <a:off x="5290887" y="42111"/>
            <a:ext cx="385236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Pairs must answer these question separately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644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EC3: Analysis. What are your confusion matrices for each model? What information do they give you and what do you think about it?</a:t>
            </a:r>
          </a:p>
          <a:p>
            <a:pPr marL="0" indent="0">
              <a:lnSpc>
                <a:spcPct val="114999"/>
              </a:lnSpc>
              <a:buNone/>
            </a:pPr>
            <a:endParaRPr lang="en"/>
          </a:p>
        </p:txBody>
      </p:sp>
      <p:sp>
        <p:nvSpPr>
          <p:cNvPr id="2" name="Google Shape;65;p15">
            <a:extLst>
              <a:ext uri="{FF2B5EF4-FFF2-40B4-BE49-F238E27FC236}">
                <a16:creationId xmlns:a16="http://schemas.microsoft.com/office/drawing/2014/main" id="{D0174B5B-91F3-407A-B7BF-A8315C5485F7}"/>
              </a:ext>
            </a:extLst>
          </p:cNvPr>
          <p:cNvSpPr txBox="1">
            <a:spLocks/>
          </p:cNvSpPr>
          <p:nvPr/>
        </p:nvSpPr>
        <p:spPr>
          <a:xfrm>
            <a:off x="313082" y="1085710"/>
            <a:ext cx="4175331" cy="374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14999"/>
              </a:lnSpc>
              <a:buNone/>
            </a:pPr>
            <a:r>
              <a:rPr lang="en"/>
              <a:t>&lt;confusion matrix for </a:t>
            </a:r>
            <a:r>
              <a:rPr lang="en" err="1"/>
              <a:t>MyAlexNet</a:t>
            </a:r>
            <a:r>
              <a:rPr lang="en"/>
              <a:t>&gt;</a:t>
            </a:r>
            <a:endParaRPr lang="en" b="1"/>
          </a:p>
        </p:txBody>
      </p:sp>
      <p:sp>
        <p:nvSpPr>
          <p:cNvPr id="11" name="Google Shape;65;p15">
            <a:extLst>
              <a:ext uri="{FF2B5EF4-FFF2-40B4-BE49-F238E27FC236}">
                <a16:creationId xmlns:a16="http://schemas.microsoft.com/office/drawing/2014/main" id="{1C6405D3-1A5C-40A7-9FB9-04BC988D684B}"/>
              </a:ext>
            </a:extLst>
          </p:cNvPr>
          <p:cNvSpPr txBox="1">
            <a:spLocks/>
          </p:cNvSpPr>
          <p:nvPr/>
        </p:nvSpPr>
        <p:spPr>
          <a:xfrm>
            <a:off x="4571200" y="1085709"/>
            <a:ext cx="4175331" cy="374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14999"/>
              </a:lnSpc>
              <a:buNone/>
            </a:pPr>
            <a:r>
              <a:rPr lang="en"/>
              <a:t>&lt;information they give you and your ideas about it&gt;</a:t>
            </a:r>
            <a:endParaRPr lang="en" b="1"/>
          </a:p>
        </p:txBody>
      </p:sp>
    </p:spTree>
    <p:extLst>
      <p:ext uri="{BB962C8B-B14F-4D97-AF65-F5344CB8AC3E}">
        <p14:creationId xmlns:p14="http://schemas.microsoft.com/office/powerpoint/2010/main" val="3302211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EC3: Analysis. What additional metrics are you using? What are the scores and how are they evaluating the model's performance? What do you think could possibly improve the performance?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/>
              <a:t>&lt;text answer here&gt;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A6CB1A-FEC8-479C-9D4A-1935C10546EC}"/>
              </a:ext>
            </a:extLst>
          </p:cNvPr>
          <p:cNvSpPr txBox="1"/>
          <p:nvPr/>
        </p:nvSpPr>
        <p:spPr>
          <a:xfrm>
            <a:off x="5290887" y="57151"/>
            <a:ext cx="385236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Pairs must answer these question separately </a:t>
            </a:r>
          </a:p>
        </p:txBody>
      </p:sp>
    </p:spTree>
    <p:extLst>
      <p:ext uri="{BB962C8B-B14F-4D97-AF65-F5344CB8AC3E}">
        <p14:creationId xmlns:p14="http://schemas.microsoft.com/office/powerpoint/2010/main" val="2308044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4245909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Part 3: Loss function. Why did we need a loss function?</a:t>
            </a:r>
          </a:p>
          <a:p>
            <a:pPr marL="0" indent="0">
              <a:lnSpc>
                <a:spcPct val="114999"/>
              </a:lnSpc>
              <a:spcBef>
                <a:spcPts val="1600"/>
              </a:spcBef>
              <a:buNone/>
            </a:pPr>
            <a:r>
              <a:rPr lang="en"/>
              <a:t>&lt;text answer here&gt;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0;p14">
            <a:extLst>
              <a:ext uri="{FF2B5EF4-FFF2-40B4-BE49-F238E27FC236}">
                <a16:creationId xmlns:a16="http://schemas.microsoft.com/office/drawing/2014/main" id="{141C48B3-EFCE-4C4E-B606-A498731C189B}"/>
              </a:ext>
            </a:extLst>
          </p:cNvPr>
          <p:cNvSpPr txBox="1">
            <a:spLocks/>
          </p:cNvSpPr>
          <p:nvPr/>
        </p:nvSpPr>
        <p:spPr>
          <a:xfrm>
            <a:off x="4571853" y="439718"/>
            <a:ext cx="4252633" cy="4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US" b="1"/>
              <a:t>Part 3: Explain the reasoning behind the loss function used</a:t>
            </a:r>
          </a:p>
          <a:p>
            <a:pPr marL="0" indent="0">
              <a:lnSpc>
                <a:spcPct val="114999"/>
              </a:lnSpc>
              <a:spcBef>
                <a:spcPts val="1600"/>
              </a:spcBef>
              <a:buNone/>
            </a:pPr>
            <a:r>
              <a:rPr lang="en"/>
              <a:t>&lt;text answer here&gt;</a:t>
            </a:r>
            <a:endParaRPr lang="en-US"/>
          </a:p>
          <a:p>
            <a:pPr marL="0" indent="0">
              <a:spcBef>
                <a:spcPts val="1600"/>
              </a:spcBef>
              <a:buFont typeface="Arial"/>
              <a:buNone/>
            </a:pPr>
            <a:endParaRPr lang="en-US"/>
          </a:p>
          <a:p>
            <a:pPr marL="0" indent="0">
              <a:spcBef>
                <a:spcPts val="1600"/>
              </a:spcBef>
              <a:buFont typeface="Arial"/>
              <a:buNone/>
            </a:pPr>
            <a:endParaRPr lang="en-US"/>
          </a:p>
          <a:p>
            <a:pPr marL="0" indent="0">
              <a:spcBef>
                <a:spcPts val="1600"/>
              </a:spcBef>
              <a:buFont typeface="Arial"/>
              <a:buNone/>
            </a:pPr>
            <a:endParaRPr lang="en-US"/>
          </a:p>
          <a:p>
            <a:pPr marL="0" indent="0">
              <a:spcBef>
                <a:spcPts val="1600"/>
              </a:spcBef>
              <a:buFont typeface="Arial"/>
              <a:buNone/>
            </a:pPr>
            <a:endParaRPr lang="en-US"/>
          </a:p>
          <a:p>
            <a:pPr marL="0" indent="0">
              <a:spcBef>
                <a:spcPts val="1600"/>
              </a:spcBef>
              <a:buFont typeface="Arial"/>
              <a:buNone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851EFC-D919-4E81-957F-43A3DF547EA6}"/>
              </a:ext>
            </a:extLst>
          </p:cNvPr>
          <p:cNvSpPr txBox="1"/>
          <p:nvPr/>
        </p:nvSpPr>
        <p:spPr>
          <a:xfrm>
            <a:off x="5290887" y="42111"/>
            <a:ext cx="385236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Pairs must answer these question separately </a:t>
            </a:r>
          </a:p>
        </p:txBody>
      </p:sp>
    </p:spTree>
    <p:extLst>
      <p:ext uri="{BB962C8B-B14F-4D97-AF65-F5344CB8AC3E}">
        <p14:creationId xmlns:p14="http://schemas.microsoft.com/office/powerpoint/2010/main" val="315964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Part 5: Training SimpleNet</a:t>
            </a:r>
            <a:endParaRPr lang="en-US" b="1"/>
          </a:p>
          <a:p>
            <a:pPr marL="0" indent="0">
              <a:lnSpc>
                <a:spcPct val="114999"/>
              </a:lnSpc>
              <a:spcBef>
                <a:spcPts val="1600"/>
              </a:spcBef>
              <a:buNone/>
            </a:pPr>
            <a:r>
              <a:rPr lang="en"/>
              <a:t>&lt;Loss plot here&gt;				    		&lt;Accuracy plot here&gt;</a:t>
            </a:r>
            <a:endParaRPr lang="en-US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US"/>
              <a:t>Final training accuracy value:</a:t>
            </a:r>
          </a:p>
          <a:p>
            <a:pPr marL="0" lvl="0" indent="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Final validation accuracy value:</a:t>
            </a:r>
          </a:p>
        </p:txBody>
      </p:sp>
    </p:spTree>
    <p:extLst>
      <p:ext uri="{BB962C8B-B14F-4D97-AF65-F5344CB8AC3E}">
        <p14:creationId xmlns:p14="http://schemas.microsoft.com/office/powerpoint/2010/main" val="1781593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Part 6: Screenshot of your get_data_augmentation_transforms()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&lt;Screenshot here&gt;							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Part 7: Training SimpleNetDropout</a:t>
            </a:r>
            <a:endParaRPr b="1"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&lt;Loss plot here&gt;				      &lt;Accuracy plot here&gt;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US"/>
              <a:t>Final training accuracy value:</a:t>
            </a:r>
          </a:p>
          <a:p>
            <a:pPr marL="0" lvl="0" indent="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Final validation accuracy value:</a:t>
            </a:r>
          </a:p>
        </p:txBody>
      </p:sp>
    </p:spTree>
    <p:extLst>
      <p:ext uri="{BB962C8B-B14F-4D97-AF65-F5344CB8AC3E}">
        <p14:creationId xmlns:p14="http://schemas.microsoft.com/office/powerpoint/2010/main" val="293190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Part 7: </a:t>
            </a:r>
            <a:r>
              <a:rPr lang="en" b="1" err="1"/>
              <a:t>SimpleNetDropout</a:t>
            </a:r>
            <a:r>
              <a:rPr lang="en" b="1"/>
              <a:t>: compare the loss and accuracy for training and testing set, how does the result compare with Part 1? How to interpret this result?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C5BA36-600E-49E1-9E18-4B599D28EE5D}"/>
              </a:ext>
            </a:extLst>
          </p:cNvPr>
          <p:cNvSpPr txBox="1"/>
          <p:nvPr/>
        </p:nvSpPr>
        <p:spPr>
          <a:xfrm>
            <a:off x="5290887" y="42111"/>
            <a:ext cx="385236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Pairs must answer these question separately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Part 7: </a:t>
            </a:r>
            <a:r>
              <a:rPr lang="en" b="1" err="1"/>
              <a:t>SimpleNetDropout</a:t>
            </a:r>
            <a:r>
              <a:rPr lang="en" b="1"/>
              <a:t>: How did dropout and data-augmentation help?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DDE1C9-88C2-4430-9004-2634F5C478E1}"/>
              </a:ext>
            </a:extLst>
          </p:cNvPr>
          <p:cNvSpPr txBox="1"/>
          <p:nvPr/>
        </p:nvSpPr>
        <p:spPr>
          <a:xfrm>
            <a:off x="5290887" y="42111"/>
            <a:ext cx="385236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Pairs must answer these question separately </a:t>
            </a:r>
          </a:p>
        </p:txBody>
      </p:sp>
    </p:spTree>
    <p:extLst>
      <p:ext uri="{BB962C8B-B14F-4D97-AF65-F5344CB8AC3E}">
        <p14:creationId xmlns:p14="http://schemas.microsoft.com/office/powerpoint/2010/main" val="400087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Part 8: Training </a:t>
            </a:r>
            <a:r>
              <a:rPr lang="en" b="1" err="1"/>
              <a:t>Alexnet</a:t>
            </a:r>
            <a:endParaRPr b="1" err="1"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&lt;Loss plot here&gt;				      &lt;Accuracy plot here&gt;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US"/>
              <a:t>Final training accuracy value:</a:t>
            </a:r>
          </a:p>
          <a:p>
            <a:pPr marL="0" lvl="0" indent="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Final validation accuracy value:</a:t>
            </a:r>
          </a:p>
        </p:txBody>
      </p:sp>
    </p:spTree>
    <p:extLst>
      <p:ext uri="{BB962C8B-B14F-4D97-AF65-F5344CB8AC3E}">
        <p14:creationId xmlns:p14="http://schemas.microsoft.com/office/powerpoint/2010/main" val="79464879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21</Slides>
  <Notes>21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Simple Light</vt:lpstr>
      <vt:lpstr>CS 6476 Project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4476 Project 6</dc:title>
  <cp:revision>36</cp:revision>
  <dcterms:modified xsi:type="dcterms:W3CDTF">2020-09-24T01:41:15Z</dcterms:modified>
</cp:coreProperties>
</file>