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1OAIajvgVYpe2vgemozYbcELW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89bb65a5c_0_62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589bb65a5c_0_62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589bb65a5c_0_62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589bb65a5c_0_62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g589bb65a5c_0_62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g589bb65a5c_0_62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589bb65a5c_0_62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589bb65a5c_0_62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g589bb65a5c_0_62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g589bb65a5c_0_62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589bb65a5c_0_62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589bb65a5c_0_62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589bb65a5c_0_62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g589bb65a5c_0_6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589bb65a5c_0_6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589bb65a5c_0_6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589bb65a5c_0_62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g589bb65a5c_0_6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589bb65a5c_0_6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589bb65a5c_0_6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589bb65a5c_0_62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g589bb65a5c_0_6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589bb65a5c_0_6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589bb65a5c_0_6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g589bb65a5c_0_62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g589bb65a5c_0_62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589bb65a5c_0_6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9bb65a5c_0_724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g589bb65a5c_0_724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g589bb65a5c_0_7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589bb65a5c_0_7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589bb65a5c_0_7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g589bb65a5c_0_724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g589bb65a5c_0_7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589bb65a5c_0_7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589bb65a5c_0_7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589bb65a5c_0_724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589bb65a5c_0_724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g589bb65a5c_0_7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9bb65a5c_0_7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9bb65a5c_0_739"/>
          <p:cNvSpPr txBox="1"/>
          <p:nvPr>
            <p:ph type="title"/>
          </p:nvPr>
        </p:nvSpPr>
        <p:spPr>
          <a:xfrm>
            <a:off x="1858680" y="1822680"/>
            <a:ext cx="5361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g589bb65a5c_0_739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AND_BODY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9bb65a5c_0_742"/>
          <p:cNvSpPr txBox="1"/>
          <p:nvPr>
            <p:ph type="title"/>
          </p:nvPr>
        </p:nvSpPr>
        <p:spPr>
          <a:xfrm>
            <a:off x="1858680" y="1822680"/>
            <a:ext cx="5361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g589bb65a5c_0_742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89bb65a5c_0_652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g589bb65a5c_0_652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g589bb65a5c_0_65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589bb65a5c_0_65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589bb65a5c_0_65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589bb65a5c_0_652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g589bb65a5c_0_65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589bb65a5c_0_65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589bb65a5c_0_65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589bb65a5c_0_65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589bb65a5c_0_65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89bb65a5c_0_66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589bb65a5c_0_66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589bb65a5c_0_66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589bb65a5c_0_6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g589bb65a5c_0_66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589bb65a5c_0_66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9bb65a5c_0_6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589bb65a5c_0_67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589bb65a5c_0_67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589bb65a5c_0_67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g589bb65a5c_0_67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g589bb65a5c_0_67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g589bb65a5c_0_67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9bb65a5c_0_67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589bb65a5c_0_67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589bb65a5c_0_67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589bb65a5c_0_67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g589bb65a5c_0_67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9bb65a5c_0_68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589bb65a5c_0_68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589bb65a5c_0_68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589bb65a5c_0_68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g589bb65a5c_0_68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g589bb65a5c_0_68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9bb65a5c_0_692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589bb65a5c_0_692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g589bb65a5c_0_692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g589bb65a5c_0_69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589bb65a5c_0_69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589bb65a5c_0_69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g589bb65a5c_0_69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g589bb65a5c_0_692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g589bb65a5c_0_69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589bb65a5c_0_69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589bb65a5c_0_6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g589bb65a5c_0_692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g589bb65a5c_0_69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589bb65a5c_0_69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589bb65a5c_0_6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589bb65a5c_0_69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g589bb65a5c_0_69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9bb65a5c_0_7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589bb65a5c_0_7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89bb65a5c_0_7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89bb65a5c_0_7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g589bb65a5c_0_7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589bb65a5c_0_7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g589bb65a5c_0_7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9bb65a5c_0_7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89bb65a5c_0_7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89bb65a5c_0_7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89bb65a5c_0_7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g589bb65a5c_0_7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89bb65a5c_0_6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589bb65a5c_0_620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589bb65a5c_0_6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GDS Analysis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Pablo Sebastián Rodriguez-Andrés Tenesaca Burgos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/>
          <p:nvPr/>
        </p:nvSpPr>
        <p:spPr>
          <a:xfrm>
            <a:off x="2752560" y="319320"/>
            <a:ext cx="410544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Tables and Single Gene Expression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480" y="3106440"/>
            <a:ext cx="2377440" cy="183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360" y="1188720"/>
            <a:ext cx="6662520" cy="178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42320"/>
            <a:ext cx="3672720" cy="9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"/>
          <p:cNvSpPr/>
          <p:nvPr/>
        </p:nvSpPr>
        <p:spPr>
          <a:xfrm>
            <a:off x="2880049" y="487950"/>
            <a:ext cx="32010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Technology and Tools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8840" y="1554480"/>
            <a:ext cx="2479320" cy="13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"/>
          <p:cNvSpPr/>
          <p:nvPr/>
        </p:nvSpPr>
        <p:spPr>
          <a:xfrm>
            <a:off x="1737350" y="3200400"/>
            <a:ext cx="54864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MICROARRAYS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Formato experimental basado en la síntesis o fijación de sondas que presentan los objetos a estudiar (genes, proteínas…), sobre un sustrato sólido (cristal, plástico, sílice), y expuestos a molécuals diana (la muestra)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3578" y="1387276"/>
            <a:ext cx="1887475" cy="8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457200" y="2103120"/>
            <a:ext cx="8138160" cy="1979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02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AutoNum type="arabicPeriod"/>
            </a:pPr>
            <a:r>
              <a:rPr b="1" i="0" lang="en-US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¿Qué es un GDS?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802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AutoNum type="arabicPeriod"/>
            </a:pPr>
            <a:r>
              <a:rPr b="0" i="0" lang="en-US" u="sng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Formato GEO SOFT</a:t>
            </a:r>
            <a:r>
              <a:rPr b="0" i="0" lang="en-US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= información de microarrays en formato GEO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802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AutoNum type="arabicPeriod"/>
            </a:pPr>
            <a:r>
              <a:rPr b="0" i="0" lang="en-US" u="sng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GEO</a:t>
            </a:r>
            <a:r>
              <a:rPr b="0" i="0" lang="en-US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= Gene Expression Omnibus database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802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AutoNum type="arabicPeriod"/>
            </a:pPr>
            <a:r>
              <a:rPr b="0" i="0" lang="en-US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Repositorio de información genómica pública (Consorcio NCBI)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802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AutoNum type="arabicPeriod"/>
            </a:pPr>
            <a:r>
              <a:rPr b="0" i="0" lang="en-US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2. GDS = paquetes GEO que contienen ficheros de microarrays de un mismo experimento con anotaciones de la plataforma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3102840" y="555120"/>
            <a:ext cx="3260520" cy="63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Source GDS packages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839680" y="497880"/>
            <a:ext cx="3464280" cy="63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55308D"/>
                </a:solidFill>
                <a:latin typeface="Cambria"/>
                <a:ea typeface="Cambria"/>
                <a:cs typeface="Cambria"/>
                <a:sym typeface="Cambria"/>
              </a:rPr>
              <a:t>¿Cómo?</a:t>
            </a:r>
            <a:endParaRPr b="0" i="0" sz="2500" u="none" cap="none" strike="noStrike">
              <a:solidFill>
                <a:srgbClr val="5530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548650" y="1920253"/>
            <a:ext cx="46635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El nivel de hibridación entre la sonda  (probe) y la molécula diana (target) se indica generalmente mediante fluorescencia y se mide por análisis de imagen, indicando el nivel de expresión del gen correspondiente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205" y="1480080"/>
            <a:ext cx="1730159" cy="2725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/>
          <p:nvPr/>
        </p:nvSpPr>
        <p:spPr>
          <a:xfrm>
            <a:off x="2839680" y="497880"/>
            <a:ext cx="3464280" cy="63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55308D"/>
                </a:solidFill>
                <a:latin typeface="Cambria"/>
                <a:ea typeface="Cambria"/>
                <a:cs typeface="Cambria"/>
                <a:sym typeface="Cambria"/>
              </a:rPr>
              <a:t>¿Para qué?</a:t>
            </a:r>
            <a:endParaRPr b="0" i="0" sz="2500" u="none" cap="none" strike="noStrike">
              <a:solidFill>
                <a:srgbClr val="5530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457200" y="1371600"/>
            <a:ext cx="5669280" cy="27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* Estudio de genes que se expresan diferencialmente entre varias condiciones–Sanos/enfermos, mutantes/salvajes, tratados/no tratados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* Clasificación molecular en enfermedades complejas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* Identificación de genes característicos de una patología (firma o “signature”)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* Predicción de respuesta a un tratamiento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*Detección de mutaciones y polimorfismos de un únicogen (SNP).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280" y="1280160"/>
            <a:ext cx="2669400" cy="26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63040"/>
            <a:ext cx="1274760" cy="102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6320" y="1414800"/>
            <a:ext cx="3003480" cy="105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/>
          <p:nvPr/>
        </p:nvSpPr>
        <p:spPr>
          <a:xfrm>
            <a:off x="2839680" y="416160"/>
            <a:ext cx="3464280" cy="63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BioInformatic Tools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0640" y="2598840"/>
            <a:ext cx="2371320" cy="133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600" y="2743200"/>
            <a:ext cx="2838240" cy="109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72400" y="4170960"/>
            <a:ext cx="1151640" cy="7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440" y="1000080"/>
            <a:ext cx="5667120" cy="31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/>
          <p:nvPr/>
        </p:nvSpPr>
        <p:spPr>
          <a:xfrm>
            <a:off x="3900152" y="369475"/>
            <a:ext cx="13437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Pipeline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20" y="1352520"/>
            <a:ext cx="7619760" cy="243792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/>
          <p:nvPr/>
        </p:nvSpPr>
        <p:spPr>
          <a:xfrm>
            <a:off x="3376440" y="429840"/>
            <a:ext cx="329868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Quality Control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3481203" y="483300"/>
            <a:ext cx="3096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Diff Gene Expression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1760" y="1021850"/>
            <a:ext cx="3840481" cy="384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