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aleway-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55f3f3c1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55f3f3c1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55f3f3c1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55f3f3c1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55f3f3c1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55f3f3c1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55f3f3c1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55f3f3c1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55f3f3c1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55f3f3c1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55f3f3c1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55f3f3c1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anztensai@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onelogin.com/learn/otp-totp-hot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okta.com/blog/2020/01/what-is-phishing/" TargetMode="External"/><Relationship Id="rId4" Type="http://schemas.openxmlformats.org/officeDocument/2006/relationships/hyperlink" Target="https://www.okta.com/products/adaptive-multi-factor-authentic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SSO</a:t>
            </a:r>
            <a:endParaRPr/>
          </a:p>
        </p:txBody>
      </p:sp>
      <p:sp>
        <p:nvSpPr>
          <p:cNvPr id="87" name="Google Shape;87;p13"/>
          <p:cNvSpPr txBox="1"/>
          <p:nvPr>
            <p:ph idx="1" type="subTitle"/>
          </p:nvPr>
        </p:nvSpPr>
        <p:spPr>
          <a:xfrm>
            <a:off x="729625" y="3172900"/>
            <a:ext cx="7688100" cy="12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Danial Mustofa Habibi (</a:t>
            </a:r>
            <a:r>
              <a:rPr lang="en" u="sng">
                <a:solidFill>
                  <a:schemeClr val="hlink"/>
                </a:solidFill>
                <a:hlinkClick r:id="rId3"/>
              </a:rPr>
              <a:t>danztensai@gmail.com</a:t>
            </a:r>
            <a:r>
              <a:rPr lang="en"/>
              <a:t>)(</a:t>
            </a:r>
            <a:r>
              <a:rPr lang="en"/>
              <a:t>089655394054)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SSO</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1976324" y="1897125"/>
            <a:ext cx="4343875" cy="312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SSO Login Flow</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050">
                <a:solidFill>
                  <a:srgbClr val="76787F"/>
                </a:solidFill>
                <a:highlight>
                  <a:srgbClr val="FFFFFF"/>
                </a:highlight>
                <a:latin typeface="Arial"/>
                <a:ea typeface="Arial"/>
                <a:cs typeface="Arial"/>
                <a:sym typeface="Arial"/>
              </a:rPr>
              <a:t>The login flow usually looks like this:</a:t>
            </a:r>
            <a:endParaRPr sz="1050">
              <a:solidFill>
                <a:srgbClr val="76787F"/>
              </a:solidFill>
              <a:highlight>
                <a:srgbClr val="FFFFFF"/>
              </a:highlight>
              <a:latin typeface="Arial"/>
              <a:ea typeface="Arial"/>
              <a:cs typeface="Arial"/>
              <a:sym typeface="Arial"/>
            </a:endParaRPr>
          </a:p>
          <a:p>
            <a:pPr indent="-275272" lvl="0" marL="647700" rtl="0" algn="l">
              <a:spcBef>
                <a:spcPts val="1100"/>
              </a:spcBef>
              <a:spcAft>
                <a:spcPts val="0"/>
              </a:spcAft>
              <a:buClr>
                <a:srgbClr val="76787F"/>
              </a:buClr>
              <a:buSzPct val="100000"/>
              <a:buFont typeface="Arial"/>
              <a:buAutoNum type="arabicPeriod"/>
            </a:pPr>
            <a:r>
              <a:rPr lang="en" sz="1050">
                <a:solidFill>
                  <a:srgbClr val="76787F"/>
                </a:solidFill>
                <a:highlight>
                  <a:srgbClr val="FFFFFF"/>
                </a:highlight>
                <a:latin typeface="Arial"/>
                <a:ea typeface="Arial"/>
                <a:cs typeface="Arial"/>
                <a:sym typeface="Arial"/>
              </a:rPr>
              <a:t>A user browses to the application or website they want access to, aka, the Service Provider.</a:t>
            </a:r>
            <a:endParaRPr sz="1050">
              <a:solidFill>
                <a:srgbClr val="76787F"/>
              </a:solidFill>
              <a:highlight>
                <a:srgbClr val="FFFFFF"/>
              </a:highlight>
              <a:latin typeface="Arial"/>
              <a:ea typeface="Arial"/>
              <a:cs typeface="Arial"/>
              <a:sym typeface="Arial"/>
            </a:endParaRPr>
          </a:p>
          <a:p>
            <a:pPr indent="-275272" lvl="0" marL="647700" rtl="0" algn="l">
              <a:spcBef>
                <a:spcPts val="0"/>
              </a:spcBef>
              <a:spcAft>
                <a:spcPts val="0"/>
              </a:spcAft>
              <a:buClr>
                <a:srgbClr val="76787F"/>
              </a:buClr>
              <a:buSzPct val="100000"/>
              <a:buFont typeface="Arial"/>
              <a:buAutoNum type="arabicPeriod"/>
            </a:pPr>
            <a:r>
              <a:rPr lang="en" sz="1050">
                <a:solidFill>
                  <a:srgbClr val="76787F"/>
                </a:solidFill>
                <a:highlight>
                  <a:srgbClr val="FFFFFF"/>
                </a:highlight>
                <a:latin typeface="Arial"/>
                <a:ea typeface="Arial"/>
                <a:cs typeface="Arial"/>
                <a:sym typeface="Arial"/>
              </a:rPr>
              <a:t>The Service Provider sends a token that contains some information about the user, like their email address, to the SSO system, aka, the Identity Provider, as part of a request to authenticate the user.</a:t>
            </a:r>
            <a:endParaRPr sz="1050">
              <a:solidFill>
                <a:srgbClr val="76787F"/>
              </a:solidFill>
              <a:highlight>
                <a:srgbClr val="FFFFFF"/>
              </a:highlight>
              <a:latin typeface="Arial"/>
              <a:ea typeface="Arial"/>
              <a:cs typeface="Arial"/>
              <a:sym typeface="Arial"/>
            </a:endParaRPr>
          </a:p>
          <a:p>
            <a:pPr indent="-275272" lvl="0" marL="647700" rtl="0" algn="l">
              <a:spcBef>
                <a:spcPts val="0"/>
              </a:spcBef>
              <a:spcAft>
                <a:spcPts val="0"/>
              </a:spcAft>
              <a:buClr>
                <a:srgbClr val="76787F"/>
              </a:buClr>
              <a:buSzPct val="100000"/>
              <a:buFont typeface="Arial"/>
              <a:buAutoNum type="arabicPeriod"/>
            </a:pPr>
            <a:r>
              <a:rPr lang="en" sz="1050">
                <a:solidFill>
                  <a:srgbClr val="76787F"/>
                </a:solidFill>
                <a:highlight>
                  <a:srgbClr val="FFFFFF"/>
                </a:highlight>
                <a:latin typeface="Arial"/>
                <a:ea typeface="Arial"/>
                <a:cs typeface="Arial"/>
                <a:sym typeface="Arial"/>
              </a:rPr>
              <a:t>The Identity Provider first checks to see whether the user has already been authenticated, in which case it will grant the user access to the Service Provider application and skip to step 5.</a:t>
            </a:r>
            <a:endParaRPr sz="1050">
              <a:solidFill>
                <a:srgbClr val="76787F"/>
              </a:solidFill>
              <a:highlight>
                <a:srgbClr val="FFFFFF"/>
              </a:highlight>
              <a:latin typeface="Arial"/>
              <a:ea typeface="Arial"/>
              <a:cs typeface="Arial"/>
              <a:sym typeface="Arial"/>
            </a:endParaRPr>
          </a:p>
          <a:p>
            <a:pPr indent="-275272" lvl="0" marL="647700" rtl="0" algn="l">
              <a:spcBef>
                <a:spcPts val="0"/>
              </a:spcBef>
              <a:spcAft>
                <a:spcPts val="0"/>
              </a:spcAft>
              <a:buClr>
                <a:srgbClr val="76787F"/>
              </a:buClr>
              <a:buSzPct val="100000"/>
              <a:buFont typeface="Arial"/>
              <a:buAutoNum type="arabicPeriod"/>
            </a:pPr>
            <a:r>
              <a:rPr lang="en" sz="1050">
                <a:solidFill>
                  <a:srgbClr val="76787F"/>
                </a:solidFill>
                <a:highlight>
                  <a:srgbClr val="FFFFFF"/>
                </a:highlight>
                <a:latin typeface="Arial"/>
                <a:ea typeface="Arial"/>
                <a:cs typeface="Arial"/>
                <a:sym typeface="Arial"/>
              </a:rPr>
              <a:t>If the user hasn’t logged in, they will be prompted to do so by providing the credentials required by the Identity Provider. This could simply be a username and password or it might include some other form of authentication like a </a:t>
            </a:r>
            <a:r>
              <a:rPr lang="en" sz="1050">
                <a:solidFill>
                  <a:srgbClr val="00A9E0"/>
                </a:solidFill>
                <a:highlight>
                  <a:srgbClr val="FFFFFF"/>
                </a:highlight>
                <a:uFill>
                  <a:noFill/>
                </a:uFill>
                <a:latin typeface="Arial"/>
                <a:ea typeface="Arial"/>
                <a:cs typeface="Arial"/>
                <a:sym typeface="Arial"/>
                <a:hlinkClick r:id="rId3">
                  <a:extLst>
                    <a:ext uri="{A12FA001-AC4F-418D-AE19-62706E023703}">
                      <ahyp:hlinkClr val="tx"/>
                    </a:ext>
                  </a:extLst>
                </a:hlinkClick>
              </a:rPr>
              <a:t>One-Time Password (OTP)</a:t>
            </a:r>
            <a:r>
              <a:rPr lang="en" sz="1050">
                <a:solidFill>
                  <a:srgbClr val="76787F"/>
                </a:solidFill>
                <a:highlight>
                  <a:srgbClr val="FFFFFF"/>
                </a:highlight>
                <a:latin typeface="Arial"/>
                <a:ea typeface="Arial"/>
                <a:cs typeface="Arial"/>
                <a:sym typeface="Arial"/>
              </a:rPr>
              <a:t>.</a:t>
            </a:r>
            <a:endParaRPr sz="1050">
              <a:solidFill>
                <a:srgbClr val="76787F"/>
              </a:solidFill>
              <a:highlight>
                <a:srgbClr val="FFFFFF"/>
              </a:highlight>
              <a:latin typeface="Arial"/>
              <a:ea typeface="Arial"/>
              <a:cs typeface="Arial"/>
              <a:sym typeface="Arial"/>
            </a:endParaRPr>
          </a:p>
          <a:p>
            <a:pPr indent="-275272" lvl="0" marL="647700" rtl="0" algn="l">
              <a:spcBef>
                <a:spcPts val="0"/>
              </a:spcBef>
              <a:spcAft>
                <a:spcPts val="0"/>
              </a:spcAft>
              <a:buClr>
                <a:srgbClr val="76787F"/>
              </a:buClr>
              <a:buSzPct val="100000"/>
              <a:buFont typeface="Arial"/>
              <a:buAutoNum type="arabicPeriod"/>
            </a:pPr>
            <a:r>
              <a:rPr lang="en" sz="1050">
                <a:solidFill>
                  <a:srgbClr val="76787F"/>
                </a:solidFill>
                <a:highlight>
                  <a:srgbClr val="FFFFFF"/>
                </a:highlight>
                <a:latin typeface="Arial"/>
                <a:ea typeface="Arial"/>
                <a:cs typeface="Arial"/>
                <a:sym typeface="Arial"/>
              </a:rPr>
              <a:t>Once the Identity Provider validates the credentials provided, it will send a token back to the Service Provider confirming a successful authentication.</a:t>
            </a:r>
            <a:endParaRPr sz="1050">
              <a:solidFill>
                <a:srgbClr val="76787F"/>
              </a:solidFill>
              <a:highlight>
                <a:srgbClr val="FFFFFF"/>
              </a:highlight>
              <a:latin typeface="Arial"/>
              <a:ea typeface="Arial"/>
              <a:cs typeface="Arial"/>
              <a:sym typeface="Arial"/>
            </a:endParaRPr>
          </a:p>
          <a:p>
            <a:pPr indent="-275272" lvl="0" marL="647700" rtl="0" algn="l">
              <a:spcBef>
                <a:spcPts val="0"/>
              </a:spcBef>
              <a:spcAft>
                <a:spcPts val="0"/>
              </a:spcAft>
              <a:buClr>
                <a:srgbClr val="76787F"/>
              </a:buClr>
              <a:buSzPct val="100000"/>
              <a:buFont typeface="Arial"/>
              <a:buAutoNum type="arabicPeriod"/>
            </a:pPr>
            <a:r>
              <a:rPr lang="en" sz="1050">
                <a:solidFill>
                  <a:srgbClr val="76787F"/>
                </a:solidFill>
                <a:highlight>
                  <a:srgbClr val="FFFFFF"/>
                </a:highlight>
                <a:latin typeface="Arial"/>
                <a:ea typeface="Arial"/>
                <a:cs typeface="Arial"/>
                <a:sym typeface="Arial"/>
              </a:rPr>
              <a:t>This token is passed through the user’s browser to the Service Provider.</a:t>
            </a:r>
            <a:endParaRPr sz="1050">
              <a:solidFill>
                <a:srgbClr val="76787F"/>
              </a:solidFill>
              <a:highlight>
                <a:srgbClr val="FFFFFF"/>
              </a:highlight>
              <a:latin typeface="Arial"/>
              <a:ea typeface="Arial"/>
              <a:cs typeface="Arial"/>
              <a:sym typeface="Arial"/>
            </a:endParaRPr>
          </a:p>
          <a:p>
            <a:pPr indent="-275272" lvl="0" marL="647700" rtl="0" algn="l">
              <a:spcBef>
                <a:spcPts val="0"/>
              </a:spcBef>
              <a:spcAft>
                <a:spcPts val="0"/>
              </a:spcAft>
              <a:buClr>
                <a:srgbClr val="76787F"/>
              </a:buClr>
              <a:buSzPct val="100000"/>
              <a:buFont typeface="Arial"/>
              <a:buAutoNum type="arabicPeriod"/>
            </a:pPr>
            <a:r>
              <a:rPr lang="en" sz="1050">
                <a:solidFill>
                  <a:srgbClr val="76787F"/>
                </a:solidFill>
                <a:highlight>
                  <a:srgbClr val="FFFFFF"/>
                </a:highlight>
                <a:latin typeface="Arial"/>
                <a:ea typeface="Arial"/>
                <a:cs typeface="Arial"/>
                <a:sym typeface="Arial"/>
              </a:rPr>
              <a:t>The token that is received by the Service Provider is validated according to the trust relationship that was set up between the Service Provider and the Identity Provider during the initial configuration.</a:t>
            </a:r>
            <a:endParaRPr sz="1050">
              <a:solidFill>
                <a:srgbClr val="76787F"/>
              </a:solidFill>
              <a:highlight>
                <a:srgbClr val="FFFFFF"/>
              </a:highlight>
              <a:latin typeface="Arial"/>
              <a:ea typeface="Arial"/>
              <a:cs typeface="Arial"/>
              <a:sym typeface="Arial"/>
            </a:endParaRPr>
          </a:p>
          <a:p>
            <a:pPr indent="-275272" lvl="0" marL="647700" rtl="0" algn="l">
              <a:spcBef>
                <a:spcPts val="0"/>
              </a:spcBef>
              <a:spcAft>
                <a:spcPts val="0"/>
              </a:spcAft>
              <a:buClr>
                <a:srgbClr val="76787F"/>
              </a:buClr>
              <a:buSzPct val="100000"/>
              <a:buFont typeface="Arial"/>
              <a:buAutoNum type="arabicPeriod"/>
            </a:pPr>
            <a:r>
              <a:rPr lang="en" sz="1050">
                <a:solidFill>
                  <a:srgbClr val="76787F"/>
                </a:solidFill>
                <a:highlight>
                  <a:srgbClr val="FFFFFF"/>
                </a:highlight>
                <a:latin typeface="Arial"/>
                <a:ea typeface="Arial"/>
                <a:cs typeface="Arial"/>
                <a:sym typeface="Arial"/>
              </a:rPr>
              <a:t>The user is granted access to the Service Provider.</a:t>
            </a:r>
            <a:endParaRPr sz="1050">
              <a:solidFill>
                <a:srgbClr val="76787F"/>
              </a:solidFill>
              <a:highlight>
                <a:srgbClr val="FFFFFF"/>
              </a:highlight>
              <a:latin typeface="Arial"/>
              <a:ea typeface="Arial"/>
              <a:cs typeface="Arial"/>
              <a:sym typeface="Arial"/>
            </a:endParaRPr>
          </a:p>
          <a:p>
            <a:pPr indent="0" lvl="0" marL="0" rtl="0" algn="l">
              <a:spcBef>
                <a:spcPts val="30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254117"/>
              </a:lnSpc>
              <a:spcBef>
                <a:spcPts val="1800"/>
              </a:spcBef>
              <a:spcAft>
                <a:spcPts val="0"/>
              </a:spcAft>
              <a:buNone/>
            </a:pPr>
            <a:r>
              <a:rPr b="0" lang="en" sz="1700">
                <a:solidFill>
                  <a:srgbClr val="00297A"/>
                </a:solidFill>
                <a:highlight>
                  <a:srgbClr val="FFFFFF"/>
                </a:highlight>
                <a:latin typeface="Roboto"/>
                <a:ea typeface="Roboto"/>
                <a:cs typeface="Roboto"/>
                <a:sym typeface="Roboto"/>
              </a:rPr>
              <a:t>Is SSO secure?</a:t>
            </a:r>
            <a:endParaRPr b="0" sz="1700">
              <a:solidFill>
                <a:srgbClr val="00297A"/>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l">
              <a:lnSpc>
                <a:spcPct val="152727"/>
              </a:lnSpc>
              <a:spcBef>
                <a:spcPts val="0"/>
              </a:spcBef>
              <a:spcAft>
                <a:spcPts val="0"/>
              </a:spcAft>
              <a:buNone/>
            </a:pPr>
            <a:r>
              <a:rPr lang="en" sz="1200">
                <a:solidFill>
                  <a:srgbClr val="00297A"/>
                </a:solidFill>
                <a:highlight>
                  <a:srgbClr val="FFFFFF"/>
                </a:highlight>
                <a:latin typeface="Roboto"/>
                <a:ea typeface="Roboto"/>
                <a:cs typeface="Roboto"/>
                <a:sym typeface="Roboto"/>
              </a:rPr>
              <a:t>When single sign-on best practices are followed, a reliable SSO solution can hugely improve security. It ensures that:</a:t>
            </a:r>
            <a:endParaRPr sz="1200">
              <a:solidFill>
                <a:srgbClr val="00297A"/>
              </a:solidFill>
              <a:highlight>
                <a:srgbClr val="FFFFFF"/>
              </a:highlight>
              <a:latin typeface="Roboto"/>
              <a:ea typeface="Roboto"/>
              <a:cs typeface="Roboto"/>
              <a:sym typeface="Roboto"/>
            </a:endParaRPr>
          </a:p>
          <a:p>
            <a:pPr indent="-287655" lvl="0" marL="457200" rtl="0" algn="l">
              <a:lnSpc>
                <a:spcPct val="152727"/>
              </a:lnSpc>
              <a:spcBef>
                <a:spcPts val="1200"/>
              </a:spcBef>
              <a:spcAft>
                <a:spcPts val="0"/>
              </a:spcAft>
              <a:buClr>
                <a:srgbClr val="00297A"/>
              </a:buClr>
              <a:buSzPct val="100000"/>
              <a:buFont typeface="Roboto"/>
              <a:buChar char="●"/>
            </a:pPr>
            <a:r>
              <a:rPr lang="en" sz="1200">
                <a:solidFill>
                  <a:srgbClr val="00297A"/>
                </a:solidFill>
                <a:highlight>
                  <a:srgbClr val="FFFFFF"/>
                </a:highlight>
                <a:latin typeface="Roboto"/>
                <a:ea typeface="Roboto"/>
                <a:cs typeface="Roboto"/>
                <a:sym typeface="Roboto"/>
              </a:rPr>
              <a:t>IT teams can leverage SSO to protect users with consistent security policies that adapt to their behavior, while simplifying the management of usernames and passwords. </a:t>
            </a:r>
            <a:endParaRPr sz="1200">
              <a:solidFill>
                <a:srgbClr val="00297A"/>
              </a:solidFill>
              <a:highlight>
                <a:srgbClr val="FFFFFF"/>
              </a:highlight>
              <a:latin typeface="Roboto"/>
              <a:ea typeface="Roboto"/>
              <a:cs typeface="Roboto"/>
              <a:sym typeface="Roboto"/>
            </a:endParaRPr>
          </a:p>
          <a:p>
            <a:pPr indent="-287655" lvl="0" marL="457200" rtl="0" algn="l">
              <a:lnSpc>
                <a:spcPct val="152727"/>
              </a:lnSpc>
              <a:spcBef>
                <a:spcPts val="0"/>
              </a:spcBef>
              <a:spcAft>
                <a:spcPts val="0"/>
              </a:spcAft>
              <a:buClr>
                <a:srgbClr val="00297A"/>
              </a:buClr>
              <a:buSzPct val="100000"/>
              <a:buFont typeface="Roboto"/>
              <a:buChar char="●"/>
            </a:pPr>
            <a:r>
              <a:rPr lang="en" sz="1200">
                <a:solidFill>
                  <a:srgbClr val="00297A"/>
                </a:solidFill>
                <a:highlight>
                  <a:srgbClr val="FFFFFF"/>
                </a:highlight>
                <a:latin typeface="Roboto"/>
                <a:ea typeface="Roboto"/>
                <a:cs typeface="Roboto"/>
                <a:sym typeface="Roboto"/>
              </a:rPr>
              <a:t>Built-in security tools automatically identify and block malicious login attempts, improving the safety of business networks.</a:t>
            </a:r>
            <a:endParaRPr sz="1200">
              <a:solidFill>
                <a:srgbClr val="00297A"/>
              </a:solidFill>
              <a:highlight>
                <a:srgbClr val="FFFFFF"/>
              </a:highlight>
              <a:latin typeface="Roboto"/>
              <a:ea typeface="Roboto"/>
              <a:cs typeface="Roboto"/>
              <a:sym typeface="Roboto"/>
            </a:endParaRPr>
          </a:p>
          <a:p>
            <a:pPr indent="-287655" lvl="0" marL="457200" rtl="0" algn="l">
              <a:lnSpc>
                <a:spcPct val="152727"/>
              </a:lnSpc>
              <a:spcBef>
                <a:spcPts val="0"/>
              </a:spcBef>
              <a:spcAft>
                <a:spcPts val="0"/>
              </a:spcAft>
              <a:buClr>
                <a:srgbClr val="00297A"/>
              </a:buClr>
              <a:buSzPct val="100000"/>
              <a:buFont typeface="Roboto"/>
              <a:buChar char="●"/>
            </a:pPr>
            <a:r>
              <a:rPr lang="en" sz="1200">
                <a:solidFill>
                  <a:srgbClr val="00297A"/>
                </a:solidFill>
                <a:highlight>
                  <a:srgbClr val="FFFFFF"/>
                </a:highlight>
                <a:latin typeface="Roboto"/>
                <a:ea typeface="Roboto"/>
                <a:cs typeface="Roboto"/>
                <a:sym typeface="Roboto"/>
              </a:rPr>
              <a:t>Organizations can deploy security tools like MFA in tandem with SSO, and can quickly oversee user access rights and privileges. </a:t>
            </a:r>
            <a:endParaRPr sz="1200">
              <a:solidFill>
                <a:srgbClr val="00297A"/>
              </a:solidFill>
              <a:highlight>
                <a:srgbClr val="FFFFFF"/>
              </a:highlight>
              <a:latin typeface="Roboto"/>
              <a:ea typeface="Roboto"/>
              <a:cs typeface="Roboto"/>
              <a:sym typeface="Roboto"/>
            </a:endParaRPr>
          </a:p>
          <a:p>
            <a:pPr indent="0" lvl="0" marL="0" rtl="0" algn="l">
              <a:lnSpc>
                <a:spcPct val="152727"/>
              </a:lnSpc>
              <a:spcBef>
                <a:spcPts val="1800"/>
              </a:spcBef>
              <a:spcAft>
                <a:spcPts val="0"/>
              </a:spcAft>
              <a:buNone/>
            </a:pPr>
            <a:r>
              <a:rPr lang="en" sz="1200">
                <a:solidFill>
                  <a:srgbClr val="00297A"/>
                </a:solidFill>
                <a:highlight>
                  <a:srgbClr val="FFFFFF"/>
                </a:highlight>
                <a:latin typeface="Roboto"/>
                <a:ea typeface="Roboto"/>
                <a:cs typeface="Roboto"/>
                <a:sym typeface="Roboto"/>
              </a:rPr>
              <a:t>In addition, an SSO solution from a proven provider should give companies peace of mind through verified security protocols and service at scale.</a:t>
            </a:r>
            <a:endParaRPr sz="1200">
              <a:solidFill>
                <a:srgbClr val="00297A"/>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254117"/>
              </a:lnSpc>
              <a:spcBef>
                <a:spcPts val="0"/>
              </a:spcBef>
              <a:spcAft>
                <a:spcPts val="0"/>
              </a:spcAft>
              <a:buNone/>
            </a:pPr>
            <a:r>
              <a:rPr b="0" lang="en" sz="1700">
                <a:solidFill>
                  <a:srgbClr val="00297A"/>
                </a:solidFill>
                <a:highlight>
                  <a:srgbClr val="FFFFFF"/>
                </a:highlight>
                <a:latin typeface="Roboto"/>
                <a:ea typeface="Roboto"/>
                <a:cs typeface="Roboto"/>
                <a:sym typeface="Roboto"/>
              </a:rPr>
              <a:t>The benefits of SSO</a:t>
            </a:r>
            <a:endParaRPr b="0" sz="1700">
              <a:solidFill>
                <a:srgbClr val="00297A"/>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2727"/>
              </a:lnSpc>
              <a:spcBef>
                <a:spcPts val="0"/>
              </a:spcBef>
              <a:spcAft>
                <a:spcPts val="0"/>
              </a:spcAft>
              <a:buSzPts val="523"/>
              <a:buNone/>
            </a:pPr>
            <a:r>
              <a:rPr lang="en" sz="670">
                <a:solidFill>
                  <a:srgbClr val="00297A"/>
                </a:solidFill>
                <a:highlight>
                  <a:srgbClr val="FFFFFF"/>
                </a:highlight>
                <a:latin typeface="Roboto"/>
                <a:ea typeface="Roboto"/>
                <a:cs typeface="Roboto"/>
                <a:sym typeface="Roboto"/>
              </a:rPr>
              <a:t>Organizations that deploy SSO reap a wide range of benefits, from avoiding the risks presented by password recycling to delivering a seamless user experience. Key benefits of single sign-on include:</a:t>
            </a:r>
            <a:endParaRPr sz="670">
              <a:solidFill>
                <a:srgbClr val="00297A"/>
              </a:solidFill>
              <a:highlight>
                <a:srgbClr val="FFFFFF"/>
              </a:highlight>
              <a:latin typeface="Roboto"/>
              <a:ea typeface="Roboto"/>
              <a:cs typeface="Roboto"/>
              <a:sym typeface="Roboto"/>
            </a:endParaRPr>
          </a:p>
          <a:p>
            <a:pPr indent="-271145" lvl="0" marL="457200" rtl="0" algn="l">
              <a:lnSpc>
                <a:spcPct val="152727"/>
              </a:lnSpc>
              <a:spcBef>
                <a:spcPts val="1200"/>
              </a:spcBef>
              <a:spcAft>
                <a:spcPts val="0"/>
              </a:spcAft>
              <a:buClr>
                <a:srgbClr val="00297A"/>
              </a:buClr>
              <a:buSzPts val="670"/>
              <a:buFont typeface="Roboto"/>
              <a:buChar char="●"/>
            </a:pPr>
            <a:r>
              <a:rPr lang="en" sz="670">
                <a:solidFill>
                  <a:srgbClr val="00297A"/>
                </a:solidFill>
                <a:highlight>
                  <a:srgbClr val="FFFFFF"/>
                </a:highlight>
                <a:latin typeface="Roboto"/>
                <a:ea typeface="Roboto"/>
                <a:cs typeface="Roboto"/>
                <a:sym typeface="Roboto"/>
              </a:rPr>
              <a:t>Decreased attack surface: SSO does away with password fatigue and poor password practices, meaning your business is immediately less vulnerable to </a:t>
            </a:r>
            <a:r>
              <a:rPr lang="en" sz="670">
                <a:solidFill>
                  <a:srgbClr val="00297A"/>
                </a:solidFill>
                <a:highlight>
                  <a:srgbClr val="FFFFFF"/>
                </a:highlight>
                <a:uFill>
                  <a:noFill/>
                </a:uFill>
                <a:latin typeface="Roboto"/>
                <a:ea typeface="Roboto"/>
                <a:cs typeface="Roboto"/>
                <a:sym typeface="Roboto"/>
                <a:hlinkClick r:id="rId3">
                  <a:extLst>
                    <a:ext uri="{A12FA001-AC4F-418D-AE19-62706E023703}">
                      <ahyp:hlinkClr val="tx"/>
                    </a:ext>
                  </a:extLst>
                </a:hlinkClick>
              </a:rPr>
              <a:t>phishing</a:t>
            </a:r>
            <a:r>
              <a:rPr lang="en" sz="670">
                <a:solidFill>
                  <a:srgbClr val="00297A"/>
                </a:solidFill>
                <a:highlight>
                  <a:srgbClr val="FFFFFF"/>
                </a:highlight>
                <a:latin typeface="Roboto"/>
                <a:ea typeface="Roboto"/>
                <a:cs typeface="Roboto"/>
                <a:sym typeface="Roboto"/>
              </a:rPr>
              <a:t>. It enables users to focus on memorizing one strong, unique password and reduces time-consuming and costly password resets.</a:t>
            </a:r>
            <a:endParaRPr sz="670">
              <a:solidFill>
                <a:srgbClr val="00297A"/>
              </a:solidFill>
              <a:highlight>
                <a:srgbClr val="FFFFFF"/>
              </a:highlight>
              <a:latin typeface="Roboto"/>
              <a:ea typeface="Roboto"/>
              <a:cs typeface="Roboto"/>
              <a:sym typeface="Roboto"/>
            </a:endParaRPr>
          </a:p>
          <a:p>
            <a:pPr indent="-271145" lvl="0" marL="457200" rtl="0" algn="l">
              <a:lnSpc>
                <a:spcPct val="152727"/>
              </a:lnSpc>
              <a:spcBef>
                <a:spcPts val="0"/>
              </a:spcBef>
              <a:spcAft>
                <a:spcPts val="0"/>
              </a:spcAft>
              <a:buClr>
                <a:srgbClr val="00297A"/>
              </a:buClr>
              <a:buSzPts val="670"/>
              <a:buFont typeface="Roboto"/>
              <a:buChar char="●"/>
            </a:pPr>
            <a:r>
              <a:rPr lang="en" sz="670">
                <a:solidFill>
                  <a:srgbClr val="00297A"/>
                </a:solidFill>
                <a:highlight>
                  <a:srgbClr val="FFFFFF"/>
                </a:highlight>
                <a:latin typeface="Roboto"/>
                <a:ea typeface="Roboto"/>
                <a:cs typeface="Roboto"/>
                <a:sym typeface="Roboto"/>
              </a:rPr>
              <a:t>Seamless and secure user access: SSO provides real-time insight into which users accessed applications when, and where from, allowing enterprises to protect the integrity of their systems. SSO solutions also address security risks such as an employee losing their corporate device, enabling IT teams to immediately disable the device’s access to accounts and critical data.</a:t>
            </a:r>
            <a:endParaRPr sz="670">
              <a:solidFill>
                <a:srgbClr val="00297A"/>
              </a:solidFill>
              <a:highlight>
                <a:srgbClr val="FFFFFF"/>
              </a:highlight>
              <a:latin typeface="Roboto"/>
              <a:ea typeface="Roboto"/>
              <a:cs typeface="Roboto"/>
              <a:sym typeface="Roboto"/>
            </a:endParaRPr>
          </a:p>
          <a:p>
            <a:pPr indent="-271145" lvl="0" marL="457200" rtl="0" algn="l">
              <a:lnSpc>
                <a:spcPct val="152727"/>
              </a:lnSpc>
              <a:spcBef>
                <a:spcPts val="0"/>
              </a:spcBef>
              <a:spcAft>
                <a:spcPts val="0"/>
              </a:spcAft>
              <a:buClr>
                <a:srgbClr val="00297A"/>
              </a:buClr>
              <a:buSzPts val="670"/>
              <a:buFont typeface="Roboto"/>
              <a:buChar char="●"/>
            </a:pPr>
            <a:r>
              <a:rPr lang="en" sz="670">
                <a:solidFill>
                  <a:srgbClr val="00297A"/>
                </a:solidFill>
                <a:highlight>
                  <a:srgbClr val="FFFFFF"/>
                </a:highlight>
                <a:latin typeface="Roboto"/>
                <a:ea typeface="Roboto"/>
                <a:cs typeface="Roboto"/>
                <a:sym typeface="Roboto"/>
              </a:rPr>
              <a:t>Simplified user access auditing: Ensuring the right people have the right level of access to sensitive data and resources can be tricky in an ever-changing business environment. SSO solutions can be used to configure a user’s access rights based on their role, department, and level of seniority. This ensures transparency and visibility into access levels at all times.</a:t>
            </a:r>
            <a:endParaRPr sz="670">
              <a:solidFill>
                <a:srgbClr val="00297A"/>
              </a:solidFill>
              <a:highlight>
                <a:srgbClr val="FFFFFF"/>
              </a:highlight>
              <a:latin typeface="Roboto"/>
              <a:ea typeface="Roboto"/>
              <a:cs typeface="Roboto"/>
              <a:sym typeface="Roboto"/>
            </a:endParaRPr>
          </a:p>
          <a:p>
            <a:pPr indent="-271145" lvl="0" marL="457200" rtl="0" algn="l">
              <a:lnSpc>
                <a:spcPct val="152727"/>
              </a:lnSpc>
              <a:spcBef>
                <a:spcPts val="0"/>
              </a:spcBef>
              <a:spcAft>
                <a:spcPts val="0"/>
              </a:spcAft>
              <a:buClr>
                <a:srgbClr val="00297A"/>
              </a:buClr>
              <a:buSzPts val="670"/>
              <a:buFont typeface="Roboto"/>
              <a:buChar char="●"/>
            </a:pPr>
            <a:r>
              <a:rPr lang="en" sz="670">
                <a:solidFill>
                  <a:srgbClr val="00297A"/>
                </a:solidFill>
                <a:highlight>
                  <a:srgbClr val="FFFFFF"/>
                </a:highlight>
                <a:latin typeface="Roboto"/>
                <a:ea typeface="Roboto"/>
                <a:cs typeface="Roboto"/>
                <a:sym typeface="Roboto"/>
              </a:rPr>
              <a:t>Empowered and productive users: Users increasingly demand quick and seamless access to the applications they need to get their jobs done. Managing requests manually is a painstaking process that only serves to frustrate users. SSO authentication removes the need for manual oversight, enabling immediate access to up to thousands of apps with a single click.</a:t>
            </a:r>
            <a:endParaRPr sz="670">
              <a:solidFill>
                <a:srgbClr val="00297A"/>
              </a:solidFill>
              <a:highlight>
                <a:srgbClr val="FFFFFF"/>
              </a:highlight>
              <a:latin typeface="Roboto"/>
              <a:ea typeface="Roboto"/>
              <a:cs typeface="Roboto"/>
              <a:sym typeface="Roboto"/>
            </a:endParaRPr>
          </a:p>
          <a:p>
            <a:pPr indent="-271145" lvl="0" marL="457200" rtl="0" algn="l">
              <a:lnSpc>
                <a:spcPct val="152727"/>
              </a:lnSpc>
              <a:spcBef>
                <a:spcPts val="0"/>
              </a:spcBef>
              <a:spcAft>
                <a:spcPts val="0"/>
              </a:spcAft>
              <a:buClr>
                <a:srgbClr val="00297A"/>
              </a:buClr>
              <a:buSzPts val="670"/>
              <a:buFont typeface="Roboto"/>
              <a:buChar char="●"/>
            </a:pPr>
            <a:r>
              <a:rPr lang="en" sz="670">
                <a:solidFill>
                  <a:srgbClr val="00297A"/>
                </a:solidFill>
                <a:highlight>
                  <a:srgbClr val="FFFFFF"/>
                </a:highlight>
                <a:latin typeface="Roboto"/>
                <a:ea typeface="Roboto"/>
                <a:cs typeface="Roboto"/>
                <a:sym typeface="Roboto"/>
              </a:rPr>
              <a:t>Future-proofing: SSO is the first step in securing your company and its users. On the foundation of SSO, your organization can implement other security best practices such as deploying </a:t>
            </a:r>
            <a:r>
              <a:rPr lang="en" sz="670">
                <a:solidFill>
                  <a:srgbClr val="00297A"/>
                </a:solidFill>
                <a:highlight>
                  <a:srgbClr val="FFFFFF"/>
                </a:highlight>
                <a:uFill>
                  <a:noFill/>
                </a:uFill>
                <a:latin typeface="Roboto"/>
                <a:ea typeface="Roboto"/>
                <a:cs typeface="Roboto"/>
                <a:sym typeface="Roboto"/>
                <a:hlinkClick r:id="rId4">
                  <a:extLst>
                    <a:ext uri="{A12FA001-AC4F-418D-AE19-62706E023703}">
                      <ahyp:hlinkClr val="tx"/>
                    </a:ext>
                  </a:extLst>
                </a:hlinkClick>
              </a:rPr>
              <a:t>multi-factor authentication (MFA)</a:t>
            </a:r>
            <a:r>
              <a:rPr lang="en" sz="670">
                <a:solidFill>
                  <a:srgbClr val="00297A"/>
                </a:solidFill>
                <a:highlight>
                  <a:srgbClr val="FFFFFF"/>
                </a:highlight>
                <a:latin typeface="Roboto"/>
                <a:ea typeface="Roboto"/>
                <a:cs typeface="Roboto"/>
                <a:sym typeface="Roboto"/>
              </a:rPr>
              <a:t> and hooking into identity proofing, risk ratings, and consent management tools to address compliance needs and mitigate fraud. Starting off on the right foot with SSO sets your business up for future security.</a:t>
            </a:r>
            <a:endParaRPr sz="670">
              <a:solidFill>
                <a:srgbClr val="00297A"/>
              </a:solidFill>
              <a:highlight>
                <a:srgbClr val="FFFFFF"/>
              </a:highlight>
              <a:latin typeface="Roboto"/>
              <a:ea typeface="Roboto"/>
              <a:cs typeface="Roboto"/>
              <a:sym typeface="Roboto"/>
            </a:endParaRPr>
          </a:p>
          <a:p>
            <a:pPr indent="0" lvl="0" marL="0" rtl="0" algn="l">
              <a:spcBef>
                <a:spcPts val="1800"/>
              </a:spcBef>
              <a:spcAft>
                <a:spcPts val="1200"/>
              </a:spcAft>
              <a:buSzPts val="523"/>
              <a:buNone/>
            </a:pPr>
            <a:r>
              <a:t/>
            </a:r>
            <a:endParaRPr sz="717"/>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Diagram SSO</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786675" y="2078875"/>
            <a:ext cx="7449751" cy="301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4326348" y="1582525"/>
            <a:ext cx="3111625" cy="351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