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Lst>
  <p:sldSz cx="18288000" cy="10287000"/>
  <p:notesSz cx="6858000" cy="9144000"/>
  <p:embeddedFontLst>
    <p:embeddedFont>
      <p:font typeface="Space Mono" charset="1" panose="02000509040000020004"/>
      <p:regular r:id="rId13"/>
    </p:embeddedFont>
    <p:embeddedFont>
      <p:font typeface="Space Mono Bold" charset="1" panose="02000809030000020004"/>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fonts/font13.fntdata" Type="http://schemas.openxmlformats.org/officeDocument/2006/relationships/font"/><Relationship Id="rId14" Target="fonts/font14.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jpeg" Type="http://schemas.openxmlformats.org/officeDocument/2006/relationships/image"/><Relationship Id="rId4" Target="https://sensus.bps.go.id/infografis/index/sp2022" TargetMode="External" Type="http://schemas.openxmlformats.org/officeDocument/2006/relationships/hyperlink"/></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https://www.bbc.com/worklife/article/20170530-the-avocado-toast-index-how-many-breakfasts-to-buy-a-house?ocid=ww.social.link.twitter" TargetMode="External" Type="http://schemas.openxmlformats.org/officeDocument/2006/relationships/hyperlink"/></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pic>
          <p:nvPicPr>
            <p:cNvPr name="Picture 3" id="3"/>
            <p:cNvPicPr>
              <a:picLocks noChangeAspect="true"/>
            </p:cNvPicPr>
            <p:nvPr/>
          </p:nvPicPr>
          <p:blipFill>
            <a:blip r:embed="rId2"/>
            <a:srcRect l="0" t="7786" r="0" b="7786"/>
            <a:stretch>
              <a:fillRect/>
            </a:stretch>
          </p:blipFill>
          <p:spPr>
            <a:xfrm flipH="false" flipV="false">
              <a:off x="0" y="0"/>
              <a:ext cx="24384000" cy="13716000"/>
            </a:xfrm>
            <a:prstGeom prst="rect">
              <a:avLst/>
            </a:prstGeom>
          </p:spPr>
        </p:pic>
      </p:grpSp>
      <p:sp>
        <p:nvSpPr>
          <p:cNvPr name="AutoShape 4" id="4"/>
          <p:cNvSpPr/>
          <p:nvPr/>
        </p:nvSpPr>
        <p:spPr>
          <a:xfrm>
            <a:off x="0" y="6985875"/>
            <a:ext cx="18323471" cy="0"/>
          </a:xfrm>
          <a:prstGeom prst="line">
            <a:avLst/>
          </a:prstGeom>
          <a:ln cap="flat" w="19050">
            <a:solidFill>
              <a:srgbClr val="FFFFFF"/>
            </a:solidFill>
            <a:prstDash val="solid"/>
            <a:headEnd type="none" len="sm" w="sm"/>
            <a:tailEnd type="none" len="sm" w="sm"/>
          </a:ln>
        </p:spPr>
      </p:sp>
      <p:sp>
        <p:nvSpPr>
          <p:cNvPr name="TextBox 5" id="5"/>
          <p:cNvSpPr txBox="true"/>
          <p:nvPr/>
        </p:nvSpPr>
        <p:spPr>
          <a:xfrm rot="0">
            <a:off x="756571" y="1989401"/>
            <a:ext cx="16774858" cy="2768292"/>
          </a:xfrm>
          <a:prstGeom prst="rect">
            <a:avLst/>
          </a:prstGeom>
        </p:spPr>
        <p:txBody>
          <a:bodyPr anchor="t" rtlCol="false" tIns="0" lIns="0" bIns="0" rIns="0">
            <a:spAutoFit/>
          </a:bodyPr>
          <a:lstStyle/>
          <a:p>
            <a:pPr algn="l">
              <a:lnSpc>
                <a:spcPts val="10526"/>
              </a:lnSpc>
            </a:pPr>
            <a:r>
              <a:rPr lang="en-US" sz="11080">
                <a:solidFill>
                  <a:srgbClr val="5E17EB"/>
                </a:solidFill>
                <a:latin typeface="Space Mono"/>
                <a:ea typeface="Space Mono"/>
                <a:cs typeface="Space Mono"/>
                <a:sym typeface="Space Mono"/>
              </a:rPr>
              <a:t>GOOD AND BAD</a:t>
            </a:r>
          </a:p>
          <a:p>
            <a:pPr algn="l">
              <a:lnSpc>
                <a:spcPts val="10526"/>
              </a:lnSpc>
            </a:pPr>
            <a:r>
              <a:rPr lang="en-US" sz="11080">
                <a:solidFill>
                  <a:srgbClr val="5E17EB"/>
                </a:solidFill>
                <a:latin typeface="Space Mono"/>
                <a:ea typeface="Space Mono"/>
                <a:cs typeface="Space Mono"/>
                <a:sym typeface="Space Mono"/>
              </a:rPr>
              <a:t>DATA VISUALIZATION </a:t>
            </a:r>
          </a:p>
        </p:txBody>
      </p:sp>
      <p:sp>
        <p:nvSpPr>
          <p:cNvPr name="TextBox 6" id="6"/>
          <p:cNvSpPr txBox="true"/>
          <p:nvPr/>
        </p:nvSpPr>
        <p:spPr>
          <a:xfrm rot="0">
            <a:off x="756571" y="5651945"/>
            <a:ext cx="7970403" cy="1127031"/>
          </a:xfrm>
          <a:prstGeom prst="rect">
            <a:avLst/>
          </a:prstGeom>
        </p:spPr>
        <p:txBody>
          <a:bodyPr anchor="t" rtlCol="false" tIns="0" lIns="0" bIns="0" rIns="0">
            <a:spAutoFit/>
          </a:bodyPr>
          <a:lstStyle/>
          <a:p>
            <a:pPr algn="l">
              <a:lnSpc>
                <a:spcPts val="4412"/>
              </a:lnSpc>
            </a:pPr>
            <a:r>
              <a:rPr lang="en-US" sz="4202">
                <a:solidFill>
                  <a:srgbClr val="5E17EB"/>
                </a:solidFill>
                <a:latin typeface="Space Mono"/>
                <a:ea typeface="Space Mono"/>
                <a:cs typeface="Space Mono"/>
                <a:sym typeface="Space Mono"/>
              </a:rPr>
              <a:t>Aisyah Tiara Pratiwi </a:t>
            </a:r>
          </a:p>
          <a:p>
            <a:pPr algn="l">
              <a:lnSpc>
                <a:spcPts val="4412"/>
              </a:lnSpc>
            </a:pPr>
            <a:r>
              <a:rPr lang="en-US" sz="4202">
                <a:solidFill>
                  <a:srgbClr val="5E17EB"/>
                </a:solidFill>
                <a:latin typeface="Space Mono"/>
                <a:ea typeface="Space Mono"/>
                <a:cs typeface="Space Mono"/>
                <a:sym typeface="Space Mono"/>
              </a:rPr>
              <a:t>121450074</a:t>
            </a:r>
          </a:p>
        </p:txBody>
      </p:sp>
      <p:sp>
        <p:nvSpPr>
          <p:cNvPr name="TextBox 7" id="7"/>
          <p:cNvSpPr txBox="true"/>
          <p:nvPr/>
        </p:nvSpPr>
        <p:spPr>
          <a:xfrm rot="0">
            <a:off x="6605736" y="7673227"/>
            <a:ext cx="11135223" cy="2225453"/>
          </a:xfrm>
          <a:prstGeom prst="rect">
            <a:avLst/>
          </a:prstGeom>
        </p:spPr>
        <p:txBody>
          <a:bodyPr anchor="t" rtlCol="false" tIns="0" lIns="0" bIns="0" rIns="0">
            <a:spAutoFit/>
          </a:bodyPr>
          <a:lstStyle/>
          <a:p>
            <a:pPr algn="r">
              <a:lnSpc>
                <a:spcPts val="7745"/>
              </a:lnSpc>
            </a:pPr>
            <a:r>
              <a:rPr lang="en-US" sz="7041">
                <a:solidFill>
                  <a:srgbClr val="5E17EB"/>
                </a:solidFill>
                <a:latin typeface="Space Mono"/>
                <a:ea typeface="Space Mono"/>
                <a:cs typeface="Space Mono"/>
                <a:sym typeface="Space Mono"/>
              </a:rPr>
              <a:t>Mata Kuliah:</a:t>
            </a:r>
          </a:p>
          <a:p>
            <a:pPr algn="r">
              <a:lnSpc>
                <a:spcPts val="4885"/>
              </a:lnSpc>
            </a:pPr>
            <a:r>
              <a:rPr lang="en-US" sz="4441">
                <a:solidFill>
                  <a:srgbClr val="5E17EB"/>
                </a:solidFill>
                <a:latin typeface="Space Mono"/>
                <a:ea typeface="Space Mono"/>
                <a:cs typeface="Space Mono"/>
                <a:sym typeface="Space Mono"/>
              </a:rPr>
              <a:t>Visualisasi Data dan Informasi_RA</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pic>
          <p:nvPicPr>
            <p:cNvPr name="Picture 3" id="3"/>
            <p:cNvPicPr>
              <a:picLocks noChangeAspect="true"/>
            </p:cNvPicPr>
            <p:nvPr/>
          </p:nvPicPr>
          <p:blipFill>
            <a:blip r:embed="rId2"/>
            <a:srcRect l="0" t="7786" r="0" b="7786"/>
            <a:stretch>
              <a:fillRect/>
            </a:stretch>
          </p:blipFill>
          <p:spPr>
            <a:xfrm flipH="false" flipV="false">
              <a:off x="0" y="0"/>
              <a:ext cx="24384000" cy="13716000"/>
            </a:xfrm>
            <a:prstGeom prst="rect">
              <a:avLst/>
            </a:prstGeom>
          </p:spPr>
        </p:pic>
      </p:grpSp>
      <p:sp>
        <p:nvSpPr>
          <p:cNvPr name="AutoShape 4" id="4"/>
          <p:cNvSpPr/>
          <p:nvPr/>
        </p:nvSpPr>
        <p:spPr>
          <a:xfrm>
            <a:off x="0" y="2633937"/>
            <a:ext cx="18323471" cy="0"/>
          </a:xfrm>
          <a:prstGeom prst="line">
            <a:avLst/>
          </a:prstGeom>
          <a:ln cap="flat" w="19050">
            <a:solidFill>
              <a:srgbClr val="FFFFFF"/>
            </a:solidFill>
            <a:prstDash val="solid"/>
            <a:headEnd type="none" len="sm" w="sm"/>
            <a:tailEnd type="none" len="sm" w="sm"/>
          </a:ln>
        </p:spPr>
      </p:sp>
      <p:sp>
        <p:nvSpPr>
          <p:cNvPr name="AutoShape 5" id="5"/>
          <p:cNvSpPr/>
          <p:nvPr/>
        </p:nvSpPr>
        <p:spPr>
          <a:xfrm>
            <a:off x="-35471" y="9673637"/>
            <a:ext cx="18323471" cy="0"/>
          </a:xfrm>
          <a:prstGeom prst="line">
            <a:avLst/>
          </a:prstGeom>
          <a:ln cap="flat" w="19050">
            <a:solidFill>
              <a:srgbClr val="FFFFFF"/>
            </a:solidFill>
            <a:prstDash val="solid"/>
            <a:headEnd type="none" len="sm" w="sm"/>
            <a:tailEnd type="none" len="sm" w="sm"/>
          </a:ln>
        </p:spPr>
      </p:sp>
      <p:sp>
        <p:nvSpPr>
          <p:cNvPr name="Freeform 6" id="6"/>
          <p:cNvSpPr/>
          <p:nvPr/>
        </p:nvSpPr>
        <p:spPr>
          <a:xfrm flipH="false" flipV="false" rot="0">
            <a:off x="10048875" y="997898"/>
            <a:ext cx="5857712" cy="8279452"/>
          </a:xfrm>
          <a:custGeom>
            <a:avLst/>
            <a:gdLst/>
            <a:ahLst/>
            <a:cxnLst/>
            <a:rect r="r" b="b" t="t" l="l"/>
            <a:pathLst>
              <a:path h="8279452" w="5857712">
                <a:moveTo>
                  <a:pt x="0" y="0"/>
                </a:moveTo>
                <a:lnTo>
                  <a:pt x="5857712" y="0"/>
                </a:lnTo>
                <a:lnTo>
                  <a:pt x="5857712" y="8279452"/>
                </a:lnTo>
                <a:lnTo>
                  <a:pt x="0" y="8279452"/>
                </a:lnTo>
                <a:lnTo>
                  <a:pt x="0" y="0"/>
                </a:lnTo>
                <a:close/>
              </a:path>
            </a:pathLst>
          </a:custGeom>
          <a:blipFill>
            <a:blip r:embed="rId3"/>
            <a:stretch>
              <a:fillRect l="0" t="0" r="0" b="0"/>
            </a:stretch>
          </a:blipFill>
        </p:spPr>
      </p:sp>
      <p:sp>
        <p:nvSpPr>
          <p:cNvPr name="TextBox 7" id="7"/>
          <p:cNvSpPr txBox="true"/>
          <p:nvPr/>
        </p:nvSpPr>
        <p:spPr>
          <a:xfrm rot="0">
            <a:off x="512362" y="452949"/>
            <a:ext cx="11279007" cy="2171463"/>
          </a:xfrm>
          <a:prstGeom prst="rect">
            <a:avLst/>
          </a:prstGeom>
        </p:spPr>
        <p:txBody>
          <a:bodyPr anchor="t" rtlCol="false" tIns="0" lIns="0" bIns="0" rIns="0">
            <a:spAutoFit/>
          </a:bodyPr>
          <a:lstStyle/>
          <a:p>
            <a:pPr algn="l">
              <a:lnSpc>
                <a:spcPts val="8548"/>
              </a:lnSpc>
            </a:pPr>
            <a:r>
              <a:rPr lang="en-US" sz="7498" b="true">
                <a:solidFill>
                  <a:srgbClr val="5E17EB"/>
                </a:solidFill>
                <a:latin typeface="Space Mono Bold"/>
                <a:ea typeface="Space Mono Bold"/>
                <a:cs typeface="Space Mono Bold"/>
                <a:sym typeface="Space Mono Bold"/>
              </a:rPr>
              <a:t>Good Example DataViz</a:t>
            </a:r>
          </a:p>
        </p:txBody>
      </p:sp>
      <p:sp>
        <p:nvSpPr>
          <p:cNvPr name="TextBox 8" id="8"/>
          <p:cNvSpPr txBox="true"/>
          <p:nvPr/>
        </p:nvSpPr>
        <p:spPr>
          <a:xfrm rot="0">
            <a:off x="1028700" y="4048030"/>
            <a:ext cx="7845863" cy="2114740"/>
          </a:xfrm>
          <a:prstGeom prst="rect">
            <a:avLst/>
          </a:prstGeom>
        </p:spPr>
        <p:txBody>
          <a:bodyPr anchor="t" rtlCol="false" tIns="0" lIns="0" bIns="0" rIns="0">
            <a:spAutoFit/>
          </a:bodyPr>
          <a:lstStyle/>
          <a:p>
            <a:pPr algn="l">
              <a:lnSpc>
                <a:spcPts val="5663"/>
              </a:lnSpc>
            </a:pPr>
            <a:r>
              <a:rPr lang="en-US" sz="4045" u="sng">
                <a:solidFill>
                  <a:srgbClr val="5E17EB"/>
                </a:solidFill>
                <a:latin typeface="Space Mono"/>
                <a:ea typeface="Space Mono"/>
                <a:cs typeface="Space Mono"/>
                <a:sym typeface="Space Mono"/>
                <a:hlinkClick r:id="rId4" tooltip="https://sensus.bps.go.id/infografis/index/sp2022"/>
              </a:rPr>
              <a:t>source : https://sensus.bps.go.id/infografis/index/sp2022</a:t>
            </a:r>
          </a:p>
        </p:txBody>
      </p:sp>
    </p:spTree>
  </p:cSld>
  <p:clrMapOvr>
    <a:masterClrMapping/>
  </p:clrMapOvr>
  <p:transition spd="slow">
    <p:push dir="l"/>
  </p:transition>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pic>
          <p:nvPicPr>
            <p:cNvPr name="Picture 3" id="3"/>
            <p:cNvPicPr>
              <a:picLocks noChangeAspect="true"/>
            </p:cNvPicPr>
            <p:nvPr/>
          </p:nvPicPr>
          <p:blipFill>
            <a:blip r:embed="rId2"/>
            <a:srcRect l="0" t="7786" r="0" b="7786"/>
            <a:stretch>
              <a:fillRect/>
            </a:stretch>
          </p:blipFill>
          <p:spPr>
            <a:xfrm flipH="false" flipV="false">
              <a:off x="0" y="0"/>
              <a:ext cx="24384000" cy="13716000"/>
            </a:xfrm>
            <a:prstGeom prst="rect">
              <a:avLst/>
            </a:prstGeom>
          </p:spPr>
        </p:pic>
      </p:grpSp>
      <p:sp>
        <p:nvSpPr>
          <p:cNvPr name="AutoShape 4" id="4"/>
          <p:cNvSpPr/>
          <p:nvPr/>
        </p:nvSpPr>
        <p:spPr>
          <a:xfrm>
            <a:off x="0" y="2633937"/>
            <a:ext cx="18323471" cy="0"/>
          </a:xfrm>
          <a:prstGeom prst="line">
            <a:avLst/>
          </a:prstGeom>
          <a:ln cap="flat" w="19050">
            <a:solidFill>
              <a:srgbClr val="FFFFFF"/>
            </a:solidFill>
            <a:prstDash val="solid"/>
            <a:headEnd type="none" len="sm" w="sm"/>
            <a:tailEnd type="none" len="sm" w="sm"/>
          </a:ln>
        </p:spPr>
      </p:sp>
      <p:sp>
        <p:nvSpPr>
          <p:cNvPr name="AutoShape 5" id="5"/>
          <p:cNvSpPr/>
          <p:nvPr/>
        </p:nvSpPr>
        <p:spPr>
          <a:xfrm>
            <a:off x="-35471" y="9673637"/>
            <a:ext cx="18323471" cy="0"/>
          </a:xfrm>
          <a:prstGeom prst="line">
            <a:avLst/>
          </a:prstGeom>
          <a:ln cap="flat" w="19050">
            <a:solidFill>
              <a:srgbClr val="FFFFFF"/>
            </a:solidFill>
            <a:prstDash val="solid"/>
            <a:headEnd type="none" len="sm" w="sm"/>
            <a:tailEnd type="none" len="sm" w="sm"/>
          </a:ln>
        </p:spPr>
      </p:sp>
      <p:sp>
        <p:nvSpPr>
          <p:cNvPr name="Freeform 6" id="6"/>
          <p:cNvSpPr/>
          <p:nvPr/>
        </p:nvSpPr>
        <p:spPr>
          <a:xfrm flipH="false" flipV="false" rot="0">
            <a:off x="6537221" y="3033987"/>
            <a:ext cx="10931629" cy="6149041"/>
          </a:xfrm>
          <a:custGeom>
            <a:avLst/>
            <a:gdLst/>
            <a:ahLst/>
            <a:cxnLst/>
            <a:rect r="r" b="b" t="t" l="l"/>
            <a:pathLst>
              <a:path h="6149041" w="10931629">
                <a:moveTo>
                  <a:pt x="0" y="0"/>
                </a:moveTo>
                <a:lnTo>
                  <a:pt x="10931629" y="0"/>
                </a:lnTo>
                <a:lnTo>
                  <a:pt x="10931629" y="6149041"/>
                </a:lnTo>
                <a:lnTo>
                  <a:pt x="0" y="6149041"/>
                </a:lnTo>
                <a:lnTo>
                  <a:pt x="0" y="0"/>
                </a:lnTo>
                <a:close/>
              </a:path>
            </a:pathLst>
          </a:custGeom>
          <a:blipFill>
            <a:blip r:embed="rId3"/>
            <a:stretch>
              <a:fillRect l="0" t="0" r="0" b="0"/>
            </a:stretch>
          </a:blipFill>
        </p:spPr>
      </p:sp>
      <p:sp>
        <p:nvSpPr>
          <p:cNvPr name="TextBox 7" id="7"/>
          <p:cNvSpPr txBox="true"/>
          <p:nvPr/>
        </p:nvSpPr>
        <p:spPr>
          <a:xfrm rot="0">
            <a:off x="512362" y="452949"/>
            <a:ext cx="10789363" cy="2171463"/>
          </a:xfrm>
          <a:prstGeom prst="rect">
            <a:avLst/>
          </a:prstGeom>
        </p:spPr>
        <p:txBody>
          <a:bodyPr anchor="t" rtlCol="false" tIns="0" lIns="0" bIns="0" rIns="0">
            <a:spAutoFit/>
          </a:bodyPr>
          <a:lstStyle/>
          <a:p>
            <a:pPr algn="l">
              <a:lnSpc>
                <a:spcPts val="8548"/>
              </a:lnSpc>
            </a:pPr>
            <a:r>
              <a:rPr lang="en-US" sz="7498" b="true">
                <a:solidFill>
                  <a:srgbClr val="5E17EB"/>
                </a:solidFill>
                <a:latin typeface="Space Mono Bold"/>
                <a:ea typeface="Space Mono Bold"/>
                <a:cs typeface="Space Mono Bold"/>
                <a:sym typeface="Space Mono Bold"/>
              </a:rPr>
              <a:t>Bad Example DataViz</a:t>
            </a:r>
          </a:p>
        </p:txBody>
      </p:sp>
      <p:sp>
        <p:nvSpPr>
          <p:cNvPr name="TextBox 8" id="8"/>
          <p:cNvSpPr txBox="true"/>
          <p:nvPr/>
        </p:nvSpPr>
        <p:spPr>
          <a:xfrm rot="0">
            <a:off x="1028700" y="3675365"/>
            <a:ext cx="5201787" cy="3873316"/>
          </a:xfrm>
          <a:prstGeom prst="rect">
            <a:avLst/>
          </a:prstGeom>
        </p:spPr>
        <p:txBody>
          <a:bodyPr anchor="t" rtlCol="false" tIns="0" lIns="0" bIns="0" rIns="0">
            <a:spAutoFit/>
          </a:bodyPr>
          <a:lstStyle/>
          <a:p>
            <a:pPr algn="l">
              <a:lnSpc>
                <a:spcPts val="3843"/>
              </a:lnSpc>
            </a:pPr>
            <a:r>
              <a:rPr lang="en-US" sz="2745" u="sng">
                <a:solidFill>
                  <a:srgbClr val="5E17EB"/>
                </a:solidFill>
                <a:latin typeface="Space Mono"/>
                <a:ea typeface="Space Mono"/>
                <a:cs typeface="Space Mono"/>
                <a:sym typeface="Space Mono"/>
                <a:hlinkClick r:id="rId4" tooltip="https://www.bbc.com/worklife/article/20170530-the-avocado-toast-index-how-many-breakfasts-to-buy-a-house?ocid=ww.social.link.twitter"/>
              </a:rPr>
              <a:t>source : https://www.bbc.com/worklife/article/20170530-the-avocado-toast-index-how-many-breakfasts-to-buy-a-house?ocid=ww.social.link.twitter</a:t>
            </a:r>
          </a:p>
        </p:txBody>
      </p:sp>
    </p:spTree>
  </p:cSld>
  <p:clrMapOvr>
    <a:masterClrMapping/>
  </p:clrMapOvr>
  <p:transition spd="slow">
    <p:push dir="l"/>
  </p:transition>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pic>
          <p:nvPicPr>
            <p:cNvPr name="Picture 3" id="3"/>
            <p:cNvPicPr>
              <a:picLocks noChangeAspect="true"/>
            </p:cNvPicPr>
            <p:nvPr/>
          </p:nvPicPr>
          <p:blipFill>
            <a:blip r:embed="rId2"/>
            <a:srcRect l="0" t="7786" r="0" b="7786"/>
            <a:stretch>
              <a:fillRect/>
            </a:stretch>
          </p:blipFill>
          <p:spPr>
            <a:xfrm flipH="false" flipV="false">
              <a:off x="0" y="0"/>
              <a:ext cx="24384000" cy="13716000"/>
            </a:xfrm>
            <a:prstGeom prst="rect">
              <a:avLst/>
            </a:prstGeom>
          </p:spPr>
        </p:pic>
      </p:grpSp>
      <p:sp>
        <p:nvSpPr>
          <p:cNvPr name="AutoShape 4" id="4"/>
          <p:cNvSpPr/>
          <p:nvPr/>
        </p:nvSpPr>
        <p:spPr>
          <a:xfrm>
            <a:off x="0" y="2111945"/>
            <a:ext cx="18323471" cy="0"/>
          </a:xfrm>
          <a:prstGeom prst="line">
            <a:avLst/>
          </a:prstGeom>
          <a:ln cap="flat" w="19050">
            <a:solidFill>
              <a:srgbClr val="FFFFFF"/>
            </a:solidFill>
            <a:prstDash val="solid"/>
            <a:headEnd type="none" len="sm" w="sm"/>
            <a:tailEnd type="none" len="sm" w="sm"/>
          </a:ln>
        </p:spPr>
      </p:sp>
      <p:graphicFrame>
        <p:nvGraphicFramePr>
          <p:cNvPr name="Table 5" id="5"/>
          <p:cNvGraphicFramePr>
            <a:graphicFrameLocks noGrp="true"/>
          </p:cNvGraphicFramePr>
          <p:nvPr/>
        </p:nvGraphicFramePr>
        <p:xfrm>
          <a:off x="381865" y="1954106"/>
          <a:ext cx="17524271" cy="8165987"/>
        </p:xfrm>
        <a:graphic>
          <a:graphicData uri="http://schemas.openxmlformats.org/drawingml/2006/table">
            <a:tbl>
              <a:tblPr/>
              <a:tblGrid>
                <a:gridCol w="5841424"/>
                <a:gridCol w="5841424"/>
                <a:gridCol w="5841424"/>
              </a:tblGrid>
              <a:tr h="1249623">
                <a:tc>
                  <a:txBody>
                    <a:bodyPr anchor="t" rtlCol="false"/>
                    <a:lstStyle/>
                    <a:p>
                      <a:pPr algn="ctr">
                        <a:lnSpc>
                          <a:spcPts val="4479"/>
                        </a:lnSpc>
                        <a:defRPr/>
                      </a:pPr>
                      <a:r>
                        <a:rPr lang="en-US" sz="3199" b="true">
                          <a:solidFill>
                            <a:srgbClr val="000000"/>
                          </a:solidFill>
                          <a:latin typeface="Space Mono Bold"/>
                          <a:ea typeface="Space Mono Bold"/>
                          <a:cs typeface="Space Mono Bold"/>
                          <a:sym typeface="Space Mono Bold"/>
                        </a:rPr>
                        <a:t>Key Principles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479"/>
                        </a:lnSpc>
                        <a:defRPr/>
                      </a:pPr>
                      <a:r>
                        <a:rPr lang="en-US" sz="3199" b="true">
                          <a:solidFill>
                            <a:srgbClr val="000000"/>
                          </a:solidFill>
                          <a:latin typeface="Space Mono Bold"/>
                          <a:ea typeface="Space Mono Bold"/>
                          <a:cs typeface="Space Mono Bold"/>
                          <a:sym typeface="Space Mono Bold"/>
                        </a:rPr>
                        <a:t>Good Example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479"/>
                        </a:lnSpc>
                        <a:defRPr/>
                      </a:pPr>
                      <a:r>
                        <a:rPr lang="en-US" sz="3199" b="true">
                          <a:solidFill>
                            <a:srgbClr val="000000"/>
                          </a:solidFill>
                          <a:latin typeface="Space Mono Bold"/>
                          <a:ea typeface="Space Mono Bold"/>
                          <a:cs typeface="Space Mono Bold"/>
                          <a:sym typeface="Space Mono Bold"/>
                        </a:rPr>
                        <a:t>Bad Example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3335744">
                <a:tc>
                  <a:txBody>
                    <a:bodyPr anchor="t" rtlCol="false"/>
                    <a:lstStyle/>
                    <a:p>
                      <a:pPr algn="ctr">
                        <a:lnSpc>
                          <a:spcPts val="2520"/>
                        </a:lnSpc>
                        <a:defRPr/>
                      </a:pPr>
                      <a:r>
                        <a:rPr lang="en-US" sz="1800">
                          <a:solidFill>
                            <a:srgbClr val="000000"/>
                          </a:solidFill>
                          <a:latin typeface="Space Mono"/>
                          <a:ea typeface="Space Mono"/>
                          <a:cs typeface="Space Mono"/>
                          <a:sym typeface="Space Mono"/>
                        </a:rPr>
                        <a:t>Deskripsi singkat mengenai poster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240"/>
                        </a:lnSpc>
                        <a:defRPr/>
                      </a:pPr>
                      <a:r>
                        <a:rPr lang="en-US" sz="1600">
                          <a:solidFill>
                            <a:srgbClr val="000000"/>
                          </a:solidFill>
                          <a:latin typeface="Space Mono"/>
                          <a:ea typeface="Space Mono"/>
                          <a:cs typeface="Space Mono"/>
                          <a:sym typeface="Space Mono"/>
                        </a:rPr>
                        <a:t>Poster ini menyajikan hasil dari Sensus Penduduk 2020 di Kabupaten Boalemo dengan fokus pada beberapa indikator penting seperti fertilitas, mortalitas, mobilitas, pendidikan, dan perumahan. Setiap indikator diberi bagian yang jelas, warna yang berbeda, dan grafik atau visual yang mendukung sehingga mudah dibaca dan dimengerti.</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240"/>
                        </a:lnSpc>
                        <a:defRPr/>
                      </a:pPr>
                      <a:r>
                        <a:rPr lang="en-US" sz="1600">
                          <a:solidFill>
                            <a:srgbClr val="000000"/>
                          </a:solidFill>
                          <a:latin typeface="Space Mono"/>
                          <a:ea typeface="Space Mono"/>
                          <a:cs typeface="Space Mono"/>
                          <a:sym typeface="Space Mono"/>
                        </a:rPr>
                        <a:t>Poster ini mencoba menggambarkan berapa banyak roti panggang alpukat (avocado toast) yang dibutuhkan untuk membayar uang muka rumah di dua kota, yaitu Mexico City dan Johannesburg. Namun, penggunaan ikon toast dalam jumlah besar untuk merepresentasikan angka yang berbeda justru membuat visualisasi tidak efisien.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3580620">
                <a:tc>
                  <a:txBody>
                    <a:bodyPr anchor="t" rtlCol="false"/>
                    <a:lstStyle/>
                    <a:p>
                      <a:pPr algn="ctr">
                        <a:lnSpc>
                          <a:spcPts val="2520"/>
                        </a:lnSpc>
                        <a:defRPr/>
                      </a:pPr>
                      <a:r>
                        <a:rPr lang="en-US" sz="1800">
                          <a:solidFill>
                            <a:srgbClr val="000000"/>
                          </a:solidFill>
                          <a:latin typeface="Space Mono"/>
                          <a:ea typeface="Space Mono"/>
                          <a:cs typeface="Space Mono"/>
                          <a:sym typeface="Space Mono"/>
                        </a:rPr>
                        <a:t>Strive for form and function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240"/>
                        </a:lnSpc>
                        <a:defRPr/>
                      </a:pPr>
                      <a:r>
                        <a:rPr lang="en-US" sz="1600">
                          <a:solidFill>
                            <a:srgbClr val="000000"/>
                          </a:solidFill>
                          <a:latin typeface="Space Mono"/>
                          <a:ea typeface="Space Mono"/>
                          <a:cs typeface="Space Mono"/>
                          <a:sym typeface="Space Mono"/>
                        </a:rPr>
                        <a:t>Desain poster ini menyeimbangkan estetika dan fungsi dengan baik. Warna yang kontras namun harmonis memisahkan tiap topik sehingga membantu pembaca fokus pada masing-masing bagian informasi. Bentuk infografis ini mendukung fungsinya, dengan penggunaan grafik lingkaran dan bar yang menyajikan perbandingan data dari tahun ke tahun, memperlihatkan tren yang jelas.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240"/>
                        </a:lnSpc>
                        <a:defRPr/>
                      </a:pPr>
                      <a:r>
                        <a:rPr lang="en-US" sz="1600">
                          <a:solidFill>
                            <a:srgbClr val="000000"/>
                          </a:solidFill>
                          <a:latin typeface="Space Mono"/>
                          <a:ea typeface="Space Mono"/>
                          <a:cs typeface="Space Mono"/>
                          <a:sym typeface="Space Mono"/>
                        </a:rPr>
                        <a:t>Visualisasi yang baik harus berfungsi dengan jelas dan efektif dalam menyampaikan informasi. Di poster ini, meskipun tujuannya adalah menyampaikan seberapa banyak biaya yang diperlukan dalam bentuk item (avocado toast), penggunaan ikon yang repetitif dan tidak proporsional mengurangi fungsi dari visualisasi. Ikon roti panggang alpukat yang digunakan dalam jumlah besar membuatnya sulit untuk dibandingkan dan dipahami sekilas.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6" id="6"/>
          <p:cNvSpPr txBox="true"/>
          <p:nvPr/>
        </p:nvSpPr>
        <p:spPr>
          <a:xfrm rot="0">
            <a:off x="512362" y="452949"/>
            <a:ext cx="15098716" cy="1095250"/>
          </a:xfrm>
          <a:prstGeom prst="rect">
            <a:avLst/>
          </a:prstGeom>
        </p:spPr>
        <p:txBody>
          <a:bodyPr anchor="t" rtlCol="false" tIns="0" lIns="0" bIns="0" rIns="0">
            <a:spAutoFit/>
          </a:bodyPr>
          <a:lstStyle/>
          <a:p>
            <a:pPr algn="l">
              <a:lnSpc>
                <a:spcPts val="8548"/>
              </a:lnSpc>
            </a:pPr>
            <a:r>
              <a:rPr lang="en-US" sz="7498">
                <a:solidFill>
                  <a:srgbClr val="5E17EB"/>
                </a:solidFill>
                <a:latin typeface="Space Mono"/>
                <a:ea typeface="Space Mono"/>
                <a:cs typeface="Space Mono"/>
                <a:sym typeface="Space Mono"/>
              </a:rPr>
              <a:t>Justifying The Selection</a:t>
            </a:r>
          </a:p>
        </p:txBody>
      </p:sp>
    </p:spTree>
  </p:cSld>
  <p:clrMapOvr>
    <a:masterClrMapping/>
  </p:clrMapOvr>
  <p:transition spd="slow">
    <p:push dir="l"/>
  </p:transition>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pic>
          <p:nvPicPr>
            <p:cNvPr name="Picture 3" id="3"/>
            <p:cNvPicPr>
              <a:picLocks noChangeAspect="true"/>
            </p:cNvPicPr>
            <p:nvPr/>
          </p:nvPicPr>
          <p:blipFill>
            <a:blip r:embed="rId2"/>
            <a:srcRect l="0" t="7786" r="0" b="7786"/>
            <a:stretch>
              <a:fillRect/>
            </a:stretch>
          </p:blipFill>
          <p:spPr>
            <a:xfrm flipH="false" flipV="false">
              <a:off x="0" y="0"/>
              <a:ext cx="24384000" cy="13716000"/>
            </a:xfrm>
            <a:prstGeom prst="rect">
              <a:avLst/>
            </a:prstGeom>
          </p:spPr>
        </p:pic>
      </p:grpSp>
      <p:sp>
        <p:nvSpPr>
          <p:cNvPr name="AutoShape 4" id="4"/>
          <p:cNvSpPr/>
          <p:nvPr/>
        </p:nvSpPr>
        <p:spPr>
          <a:xfrm>
            <a:off x="0" y="2111945"/>
            <a:ext cx="18323471" cy="0"/>
          </a:xfrm>
          <a:prstGeom prst="line">
            <a:avLst/>
          </a:prstGeom>
          <a:ln cap="flat" w="19050">
            <a:solidFill>
              <a:srgbClr val="FFFFFF"/>
            </a:solidFill>
            <a:prstDash val="solid"/>
            <a:headEnd type="none" len="sm" w="sm"/>
            <a:tailEnd type="none" len="sm" w="sm"/>
          </a:ln>
        </p:spPr>
      </p:sp>
      <p:graphicFrame>
        <p:nvGraphicFramePr>
          <p:cNvPr name="Table 5" id="5"/>
          <p:cNvGraphicFramePr>
            <a:graphicFrameLocks noGrp="true"/>
          </p:cNvGraphicFramePr>
          <p:nvPr/>
        </p:nvGraphicFramePr>
        <p:xfrm>
          <a:off x="381865" y="1954106"/>
          <a:ext cx="17524271" cy="8360532"/>
        </p:xfrm>
        <a:graphic>
          <a:graphicData uri="http://schemas.openxmlformats.org/drawingml/2006/table">
            <a:tbl>
              <a:tblPr/>
              <a:tblGrid>
                <a:gridCol w="5841424"/>
                <a:gridCol w="5841424"/>
                <a:gridCol w="5841424"/>
              </a:tblGrid>
              <a:tr h="1249487">
                <a:tc>
                  <a:txBody>
                    <a:bodyPr anchor="t" rtlCol="false"/>
                    <a:lstStyle/>
                    <a:p>
                      <a:pPr algn="ctr">
                        <a:lnSpc>
                          <a:spcPts val="4479"/>
                        </a:lnSpc>
                        <a:defRPr/>
                      </a:pPr>
                      <a:r>
                        <a:rPr lang="en-US" sz="3199" b="true">
                          <a:solidFill>
                            <a:srgbClr val="000000"/>
                          </a:solidFill>
                          <a:latin typeface="Space Mono Bold"/>
                          <a:ea typeface="Space Mono Bold"/>
                          <a:cs typeface="Space Mono Bold"/>
                          <a:sym typeface="Space Mono Bold"/>
                        </a:rPr>
                        <a:t>Key Principles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479"/>
                        </a:lnSpc>
                        <a:defRPr/>
                      </a:pPr>
                      <a:r>
                        <a:rPr lang="en-US" sz="3199" b="true">
                          <a:solidFill>
                            <a:srgbClr val="000000"/>
                          </a:solidFill>
                          <a:latin typeface="Space Mono Bold"/>
                          <a:ea typeface="Space Mono Bold"/>
                          <a:cs typeface="Space Mono Bold"/>
                          <a:sym typeface="Space Mono Bold"/>
                        </a:rPr>
                        <a:t>Good Example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479"/>
                        </a:lnSpc>
                        <a:defRPr/>
                      </a:pPr>
                      <a:r>
                        <a:rPr lang="en-US" sz="3199" b="true">
                          <a:solidFill>
                            <a:srgbClr val="000000"/>
                          </a:solidFill>
                          <a:latin typeface="Space Mono Bold"/>
                          <a:ea typeface="Space Mono Bold"/>
                          <a:cs typeface="Space Mono Bold"/>
                          <a:sym typeface="Space Mono Bold"/>
                        </a:rPr>
                        <a:t>Bad Example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3530815">
                <a:tc>
                  <a:txBody>
                    <a:bodyPr anchor="t" rtlCol="false"/>
                    <a:lstStyle/>
                    <a:p>
                      <a:pPr algn="ctr">
                        <a:lnSpc>
                          <a:spcPts val="2520"/>
                        </a:lnSpc>
                        <a:defRPr/>
                      </a:pPr>
                      <a:r>
                        <a:rPr lang="en-US" sz="1800">
                          <a:solidFill>
                            <a:srgbClr val="000000"/>
                          </a:solidFill>
                          <a:latin typeface="Space Mono"/>
                          <a:ea typeface="Space Mono"/>
                          <a:cs typeface="Space Mono"/>
                          <a:sym typeface="Space Mono"/>
                        </a:rPr>
                        <a:t>Justifying Selection of Everything We Do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240"/>
                        </a:lnSpc>
                        <a:defRPr/>
                      </a:pPr>
                      <a:r>
                        <a:rPr lang="en-US" sz="1600">
                          <a:solidFill>
                            <a:srgbClr val="000000"/>
                          </a:solidFill>
                          <a:latin typeface="Space Mono"/>
                          <a:ea typeface="Space Mono"/>
                          <a:cs typeface="Space Mono"/>
                          <a:sym typeface="Space Mono"/>
                        </a:rPr>
                        <a:t>Setiap elemen dalam poster ini memiliki alasan yang kuat untuk ada. Pemilihan grafik lingkaran untuk memvisualisasikan persentase penduduk dengan pendidikan dasar dan migrasi seumur hidup sangat tepat karena grafik ini memudahkan pembaca untuk memahami perbandingan antar kelompok. Setiap teks, ikon, dan warna yang digunakan berfungsi untuk menekankan data tertentu dan memastikan informasi disampaikan secara efektif.</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240"/>
                        </a:lnSpc>
                        <a:defRPr/>
                      </a:pPr>
                      <a:r>
                        <a:rPr lang="en-US" sz="1600">
                          <a:solidFill>
                            <a:srgbClr val="000000"/>
                          </a:solidFill>
                          <a:latin typeface="Space Mono"/>
                          <a:ea typeface="Space Mono"/>
                          <a:cs typeface="Space Mono"/>
                          <a:sym typeface="Space Mono"/>
                        </a:rPr>
                        <a:t>Pemilihan ikon toast untuk menggambarkan konsep ini kurang logis dan justifikasinya lemah. Meskipun mungkin ingin menyederhanakan konsep biaya dengan menggunakan satuan sehari-hari seperti makanan, hal ini tidak membantu untuk memvisualisasikan data dengan lebih akurat dan intuitif. Pembaca harus menghitung atau memperkirakan jumlah ikon secara manual, yang menyulitkan.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3580230">
                <a:tc>
                  <a:txBody>
                    <a:bodyPr anchor="t" rtlCol="false"/>
                    <a:lstStyle/>
                    <a:p>
                      <a:pPr algn="ctr">
                        <a:lnSpc>
                          <a:spcPts val="2520"/>
                        </a:lnSpc>
                        <a:defRPr/>
                      </a:pPr>
                      <a:r>
                        <a:rPr lang="en-US" sz="1800">
                          <a:solidFill>
                            <a:srgbClr val="000000"/>
                          </a:solidFill>
                          <a:latin typeface="Space Mono"/>
                          <a:ea typeface="Space Mono"/>
                          <a:cs typeface="Space Mono"/>
                          <a:sym typeface="Space Mono"/>
                        </a:rPr>
                        <a:t>Creating Accessibility Through Intuitive Design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240"/>
                        </a:lnSpc>
                        <a:defRPr/>
                      </a:pPr>
                      <a:r>
                        <a:rPr lang="en-US" sz="1600">
                          <a:solidFill>
                            <a:srgbClr val="000000"/>
                          </a:solidFill>
                          <a:latin typeface="Space Mono"/>
                          <a:ea typeface="Space Mono"/>
                          <a:cs typeface="Space Mono"/>
                          <a:sym typeface="Space Mono"/>
                        </a:rPr>
                        <a:t>Desain ini intuitif karena menggunakan visual yang mudah dipahami oleh berbagai kalangan. Pemisahan topik menggunakan warna dan ikon membantu audiens langsung mengidentifikasi bagian informasi yang mereka cari. Tidak ada elemen yang terlalu kompleks atau membingungkan; semua ikon, grafik, dan teks tersusun dengan baik untuk menyederhanakan data yang mungkin rumit.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240"/>
                        </a:lnSpc>
                        <a:defRPr/>
                      </a:pPr>
                      <a:r>
                        <a:rPr lang="en-US" sz="1600">
                          <a:solidFill>
                            <a:srgbClr val="000000"/>
                          </a:solidFill>
                          <a:latin typeface="Space Mono"/>
                          <a:ea typeface="Space Mono"/>
                          <a:cs typeface="Space Mono"/>
                          <a:sym typeface="Space Mono"/>
                        </a:rPr>
                        <a:t>Desain yang intuitif seharusnya membantu audiens untuk langsung memahami poin penting dari data tanpa terlalu banyak usaha. Di sini, karena banyaknya ikon yang berulang tanpa perbedaan visual yang signifikan antara Mexico City dan Johannesburg, visualisasi tidak intuitif dan membutuhkan lebih banyak waktu untuk memahami perbedaan jumlah avocado toast yang diperlukan di kedua kota.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6" id="6"/>
          <p:cNvSpPr txBox="true"/>
          <p:nvPr/>
        </p:nvSpPr>
        <p:spPr>
          <a:xfrm rot="0">
            <a:off x="512362" y="452949"/>
            <a:ext cx="15098716" cy="1095250"/>
          </a:xfrm>
          <a:prstGeom prst="rect">
            <a:avLst/>
          </a:prstGeom>
        </p:spPr>
        <p:txBody>
          <a:bodyPr anchor="t" rtlCol="false" tIns="0" lIns="0" bIns="0" rIns="0">
            <a:spAutoFit/>
          </a:bodyPr>
          <a:lstStyle/>
          <a:p>
            <a:pPr algn="l">
              <a:lnSpc>
                <a:spcPts val="8548"/>
              </a:lnSpc>
            </a:pPr>
            <a:r>
              <a:rPr lang="en-US" sz="7498">
                <a:solidFill>
                  <a:srgbClr val="5E17EB"/>
                </a:solidFill>
                <a:latin typeface="Space Mono"/>
                <a:ea typeface="Space Mono"/>
                <a:cs typeface="Space Mono"/>
                <a:sym typeface="Space Mono"/>
              </a:rPr>
              <a:t>Justifying The Selection</a:t>
            </a:r>
          </a:p>
        </p:txBody>
      </p:sp>
    </p:spTree>
  </p:cSld>
  <p:clrMapOvr>
    <a:masterClrMapping/>
  </p:clrMapOvr>
  <p:transition spd="slow">
    <p:push dir="l"/>
  </p:transition>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pic>
          <p:nvPicPr>
            <p:cNvPr name="Picture 3" id="3"/>
            <p:cNvPicPr>
              <a:picLocks noChangeAspect="true"/>
            </p:cNvPicPr>
            <p:nvPr/>
          </p:nvPicPr>
          <p:blipFill>
            <a:blip r:embed="rId2"/>
            <a:srcRect l="0" t="7786" r="0" b="7786"/>
            <a:stretch>
              <a:fillRect/>
            </a:stretch>
          </p:blipFill>
          <p:spPr>
            <a:xfrm flipH="false" flipV="false">
              <a:off x="0" y="0"/>
              <a:ext cx="24384000" cy="13716000"/>
            </a:xfrm>
            <a:prstGeom prst="rect">
              <a:avLst/>
            </a:prstGeom>
          </p:spPr>
        </p:pic>
      </p:grpSp>
      <p:sp>
        <p:nvSpPr>
          <p:cNvPr name="AutoShape 4" id="4"/>
          <p:cNvSpPr/>
          <p:nvPr/>
        </p:nvSpPr>
        <p:spPr>
          <a:xfrm>
            <a:off x="0" y="2111945"/>
            <a:ext cx="18323471" cy="0"/>
          </a:xfrm>
          <a:prstGeom prst="line">
            <a:avLst/>
          </a:prstGeom>
          <a:ln cap="flat" w="19050">
            <a:solidFill>
              <a:srgbClr val="FFFFFF"/>
            </a:solidFill>
            <a:prstDash val="solid"/>
            <a:headEnd type="none" len="sm" w="sm"/>
            <a:tailEnd type="none" len="sm" w="sm"/>
          </a:ln>
        </p:spPr>
      </p:sp>
      <p:graphicFrame>
        <p:nvGraphicFramePr>
          <p:cNvPr name="Table 5" id="5"/>
          <p:cNvGraphicFramePr>
            <a:graphicFrameLocks noGrp="true"/>
          </p:cNvGraphicFramePr>
          <p:nvPr/>
        </p:nvGraphicFramePr>
        <p:xfrm>
          <a:off x="381865" y="2745191"/>
          <a:ext cx="17524271" cy="4796618"/>
        </p:xfrm>
        <a:graphic>
          <a:graphicData uri="http://schemas.openxmlformats.org/drawingml/2006/table">
            <a:tbl>
              <a:tblPr/>
              <a:tblGrid>
                <a:gridCol w="5841424"/>
                <a:gridCol w="5841424"/>
                <a:gridCol w="5841424"/>
              </a:tblGrid>
              <a:tr h="1253751">
                <a:tc>
                  <a:txBody>
                    <a:bodyPr anchor="t" rtlCol="false"/>
                    <a:lstStyle/>
                    <a:p>
                      <a:pPr algn="ctr">
                        <a:lnSpc>
                          <a:spcPts val="4479"/>
                        </a:lnSpc>
                        <a:defRPr/>
                      </a:pPr>
                      <a:r>
                        <a:rPr lang="en-US" sz="3199" b="true">
                          <a:solidFill>
                            <a:srgbClr val="000000"/>
                          </a:solidFill>
                          <a:latin typeface="Space Mono Bold"/>
                          <a:ea typeface="Space Mono Bold"/>
                          <a:cs typeface="Space Mono Bold"/>
                          <a:sym typeface="Space Mono Bold"/>
                        </a:rPr>
                        <a:t>Key Principles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479"/>
                        </a:lnSpc>
                        <a:defRPr/>
                      </a:pPr>
                      <a:r>
                        <a:rPr lang="en-US" sz="3199" b="true">
                          <a:solidFill>
                            <a:srgbClr val="000000"/>
                          </a:solidFill>
                          <a:latin typeface="Space Mono Bold"/>
                          <a:ea typeface="Space Mono Bold"/>
                          <a:cs typeface="Space Mono Bold"/>
                          <a:sym typeface="Space Mono Bold"/>
                        </a:rPr>
                        <a:t>Good Example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479"/>
                        </a:lnSpc>
                        <a:defRPr/>
                      </a:pPr>
                      <a:r>
                        <a:rPr lang="en-US" sz="3199" b="true">
                          <a:solidFill>
                            <a:srgbClr val="000000"/>
                          </a:solidFill>
                          <a:latin typeface="Space Mono Bold"/>
                          <a:ea typeface="Space Mono Bold"/>
                          <a:cs typeface="Space Mono Bold"/>
                          <a:sym typeface="Space Mono Bold"/>
                        </a:rPr>
                        <a:t>Bad Example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3542866">
                <a:tc>
                  <a:txBody>
                    <a:bodyPr anchor="t" rtlCol="false"/>
                    <a:lstStyle/>
                    <a:p>
                      <a:pPr algn="ctr">
                        <a:lnSpc>
                          <a:spcPts val="2520"/>
                        </a:lnSpc>
                        <a:defRPr/>
                      </a:pPr>
                      <a:r>
                        <a:rPr lang="en-US" sz="1800">
                          <a:solidFill>
                            <a:srgbClr val="000000"/>
                          </a:solidFill>
                          <a:latin typeface="Space Mono"/>
                          <a:ea typeface="Space Mono"/>
                          <a:cs typeface="Space Mono"/>
                          <a:sym typeface="Space Mono"/>
                        </a:rPr>
                        <a:t>Never Deceive the Receiver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240"/>
                        </a:lnSpc>
                        <a:defRPr/>
                      </a:pPr>
                      <a:r>
                        <a:rPr lang="en-US" sz="1600">
                          <a:solidFill>
                            <a:srgbClr val="000000"/>
                          </a:solidFill>
                          <a:latin typeface="Space Mono"/>
                          <a:ea typeface="Space Mono"/>
                          <a:cs typeface="Space Mono"/>
                          <a:sym typeface="Space Mono"/>
                        </a:rPr>
                        <a:t>Data disajikan secara akurat dengan menggunakan grafik yang proporsional, dan tidak ada elemen yang dapat menyesatkan pembaca. Misalnya, grafik tren angka kematian bayi menunjukkan penurunan yang konsisten dan tidak berlebihan. Begitu pula dengan grafik fertilitas yang memperlihatkan tren stabil secara realistis. Penyajian datanya bersifat informatif tanpa manipulasi visual yang dapat membingungkan pembaca.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240"/>
                        </a:lnSpc>
                        <a:defRPr/>
                      </a:pPr>
                      <a:r>
                        <a:rPr lang="en-US" sz="1600">
                          <a:solidFill>
                            <a:srgbClr val="000000"/>
                          </a:solidFill>
                          <a:latin typeface="Space Mono"/>
                          <a:ea typeface="Space Mono"/>
                          <a:cs typeface="Space Mono"/>
                          <a:sym typeface="Space Mono"/>
                        </a:rPr>
                        <a:t>Meskipun visualisasi ini tidak berniat untuk menipu, namun penggunaan ikon dalam jumlah besar dan kurangnya skala proporsional bisa membuat pembaca salah mengerti. Ukuran ikon yang sama antara kedua kota mungkin membuat pembaca berasumsi bahwa jumlah toast yang dibutuhkan tidak terlalu berbeda, padahal secara angka, perbedaannya cukup signifikan (3,123 vs. 3,964).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6" id="6"/>
          <p:cNvSpPr txBox="true"/>
          <p:nvPr/>
        </p:nvSpPr>
        <p:spPr>
          <a:xfrm rot="0">
            <a:off x="512362" y="452949"/>
            <a:ext cx="15098716" cy="1095250"/>
          </a:xfrm>
          <a:prstGeom prst="rect">
            <a:avLst/>
          </a:prstGeom>
        </p:spPr>
        <p:txBody>
          <a:bodyPr anchor="t" rtlCol="false" tIns="0" lIns="0" bIns="0" rIns="0">
            <a:spAutoFit/>
          </a:bodyPr>
          <a:lstStyle/>
          <a:p>
            <a:pPr algn="l">
              <a:lnSpc>
                <a:spcPts val="8548"/>
              </a:lnSpc>
            </a:pPr>
            <a:r>
              <a:rPr lang="en-US" sz="7498">
                <a:solidFill>
                  <a:srgbClr val="5E17EB"/>
                </a:solidFill>
                <a:latin typeface="Space Mono"/>
                <a:ea typeface="Space Mono"/>
                <a:cs typeface="Space Mono"/>
                <a:sym typeface="Space Mono"/>
              </a:rPr>
              <a:t>Justifying The Selection</a:t>
            </a:r>
          </a:p>
        </p:txBody>
      </p:sp>
    </p:spTree>
  </p:cSld>
  <p:clrMapOvr>
    <a:masterClrMapping/>
  </p:clrMapOvr>
  <p:transition spd="slow">
    <p:push dir="l"/>
  </p:transition>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pic>
          <p:nvPicPr>
            <p:cNvPr name="Picture 3" id="3"/>
            <p:cNvPicPr>
              <a:picLocks noChangeAspect="true"/>
            </p:cNvPicPr>
            <p:nvPr/>
          </p:nvPicPr>
          <p:blipFill>
            <a:blip r:embed="rId2"/>
            <a:srcRect l="0" t="7786" r="0" b="7786"/>
            <a:stretch>
              <a:fillRect/>
            </a:stretch>
          </p:blipFill>
          <p:spPr>
            <a:xfrm flipH="false" flipV="false">
              <a:off x="0" y="0"/>
              <a:ext cx="24384000" cy="13716000"/>
            </a:xfrm>
            <a:prstGeom prst="rect">
              <a:avLst/>
            </a:prstGeom>
          </p:spPr>
        </p:pic>
      </p:grpSp>
      <p:sp>
        <p:nvSpPr>
          <p:cNvPr name="TextBox 4" id="4"/>
          <p:cNvSpPr txBox="true"/>
          <p:nvPr/>
        </p:nvSpPr>
        <p:spPr>
          <a:xfrm rot="0">
            <a:off x="484442" y="575560"/>
            <a:ext cx="10375841" cy="5317727"/>
          </a:xfrm>
          <a:prstGeom prst="rect">
            <a:avLst/>
          </a:prstGeom>
        </p:spPr>
        <p:txBody>
          <a:bodyPr anchor="t" rtlCol="false" tIns="0" lIns="0" bIns="0" rIns="0">
            <a:spAutoFit/>
          </a:bodyPr>
          <a:lstStyle/>
          <a:p>
            <a:pPr algn="l">
              <a:lnSpc>
                <a:spcPts val="20354"/>
              </a:lnSpc>
            </a:pPr>
            <a:r>
              <a:rPr lang="en-US" sz="20769">
                <a:solidFill>
                  <a:srgbClr val="5E17EB"/>
                </a:solidFill>
                <a:latin typeface="Space Mono"/>
                <a:ea typeface="Space Mono"/>
                <a:cs typeface="Space Mono"/>
                <a:sym typeface="Space Mono"/>
              </a:rPr>
              <a:t>Thank</a:t>
            </a:r>
          </a:p>
          <a:p>
            <a:pPr algn="l">
              <a:lnSpc>
                <a:spcPts val="20354"/>
              </a:lnSpc>
            </a:pPr>
            <a:r>
              <a:rPr lang="en-US" sz="20769">
                <a:solidFill>
                  <a:srgbClr val="5E17EB"/>
                </a:solidFill>
                <a:latin typeface="Space Mono"/>
                <a:ea typeface="Space Mono"/>
                <a:cs typeface="Space Mono"/>
                <a:sym typeface="Space Mono"/>
              </a:rPr>
              <a:t>You!</a:t>
            </a:r>
          </a:p>
        </p:txBody>
      </p:sp>
      <p:sp>
        <p:nvSpPr>
          <p:cNvPr name="AutoShape 5" id="5"/>
          <p:cNvSpPr/>
          <p:nvPr/>
        </p:nvSpPr>
        <p:spPr>
          <a:xfrm>
            <a:off x="-35471" y="8802677"/>
            <a:ext cx="18323471" cy="0"/>
          </a:xfrm>
          <a:prstGeom prst="line">
            <a:avLst/>
          </a:prstGeom>
          <a:ln cap="flat" w="19050">
            <a:solidFill>
              <a:srgbClr val="FFFFFF"/>
            </a:solidFill>
            <a:prstDash val="solid"/>
            <a:headEnd type="none" len="sm" w="sm"/>
            <a:tailEnd type="none" len="sm" w="sm"/>
          </a:ln>
        </p:spPr>
      </p:sp>
    </p:spTree>
  </p:cSld>
  <p:clrMapOvr>
    <a:masterClrMapping/>
  </p:clrMapOvr>
  <p:transition spd="slow">
    <p:push dir="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DAGQ-0kVI5Y</dc:identifier>
  <dcterms:modified xsi:type="dcterms:W3CDTF">2011-08-01T06:04:30Z</dcterms:modified>
  <cp:revision>1</cp:revision>
  <dc:title>Blue and pink Data Visualization Basics illustrated presentation</dc:title>
</cp:coreProperties>
</file>