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71" r:id="rId11"/>
    <p:sldId id="272" r:id="rId12"/>
    <p:sldId id="273" r:id="rId13"/>
    <p:sldId id="274" r:id="rId14"/>
    <p:sldId id="266" r:id="rId15"/>
    <p:sldId id="275" r:id="rId16"/>
    <p:sldId id="267" r:id="rId17"/>
    <p:sldId id="262" r:id="rId18"/>
    <p:sldId id="263" r:id="rId19"/>
    <p:sldId id="264" r:id="rId20"/>
    <p:sldId id="26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FE5"/>
    <a:srgbClr val="293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CDA78-B0BA-3DF3-58CA-D0698FF12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847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02A1C1-F2D0-9928-E469-9FB07ED55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814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88CC5C-1CDC-1C3E-F59C-080ED71E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8BC0A2-1BE6-3430-7BA0-A0656460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4146F-8760-997B-23D2-284E52E7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3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91AE8-AA79-8707-0C52-D716B420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911" y="43448"/>
            <a:ext cx="9688749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C43A32-49CF-CBE8-805C-7E86A0DF8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5E5D5-C52C-DD5F-D3BE-BDB8FD63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9A4E7-FC20-FD17-34B0-EE6DC746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1D9B8-6617-C3BE-2C93-731E9BEF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E394D6-A2FE-6048-5180-DA8A5F240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A2107A-7B9D-5CCA-3629-C02A5636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6B1720-B649-C1FC-5328-7A7E5271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FD8030-5346-9033-D0CF-2952544D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86596D-A1BC-02A0-D861-4951B61A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0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C873D-5E6C-2E18-EB3D-FEF1606E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367" y="43452"/>
            <a:ext cx="9494196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43D74-9AB4-68D2-1EEE-000A2726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9A40B-EC3A-4714-13A7-0DAF4F0C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A71672-62E3-8D25-0E11-304868FC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51A81-1148-ABD6-B938-8A4E42ED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30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C70CF-BB07-7F6F-1BAA-C8CB5642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11C0B8-0BE2-982A-B148-4F8A075C0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56A49-0381-A14C-F565-E8186648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398CF0-B6A9-3404-AF7E-7955CC54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6C4876-D241-7745-37FC-24897FBE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6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EB4B7-CEEC-C6D3-10B5-2C28EBCD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638" y="62908"/>
            <a:ext cx="965956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BE3AB-BC82-4248-9CB6-07A2F00E9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A0E504-7F38-ABD5-3420-BB91EA86B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640043-4E1E-8B08-410D-37988F73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964496-ECFA-2F2A-6051-400BE1B6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EF5061-AA0F-B56D-997B-F5DA057B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68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874F0-95E7-0022-355D-FC08BBD7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183" y="53841"/>
            <a:ext cx="9669294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E419D0-E17B-9258-CFCF-1366933D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32C22B-4C32-4F9F-A3EA-9FBD53F10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4029F5-CA9F-AD3A-F864-A50728B0B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0EC335-9B53-391C-4997-F1F62D4D4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21577E-A9CE-4F45-275A-769F45A2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F3503B-BB88-0C99-147B-66C4BE4E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873F2D-5322-16F2-7BFC-2DCB79F8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84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388ED-4B15-E560-26F3-1C707CD4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911" y="43452"/>
            <a:ext cx="9669293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9ECA60-F62C-577F-24AD-2F4EBB8C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59BBA9-1009-B31F-F657-DD94F77D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C7419B-52D1-64BF-CABD-CDB5B6E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96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5EFA6B-1A23-A676-2598-150FEBAA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22B22C-B514-421A-B090-CEEEFEDE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743B9A-5B39-3FF1-C374-CBE9D7FC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20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4F573-8598-9E95-B4BC-69904C4E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51628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57A046-A11C-7706-C90F-5C3CA413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51628"/>
            <a:ext cx="6172200" cy="4309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A5FCE1-788E-2D6E-24C9-DC34D7A68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37752"/>
            <a:ext cx="3932237" cy="29312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F5806C-3BDF-2658-E610-AB089EB1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90DF7-882E-0069-0AB7-14D7E90D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341D84-6E36-A3A0-2A07-68882B0A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37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9E7B3-CCB3-15E4-D79B-04336886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02995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EA85B0-A643-26E9-AEA2-4102D8820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02995"/>
            <a:ext cx="6172200" cy="43580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CCA5F2-F84B-ABE5-F2B6-BF478C46A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94562"/>
            <a:ext cx="3932237" cy="31744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9075FB-5C99-7F84-5E8D-D24ABB65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635-B4B8-483F-B057-25245A46B3CE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9F0C9F-1A8B-6B5D-65D3-8FAFB54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DC90DA-38BA-1D46-813D-0A5F97D0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20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D72AF7-7903-0A34-F7E6-BCDA10E9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097" y="43452"/>
            <a:ext cx="93774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04AFC2-B056-018E-FE5C-2E344586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95" y="1825625"/>
            <a:ext cx="11750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448F9-BFAC-E6BB-98A5-467A3E2D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A4E635-B4B8-483F-B057-25245A46B3CE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E070FB-605F-4A22-5649-64D3D38E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94934B-8A21-1F64-A575-3BD82903F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31DAD-B366-4E7F-8C13-4C445A1E91DD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FC6E56-D195-46F3-9E46-140E371A66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895" y="22242"/>
            <a:ext cx="2121905" cy="13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1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FCFE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2011" TargetMode="External"/><Relationship Id="rId2" Type="http://schemas.openxmlformats.org/officeDocument/2006/relationships/hyperlink" Target="https://pt.wikipedia.org/wiki/20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MIT" TargetMode="External"/><Relationship Id="rId5" Type="http://schemas.openxmlformats.org/officeDocument/2006/relationships/hyperlink" Target="https://pt.wikipedia.org/wiki/C%C3%B3digo_fonte" TargetMode="External"/><Relationship Id="rId4" Type="http://schemas.openxmlformats.org/officeDocument/2006/relationships/hyperlink" Target="https://pt.wikipedia.org/wiki/Goog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E7A55-F783-BFEC-7095-B1C8318D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122947"/>
            <a:ext cx="12039600" cy="4228432"/>
          </a:xfrm>
        </p:spPr>
        <p:txBody>
          <a:bodyPr>
            <a:noAutofit/>
          </a:bodyPr>
          <a:lstStyle/>
          <a:p>
            <a:r>
              <a:rPr lang="pt-BR" sz="5000" b="1" dirty="0">
                <a:solidFill>
                  <a:srgbClr val="FFFF00"/>
                </a:solidFill>
              </a:rPr>
              <a:t>Baixe o material da Oficina</a:t>
            </a:r>
            <a:br>
              <a:rPr lang="pt-BR" sz="5000" b="1" dirty="0">
                <a:solidFill>
                  <a:srgbClr val="FFFF00"/>
                </a:solidFill>
              </a:rPr>
            </a:br>
            <a:br>
              <a:rPr lang="pt-BR" sz="5000" b="1" dirty="0">
                <a:solidFill>
                  <a:srgbClr val="FFFF00"/>
                </a:solidFill>
              </a:rPr>
            </a:br>
            <a:r>
              <a:rPr lang="pt-BR" sz="5000" b="1" dirty="0">
                <a:solidFill>
                  <a:srgbClr val="FFFF00"/>
                </a:solidFill>
              </a:rPr>
              <a:t>acesse o </a:t>
            </a:r>
            <a:r>
              <a:rPr lang="pt-BR" sz="5000" b="1" dirty="0" err="1">
                <a:solidFill>
                  <a:srgbClr val="FFFF00"/>
                </a:solidFill>
              </a:rPr>
              <a:t>github</a:t>
            </a:r>
            <a:br>
              <a:rPr lang="pt-BR" sz="5000" b="1" dirty="0">
                <a:solidFill>
                  <a:srgbClr val="FFFF00"/>
                </a:solidFill>
              </a:rPr>
            </a:br>
            <a:br>
              <a:rPr lang="pt-BR" sz="5000" b="1" dirty="0">
                <a:solidFill>
                  <a:srgbClr val="FFFF00"/>
                </a:solidFill>
              </a:rPr>
            </a:br>
            <a:r>
              <a:rPr lang="pt-BR" sz="5000" b="1" dirty="0">
                <a:solidFill>
                  <a:srgbClr val="FFFF00"/>
                </a:solidFill>
              </a:rPr>
              <a:t>https://github.com/aterroso/SemanaAlexa</a:t>
            </a:r>
          </a:p>
        </p:txBody>
      </p:sp>
    </p:spTree>
    <p:extLst>
      <p:ext uri="{BB962C8B-B14F-4D97-AF65-F5344CB8AC3E}">
        <p14:creationId xmlns:p14="http://schemas.microsoft.com/office/powerpoint/2010/main" val="175774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CA60B-0B6B-AF69-D6F2-2BF20905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Continuação....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473A3E-179D-AB86-3C53-6D2FEDA4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70" y="1109928"/>
            <a:ext cx="3236495" cy="54777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11F63D8-200D-29D0-E070-4F1DF9A46950}"/>
              </a:ext>
            </a:extLst>
          </p:cNvPr>
          <p:cNvSpPr/>
          <p:nvPr/>
        </p:nvSpPr>
        <p:spPr>
          <a:xfrm>
            <a:off x="4868778" y="2184852"/>
            <a:ext cx="1122947" cy="627951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BECA54-4FC3-D477-6BB6-39341D28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4" y="1744988"/>
            <a:ext cx="2524477" cy="131463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71A8EAC-E196-5951-6BD0-5A26A830A6CA}"/>
              </a:ext>
            </a:extLst>
          </p:cNvPr>
          <p:cNvSpPr/>
          <p:nvPr/>
        </p:nvSpPr>
        <p:spPr>
          <a:xfrm>
            <a:off x="445551" y="2179141"/>
            <a:ext cx="2360302" cy="38759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5121AC-C44A-8B4C-56C3-361C06753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925" y="1291390"/>
            <a:ext cx="4087909" cy="47225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5846FFA-6A69-FE5B-E282-9EC69C1CFB94}"/>
              </a:ext>
            </a:extLst>
          </p:cNvPr>
          <p:cNvSpPr/>
          <p:nvPr/>
        </p:nvSpPr>
        <p:spPr>
          <a:xfrm>
            <a:off x="8277725" y="2101515"/>
            <a:ext cx="1299411" cy="324851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663C86-FFE5-D6DA-4D0C-4EA61E50A185}"/>
              </a:ext>
            </a:extLst>
          </p:cNvPr>
          <p:cNvSpPr/>
          <p:nvPr/>
        </p:nvSpPr>
        <p:spPr>
          <a:xfrm>
            <a:off x="10034335" y="4435641"/>
            <a:ext cx="1499939" cy="1578274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9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7DEBF-9C70-4050-DDB5-E88FBC2C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Continuação....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83E37A-5818-14D5-E530-AF209334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70" y="1109928"/>
            <a:ext cx="3236495" cy="54777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F70D777-163B-2634-CF3A-B736D4D17325}"/>
              </a:ext>
            </a:extLst>
          </p:cNvPr>
          <p:cNvSpPr/>
          <p:nvPr/>
        </p:nvSpPr>
        <p:spPr>
          <a:xfrm>
            <a:off x="4034587" y="2801049"/>
            <a:ext cx="2751223" cy="257305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997287-F92F-666E-7B9D-B5579F2E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9" y="2837144"/>
            <a:ext cx="2438740" cy="16290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75CCB4-F562-5650-01C6-8F3B5553F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766" y="1203063"/>
            <a:ext cx="3860026" cy="489716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44532A06-6760-3F7D-A51B-B5D8DA124BAE}"/>
              </a:ext>
            </a:extLst>
          </p:cNvPr>
          <p:cNvSpPr/>
          <p:nvPr/>
        </p:nvSpPr>
        <p:spPr>
          <a:xfrm>
            <a:off x="8156666" y="2245992"/>
            <a:ext cx="1308348" cy="258571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EC9E25-E448-786C-CD1F-46312E80C3DE}"/>
              </a:ext>
            </a:extLst>
          </p:cNvPr>
          <p:cNvSpPr/>
          <p:nvPr/>
        </p:nvSpPr>
        <p:spPr>
          <a:xfrm>
            <a:off x="737191" y="3590241"/>
            <a:ext cx="2230597" cy="364138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9A03C34-55BC-8983-68BC-21EF9A04E400}"/>
              </a:ext>
            </a:extLst>
          </p:cNvPr>
          <p:cNvSpPr/>
          <p:nvPr/>
        </p:nvSpPr>
        <p:spPr>
          <a:xfrm>
            <a:off x="9786096" y="2493878"/>
            <a:ext cx="1451400" cy="197226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9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A7AAF-099F-EDE8-454E-A55C2109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Continuação....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744FD8-28B2-11D5-F428-B48C89F2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70" y="1109928"/>
            <a:ext cx="3236495" cy="54777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8903530-C668-F831-2D86-C533709F1B97}"/>
              </a:ext>
            </a:extLst>
          </p:cNvPr>
          <p:cNvSpPr/>
          <p:nvPr/>
        </p:nvSpPr>
        <p:spPr>
          <a:xfrm flipV="1">
            <a:off x="4034587" y="5350041"/>
            <a:ext cx="2751223" cy="21656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2111F2-AD5A-3330-B7A0-5825B24F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77" y="2200757"/>
            <a:ext cx="2581635" cy="329611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E0E2EF0-A0AF-6A4F-B5E0-128C6C7174CD}"/>
              </a:ext>
            </a:extLst>
          </p:cNvPr>
          <p:cNvSpPr/>
          <p:nvPr/>
        </p:nvSpPr>
        <p:spPr>
          <a:xfrm>
            <a:off x="424059" y="4449099"/>
            <a:ext cx="2360302" cy="38759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EBB05A8-6404-D91A-6AAD-8FDA75EC1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571" y="818147"/>
            <a:ext cx="3532370" cy="592755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A6760AB-7048-DE4D-6967-B3D90A475927}"/>
              </a:ext>
            </a:extLst>
          </p:cNvPr>
          <p:cNvSpPr/>
          <p:nvPr/>
        </p:nvSpPr>
        <p:spPr>
          <a:xfrm flipV="1">
            <a:off x="8486271" y="1984187"/>
            <a:ext cx="1050761" cy="21656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FF4597B-DDBE-1B96-9E2F-BDAEA6EC2132}"/>
              </a:ext>
            </a:extLst>
          </p:cNvPr>
          <p:cNvSpPr/>
          <p:nvPr/>
        </p:nvSpPr>
        <p:spPr>
          <a:xfrm flipV="1">
            <a:off x="10001756" y="1995195"/>
            <a:ext cx="1508455" cy="437352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90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6E0D8-86D8-4D8B-82D1-4FFB745A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adicionar uma extensão....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264C3F-A3E6-68D0-D722-8B0CA1E62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73" y="1207833"/>
            <a:ext cx="7248460" cy="560671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FAA812B-DDA1-B6B2-4165-CB7C7FC6180D}"/>
              </a:ext>
            </a:extLst>
          </p:cNvPr>
          <p:cNvSpPr/>
          <p:nvPr/>
        </p:nvSpPr>
        <p:spPr>
          <a:xfrm>
            <a:off x="2684881" y="5767135"/>
            <a:ext cx="1830971" cy="53741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55546EC-226E-63D6-4616-7BD1488223D0}"/>
              </a:ext>
            </a:extLst>
          </p:cNvPr>
          <p:cNvSpPr/>
          <p:nvPr/>
        </p:nvSpPr>
        <p:spPr>
          <a:xfrm>
            <a:off x="4392432" y="4074693"/>
            <a:ext cx="2666094" cy="53741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58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DEB901D-F009-4B55-1077-AD89FDB7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67" y="802783"/>
            <a:ext cx="5001323" cy="7525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29B36-E2A3-86CD-B40E-DDBD8328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32" y="161708"/>
            <a:ext cx="2148396" cy="384921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206F41E-2D39-527A-97EA-72404A0517E5}"/>
              </a:ext>
            </a:extLst>
          </p:cNvPr>
          <p:cNvCxnSpPr>
            <a:cxnSpLocks/>
          </p:cNvCxnSpPr>
          <p:nvPr/>
        </p:nvCxnSpPr>
        <p:spPr>
          <a:xfrm flipV="1">
            <a:off x="4635545" y="1520689"/>
            <a:ext cx="2342771" cy="12959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61D4279-EF5F-43D1-61F7-5CCC72072FB4}"/>
              </a:ext>
            </a:extLst>
          </p:cNvPr>
          <p:cNvCxnSpPr>
            <a:cxnSpLocks/>
          </p:cNvCxnSpPr>
          <p:nvPr/>
        </p:nvCxnSpPr>
        <p:spPr>
          <a:xfrm flipV="1">
            <a:off x="4635545" y="1520689"/>
            <a:ext cx="6184855" cy="12959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DB755AE2-508D-4A75-0740-F1974CD59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158" y="5862329"/>
            <a:ext cx="2148396" cy="952219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4C119B2-2ACE-3EE3-2676-FB66CB3BC196}"/>
              </a:ext>
            </a:extLst>
          </p:cNvPr>
          <p:cNvCxnSpPr>
            <a:cxnSpLocks/>
          </p:cNvCxnSpPr>
          <p:nvPr/>
        </p:nvCxnSpPr>
        <p:spPr>
          <a:xfrm flipV="1">
            <a:off x="4475747" y="1494201"/>
            <a:ext cx="5221706" cy="506702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4ED55EE1-F08F-0BCD-0AC9-ACB75F611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158" y="4115557"/>
            <a:ext cx="2148396" cy="1621586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95B565C-A876-8289-1B1C-AB72F6A8DB9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635545" y="1555363"/>
            <a:ext cx="4292784" cy="403401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6B0857A-0D48-EE61-EAF3-8C63503E6E52}"/>
              </a:ext>
            </a:extLst>
          </p:cNvPr>
          <p:cNvCxnSpPr>
            <a:cxnSpLocks/>
          </p:cNvCxnSpPr>
          <p:nvPr/>
        </p:nvCxnSpPr>
        <p:spPr>
          <a:xfrm flipV="1">
            <a:off x="4635545" y="1555362"/>
            <a:ext cx="3450769" cy="15568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ítulo 1">
            <a:extLst>
              <a:ext uri="{FF2B5EF4-FFF2-40B4-BE49-F238E27FC236}">
                <a16:creationId xmlns:a16="http://schemas.microsoft.com/office/drawing/2014/main" id="{085AB5B9-44AC-D8DD-DEEB-FAAC181D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553" y="43452"/>
            <a:ext cx="6963009" cy="752581"/>
          </a:xfrm>
        </p:spPr>
        <p:txBody>
          <a:bodyPr/>
          <a:lstStyle/>
          <a:p>
            <a:pPr algn="ctr"/>
            <a:r>
              <a:rPr lang="pt-BR" dirty="0"/>
              <a:t>Componentes não visíveis</a:t>
            </a:r>
          </a:p>
        </p:txBody>
      </p:sp>
    </p:spTree>
    <p:extLst>
      <p:ext uri="{BB962C8B-B14F-4D97-AF65-F5344CB8AC3E}">
        <p14:creationId xmlns:p14="http://schemas.microsoft.com/office/powerpoint/2010/main" val="301084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EBBCB-3D28-8995-783A-58DEF43B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clock1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6EB2B1-C1F5-3E76-CCCB-4E4320AF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70" y="1685681"/>
            <a:ext cx="4725059" cy="348663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B945695-E00E-DDD1-5011-BC1359CA6D4D}"/>
              </a:ext>
            </a:extLst>
          </p:cNvPr>
          <p:cNvSpPr/>
          <p:nvPr/>
        </p:nvSpPr>
        <p:spPr>
          <a:xfrm>
            <a:off x="6160167" y="3769894"/>
            <a:ext cx="1700464" cy="561473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59614B2-4A29-C488-0D13-B18A749B675F}"/>
              </a:ext>
            </a:extLst>
          </p:cNvPr>
          <p:cNvSpPr/>
          <p:nvPr/>
        </p:nvSpPr>
        <p:spPr>
          <a:xfrm>
            <a:off x="6160167" y="3256547"/>
            <a:ext cx="1700464" cy="4371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030F902-FC70-F02B-6BE2-E1BC6352DAD3}"/>
              </a:ext>
            </a:extLst>
          </p:cNvPr>
          <p:cNvSpPr/>
          <p:nvPr/>
        </p:nvSpPr>
        <p:spPr>
          <a:xfrm>
            <a:off x="4096587" y="4050630"/>
            <a:ext cx="1700464" cy="43714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alão de Fala: Retângulo 8">
            <a:extLst>
              <a:ext uri="{FF2B5EF4-FFF2-40B4-BE49-F238E27FC236}">
                <a16:creationId xmlns:a16="http://schemas.microsoft.com/office/drawing/2014/main" id="{0DF036FE-6555-1991-8374-E6C6AC20CA85}"/>
              </a:ext>
            </a:extLst>
          </p:cNvPr>
          <p:cNvSpPr/>
          <p:nvPr/>
        </p:nvSpPr>
        <p:spPr>
          <a:xfrm>
            <a:off x="8783053" y="2237874"/>
            <a:ext cx="2734668" cy="802105"/>
          </a:xfrm>
          <a:prstGeom prst="wedgeRectCallout">
            <a:avLst>
              <a:gd name="adj1" fmla="val -86352"/>
              <a:gd name="adj2" fmla="val 10350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tx1"/>
                </a:solidFill>
              </a:rPr>
              <a:t>ATENÇÃO!!!</a:t>
            </a:r>
          </a:p>
        </p:txBody>
      </p:sp>
    </p:spTree>
    <p:extLst>
      <p:ext uri="{BB962C8B-B14F-4D97-AF65-F5344CB8AC3E}">
        <p14:creationId xmlns:p14="http://schemas.microsoft.com/office/powerpoint/2010/main" val="108086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7D1D-98F5-A29E-A532-2395DB4A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parâmetros do Broker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3C732B-053C-C2FE-6DA9-AE1575E26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75" y="1490801"/>
            <a:ext cx="4706007" cy="5191850"/>
          </a:xfrm>
          <a:prstGeom prst="rect">
            <a:avLst/>
          </a:prstGeom>
        </p:spPr>
      </p:pic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06D4D471-3F3F-B36C-C086-715526DF6B3C}"/>
              </a:ext>
            </a:extLst>
          </p:cNvPr>
          <p:cNvSpPr/>
          <p:nvPr/>
        </p:nvSpPr>
        <p:spPr>
          <a:xfrm>
            <a:off x="8141368" y="1772653"/>
            <a:ext cx="3697195" cy="802105"/>
          </a:xfrm>
          <a:prstGeom prst="wedgeRectCallout">
            <a:avLst>
              <a:gd name="adj1" fmla="val -86352"/>
              <a:gd name="adj2" fmla="val 10350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broker.emqx.io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1E3E70-0C94-9C20-AFA3-EBE2D228452A}"/>
              </a:ext>
            </a:extLst>
          </p:cNvPr>
          <p:cNvSpPr/>
          <p:nvPr/>
        </p:nvSpPr>
        <p:spPr>
          <a:xfrm>
            <a:off x="3327680" y="4433057"/>
            <a:ext cx="1356615" cy="38759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1AB81B4-7F0C-6765-0845-1CCB42574340}"/>
              </a:ext>
            </a:extLst>
          </p:cNvPr>
          <p:cNvSpPr/>
          <p:nvPr/>
        </p:nvSpPr>
        <p:spPr>
          <a:xfrm>
            <a:off x="5325978" y="2516025"/>
            <a:ext cx="1700464" cy="628228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28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4EDE1-FD0A-E3CA-E9AC-A0451A31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Programação.....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2089B3-AB71-779A-7759-C697B33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57" y="1826470"/>
            <a:ext cx="761153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8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E4358-EE51-FA3F-FA83-81FDA48C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Capturando áudio e decodificando....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FF818C-BB9B-DED2-067A-F0EC111A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1609471"/>
            <a:ext cx="798306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71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6B6A1-8B89-C5BC-D999-A3CA2C3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Novas aquisições e decodificações....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9B6136-F986-29A1-FCA6-E2A42DE6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60" y="2598821"/>
            <a:ext cx="11334049" cy="36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0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8FE11-CE2C-7A30-124D-935126724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NoCode</a:t>
            </a:r>
            <a:r>
              <a:rPr lang="pt-BR" sz="4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faça seu app do zero para Android - construa sua própria "</a:t>
            </a:r>
            <a:r>
              <a:rPr lang="pt-BR" sz="4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Alexa</a:t>
            </a:r>
            <a:r>
              <a:rPr lang="pt-BR" sz="4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endParaRPr lang="pt-BR" sz="77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E5DD7D-3AC8-EB1A-F66A-9CA905B21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i="1" dirty="0"/>
              <a:t>Prof. Anderson Terroso</a:t>
            </a:r>
          </a:p>
          <a:p>
            <a:r>
              <a:rPr lang="pt-BR" i="1" dirty="0"/>
              <a:t>Outubro/2024</a:t>
            </a:r>
          </a:p>
        </p:txBody>
      </p:sp>
    </p:spTree>
    <p:extLst>
      <p:ext uri="{BB962C8B-B14F-4D97-AF65-F5344CB8AC3E}">
        <p14:creationId xmlns:p14="http://schemas.microsoft.com/office/powerpoint/2010/main" val="308778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23BF8-499E-E2C2-B63D-D6CB1CE2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Novas aquisições e enviando o comando ao Broker MQTT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8C65EC-3386-E318-D36A-5EDF0605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6" y="2283734"/>
            <a:ext cx="6430272" cy="37343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D39ED7-BFC0-86BB-47C4-A45F14D1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438" y="3232141"/>
            <a:ext cx="514421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39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679C5-50F8-CE43-4923-12D4153F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367" y="143770"/>
            <a:ext cx="9847633" cy="868061"/>
          </a:xfrm>
        </p:spPr>
        <p:txBody>
          <a:bodyPr>
            <a:normAutofit fontScale="90000"/>
          </a:bodyPr>
          <a:lstStyle/>
          <a:p>
            <a:r>
              <a:rPr lang="pt-BR" dirty="0"/>
              <a:t>Situação 1: Como baixar o app para o celular Android?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5995C4-8521-B60F-F5DD-459BE1BD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588" y="1288805"/>
            <a:ext cx="5909594" cy="2651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85E9206-4877-2878-5035-FC5D8BAB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66" y="2502888"/>
            <a:ext cx="3195284" cy="7459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C904B09-3191-2182-D290-3B287A5F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338" y="3801978"/>
            <a:ext cx="1710053" cy="30125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F21FB45-2E08-6086-F23D-3076E2924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514" y="4354219"/>
            <a:ext cx="2372407" cy="23374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C3298F-A5D0-3E39-CA6C-5C905A2B557A}"/>
              </a:ext>
            </a:extLst>
          </p:cNvPr>
          <p:cNvSpPr txBox="1"/>
          <p:nvPr/>
        </p:nvSpPr>
        <p:spPr>
          <a:xfrm>
            <a:off x="61422" y="2080248"/>
            <a:ext cx="524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1) Baixe o app MIT AI2 Companion no seu celular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0A80BB-DD8C-7D2D-9974-3938D445BAF3}"/>
              </a:ext>
            </a:extLst>
          </p:cNvPr>
          <p:cNvSpPr txBox="1"/>
          <p:nvPr/>
        </p:nvSpPr>
        <p:spPr>
          <a:xfrm>
            <a:off x="0" y="3449213"/>
            <a:ext cx="516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2) Abra o app MIT AI2 Companion no seu celular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19417C-7FD8-A454-C588-FFD93892B6F2}"/>
              </a:ext>
            </a:extLst>
          </p:cNvPr>
          <p:cNvSpPr txBox="1"/>
          <p:nvPr/>
        </p:nvSpPr>
        <p:spPr>
          <a:xfrm>
            <a:off x="5566611" y="911513"/>
            <a:ext cx="643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3) No site do </a:t>
            </a:r>
            <a:r>
              <a:rPr lang="pt-BR" b="1" dirty="0" err="1">
                <a:solidFill>
                  <a:srgbClr val="FFFF00"/>
                </a:solidFill>
              </a:rPr>
              <a:t>AppInventor</a:t>
            </a:r>
            <a:r>
              <a:rPr lang="pt-BR" b="1" dirty="0">
                <a:solidFill>
                  <a:srgbClr val="FFFF00"/>
                </a:solidFill>
              </a:rPr>
              <a:t> click em Connect e AI Companion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1B24490-3035-8F94-046F-756938A6F67D}"/>
              </a:ext>
            </a:extLst>
          </p:cNvPr>
          <p:cNvSpPr/>
          <p:nvPr/>
        </p:nvSpPr>
        <p:spPr>
          <a:xfrm>
            <a:off x="8459254" y="1842752"/>
            <a:ext cx="1968113" cy="314114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828B06-9C4D-8FBE-C4CE-13A30A2D031E}"/>
              </a:ext>
            </a:extLst>
          </p:cNvPr>
          <p:cNvSpPr txBox="1"/>
          <p:nvPr/>
        </p:nvSpPr>
        <p:spPr>
          <a:xfrm>
            <a:off x="5566611" y="3940088"/>
            <a:ext cx="650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4) </a:t>
            </a:r>
            <a:r>
              <a:rPr lang="pt-BR" b="1" dirty="0" err="1">
                <a:solidFill>
                  <a:srgbClr val="FFFF00"/>
                </a:solidFill>
              </a:rPr>
              <a:t>Scan</a:t>
            </a:r>
            <a:r>
              <a:rPr lang="pt-BR" b="1" dirty="0">
                <a:solidFill>
                  <a:srgbClr val="FFFF00"/>
                </a:solidFill>
              </a:rPr>
              <a:t> QR </a:t>
            </a:r>
            <a:r>
              <a:rPr lang="pt-BR" b="1" dirty="0" err="1">
                <a:solidFill>
                  <a:srgbClr val="FFFF00"/>
                </a:solidFill>
              </a:rPr>
              <a:t>Code</a:t>
            </a:r>
            <a:r>
              <a:rPr lang="pt-BR" b="1" dirty="0">
                <a:solidFill>
                  <a:srgbClr val="FFFF00"/>
                </a:solidFill>
              </a:rPr>
              <a:t> com o app MIT AI2 Companion</a:t>
            </a:r>
          </a:p>
        </p:txBody>
      </p:sp>
    </p:spTree>
    <p:extLst>
      <p:ext uri="{BB962C8B-B14F-4D97-AF65-F5344CB8AC3E}">
        <p14:creationId xmlns:p14="http://schemas.microsoft.com/office/powerpoint/2010/main" val="166971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497E425-8E0B-E17F-7504-3784C49B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367" y="143770"/>
            <a:ext cx="9847633" cy="868061"/>
          </a:xfrm>
        </p:spPr>
        <p:txBody>
          <a:bodyPr>
            <a:normAutofit fontScale="90000"/>
          </a:bodyPr>
          <a:lstStyle/>
          <a:p>
            <a:r>
              <a:rPr lang="pt-BR" dirty="0"/>
              <a:t>Situação 2: Como baixar o app para o celular Android?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DDFE019-A5D3-1D4D-7E55-B5EEE6D3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2" y="1549293"/>
            <a:ext cx="5556046" cy="19763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453E267-A889-3966-871C-5908823AE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115" y="3694010"/>
            <a:ext cx="4860905" cy="112053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480D42C-EC0D-8996-1EB5-735443997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589" y="4107726"/>
            <a:ext cx="3473230" cy="260650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9337AA1-93BB-FCBF-9573-BF5717487EA8}"/>
              </a:ext>
            </a:extLst>
          </p:cNvPr>
          <p:cNvSpPr/>
          <p:nvPr/>
        </p:nvSpPr>
        <p:spPr>
          <a:xfrm>
            <a:off x="2922205" y="1979110"/>
            <a:ext cx="1968113" cy="314114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AD794F37-6E26-6D64-7132-3201BF0255F8}"/>
              </a:ext>
            </a:extLst>
          </p:cNvPr>
          <p:cNvSpPr/>
          <p:nvPr/>
        </p:nvSpPr>
        <p:spPr>
          <a:xfrm>
            <a:off x="8382624" y="1789595"/>
            <a:ext cx="3697195" cy="1921357"/>
          </a:xfrm>
          <a:prstGeom prst="wedgeRectCallout">
            <a:avLst>
              <a:gd name="adj1" fmla="val 17133"/>
              <a:gd name="adj2" fmla="val 93571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Pode acessar o </a:t>
            </a:r>
            <a:r>
              <a:rPr lang="pt-BR" sz="2400" b="1" dirty="0" err="1">
                <a:solidFill>
                  <a:schemeClr val="tx1"/>
                </a:solidFill>
              </a:rPr>
              <a:t>QrCode</a:t>
            </a:r>
            <a:r>
              <a:rPr lang="pt-BR" sz="2400" b="1" dirty="0">
                <a:solidFill>
                  <a:schemeClr val="tx1"/>
                </a:solidFill>
              </a:rPr>
              <a:t> com a câmera do seu celular ou baixar o arquivo </a:t>
            </a:r>
            <a:r>
              <a:rPr lang="pt-BR" sz="2400" b="1" dirty="0" err="1">
                <a:solidFill>
                  <a:schemeClr val="tx1"/>
                </a:solidFill>
              </a:rPr>
              <a:t>apk</a:t>
            </a:r>
            <a:r>
              <a:rPr lang="pt-BR" sz="2400" b="1" dirty="0">
                <a:solidFill>
                  <a:schemeClr val="tx1"/>
                </a:solidFill>
              </a:rPr>
              <a:t> no seu computador</a:t>
            </a:r>
          </a:p>
        </p:txBody>
      </p:sp>
    </p:spTree>
    <p:extLst>
      <p:ext uri="{BB962C8B-B14F-4D97-AF65-F5344CB8AC3E}">
        <p14:creationId xmlns:p14="http://schemas.microsoft.com/office/powerpoint/2010/main" val="273621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69E79-F469-9724-2E90-E8B7C4BE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do ESP32 (SUB)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6BEAAC-3341-38F1-6CA5-2B730F61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2594"/>
            <a:ext cx="5294231" cy="4351338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4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4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WiFi.h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4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PubSubClient.h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4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"motog8"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4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"0123456789"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4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mqtt_broker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"broker.emqx.io"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4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mqtt_port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1883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4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pt-BR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ID_MQTT 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pt-BR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4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pt-BR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topico_sub_led</a:t>
            </a:r>
            <a:r>
              <a:rPr lang="pt-BR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"bancada1/led1"</a:t>
            </a:r>
            <a:endParaRPr lang="pt-BR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4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WiFiClient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espClient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4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PubSubClient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4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espClient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4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pt-BR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4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4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pt-BR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led </a:t>
            </a:r>
            <a:r>
              <a:rPr lang="pt-BR" sz="4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F11517-F504-6E64-F3BA-538B589E565A}"/>
              </a:ext>
            </a:extLst>
          </p:cNvPr>
          <p:cNvSpPr txBox="1"/>
          <p:nvPr/>
        </p:nvSpPr>
        <p:spPr>
          <a:xfrm>
            <a:off x="5493910" y="1432594"/>
            <a:ext cx="6096000" cy="44935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conectaWifi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conectaMQTT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OUTPUT);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conectaWifi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setServer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mqtt_broker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mqtt_port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setCallback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conectaWifi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"Conectado a rede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WL_CONNECTED) 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"Conectando a rede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...."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"Conectado a rede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92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B452DD-9B36-5032-9BE6-8D6D5B32FCE4}"/>
              </a:ext>
            </a:extLst>
          </p:cNvPr>
          <p:cNvSpPr txBox="1"/>
          <p:nvPr/>
        </p:nvSpPr>
        <p:spPr>
          <a:xfrm>
            <a:off x="88233" y="1472700"/>
            <a:ext cx="5654668" cy="33085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conectaMQTT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ID_MQTT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"Conectado ao Broker!"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topico_sub_led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"Falha na conexão. O status é: 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2A940E-FADB-2FC5-8E15-A09F80BD0A86}"/>
              </a:ext>
            </a:extLst>
          </p:cNvPr>
          <p:cNvSpPr txBox="1"/>
          <p:nvPr/>
        </p:nvSpPr>
        <p:spPr>
          <a:xfrm>
            <a:off x="5887453" y="984757"/>
            <a:ext cx="6216314" cy="567847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msg_led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"Mensagem recebida do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topico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"bancada1/led1"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msg_led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msg_led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msg_led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"led1on"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HIGH);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msg_led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"led1off"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LOW);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conectaMQTT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WL_CONNECTED) 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conectaWifi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pt-B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5C67FDB-7656-BDE0-12AC-29B100ACF50B}"/>
              </a:ext>
            </a:extLst>
          </p:cNvPr>
          <p:cNvSpPr txBox="1">
            <a:spLocks/>
          </p:cNvSpPr>
          <p:nvPr/>
        </p:nvSpPr>
        <p:spPr>
          <a:xfrm>
            <a:off x="2448641" y="0"/>
            <a:ext cx="94941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FCF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Continuação....</a:t>
            </a:r>
          </a:p>
        </p:txBody>
      </p:sp>
    </p:spTree>
    <p:extLst>
      <p:ext uri="{BB962C8B-B14F-4D97-AF65-F5344CB8AC3E}">
        <p14:creationId xmlns:p14="http://schemas.microsoft.com/office/powerpoint/2010/main" val="22593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6AAF-950D-522E-F492-346A82C2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367" y="43453"/>
            <a:ext cx="3527044" cy="68646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Quem sou??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BEF82-6A00-7FF8-3532-8C438ACC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96" y="1902489"/>
            <a:ext cx="11750667" cy="4912059"/>
          </a:xfrm>
        </p:spPr>
        <p:txBody>
          <a:bodyPr>
            <a:normAutofit lnSpcReduction="10000"/>
          </a:bodyPr>
          <a:lstStyle/>
          <a:p>
            <a:r>
              <a:rPr lang="pt-BR" u="sng" dirty="0"/>
              <a:t>Formação Acadêmica</a:t>
            </a:r>
          </a:p>
          <a:p>
            <a:pPr lvl="1"/>
            <a:r>
              <a:rPr lang="pt-BR" dirty="0"/>
              <a:t>Formado em Engenharia Elétrica/Eletrônica (1992-1996)</a:t>
            </a:r>
          </a:p>
          <a:p>
            <a:pPr lvl="1"/>
            <a:r>
              <a:rPr lang="pt-BR" dirty="0"/>
              <a:t>Mestre em Engenharia Elétrica – Sistemas Tolerantes a Falha (1997-1999)</a:t>
            </a:r>
          </a:p>
          <a:p>
            <a:r>
              <a:rPr lang="pt-BR" u="sng" dirty="0"/>
              <a:t>Experiência Profissional</a:t>
            </a:r>
          </a:p>
          <a:p>
            <a:pPr lvl="1"/>
            <a:r>
              <a:rPr lang="pt-BR" dirty="0"/>
              <a:t>Prof. Da PUCRS – março/2000 até o momento</a:t>
            </a:r>
          </a:p>
          <a:p>
            <a:pPr lvl="1"/>
            <a:r>
              <a:rPr lang="pt-BR" dirty="0"/>
              <a:t>Coordenador da Eng. De Computação – 2008 a 2010</a:t>
            </a:r>
          </a:p>
          <a:p>
            <a:pPr lvl="1"/>
            <a:r>
              <a:rPr lang="pt-BR" dirty="0"/>
              <a:t>Coordenador da Eng. Elétrica – 2010 a 2012</a:t>
            </a:r>
          </a:p>
          <a:p>
            <a:pPr lvl="1"/>
            <a:r>
              <a:rPr lang="pt-BR" dirty="0"/>
              <a:t>Coordenador Acadêmica da Faculdade de Engenharia – 2012 a 2017</a:t>
            </a:r>
          </a:p>
          <a:p>
            <a:pPr lvl="1"/>
            <a:r>
              <a:rPr lang="pt-BR" dirty="0"/>
              <a:t>Lider do Núcleo de Articulação Acadêmica da Escola Politécnica – 2018 até o momento.</a:t>
            </a:r>
          </a:p>
          <a:p>
            <a:pPr lvl="1"/>
            <a:r>
              <a:rPr lang="pt-BR" dirty="0"/>
              <a:t>Mais de 200 </a:t>
            </a:r>
            <a:r>
              <a:rPr lang="pt-BR" dirty="0" err="1"/>
              <a:t>TCC´s</a:t>
            </a:r>
            <a:r>
              <a:rPr lang="pt-BR" dirty="0"/>
              <a:t> orientados.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28 anos atuando em projetos de P&amp;D e Gerência de Projetos</a:t>
            </a:r>
          </a:p>
        </p:txBody>
      </p:sp>
      <p:pic>
        <p:nvPicPr>
          <p:cNvPr id="7" name="Imagem 6" descr="Uma imagem contendo foto, homem, pequeno, jovem&#10;&#10;Descrição gerada automaticamente">
            <a:extLst>
              <a:ext uri="{FF2B5EF4-FFF2-40B4-BE49-F238E27FC236}">
                <a16:creationId xmlns:a16="http://schemas.microsoft.com/office/drawing/2014/main" id="{7E9164C8-86DE-F228-3B95-E129A072B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27" y="75147"/>
            <a:ext cx="1115227" cy="1855031"/>
          </a:xfrm>
          <a:prstGeom prst="rect">
            <a:avLst/>
          </a:prstGeom>
        </p:spPr>
      </p:pic>
      <p:pic>
        <p:nvPicPr>
          <p:cNvPr id="11" name="Imagem 10" descr="Desenho de um menino&#10;&#10;Descrição gerada automaticamente com confiança baixa">
            <a:extLst>
              <a:ext uri="{FF2B5EF4-FFF2-40B4-BE49-F238E27FC236}">
                <a16:creationId xmlns:a16="http://schemas.microsoft.com/office/drawing/2014/main" id="{43201C1B-C284-D351-6D78-16843E97F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25" y="41998"/>
            <a:ext cx="1762357" cy="1881334"/>
          </a:xfrm>
          <a:prstGeom prst="rect">
            <a:avLst/>
          </a:prstGeom>
        </p:spPr>
      </p:pic>
      <p:pic>
        <p:nvPicPr>
          <p:cNvPr id="13" name="Imagem 12" descr="Criança sentada na grama em frente a carro&#10;&#10;Descrição gerada automaticamente com confiança média">
            <a:extLst>
              <a:ext uri="{FF2B5EF4-FFF2-40B4-BE49-F238E27FC236}">
                <a16:creationId xmlns:a16="http://schemas.microsoft.com/office/drawing/2014/main" id="{BE0E6C3B-9D12-F894-D1DA-37476116E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53" y="75147"/>
            <a:ext cx="1492251" cy="1821882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AF2E42C-13D9-0B55-7BB6-7206B90E7F80}"/>
              </a:ext>
            </a:extLst>
          </p:cNvPr>
          <p:cNvSpPr txBox="1">
            <a:spLocks/>
          </p:cNvSpPr>
          <p:nvPr/>
        </p:nvSpPr>
        <p:spPr>
          <a:xfrm>
            <a:off x="2402006" y="813740"/>
            <a:ext cx="4952638" cy="108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dirty="0" err="1"/>
              <a:t>Portoalegrense</a:t>
            </a:r>
            <a:r>
              <a:rPr lang="pt-BR" dirty="0"/>
              <a:t>, nascido em 15/06/74.</a:t>
            </a:r>
          </a:p>
        </p:txBody>
      </p:sp>
    </p:spTree>
    <p:extLst>
      <p:ext uri="{BB962C8B-B14F-4D97-AF65-F5344CB8AC3E}">
        <p14:creationId xmlns:p14="http://schemas.microsoft.com/office/powerpoint/2010/main" val="407019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F350C-B02D-9F56-04FD-DDA27EBA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5A5AD-9C4C-8066-9DC1-282D7EC9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825624"/>
            <a:ext cx="11477615" cy="498892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História: </a:t>
            </a:r>
            <a:r>
              <a:rPr lang="pt-BR" dirty="0" err="1"/>
              <a:t>AppInventor</a:t>
            </a:r>
            <a:endParaRPr lang="pt-BR" dirty="0"/>
          </a:p>
          <a:p>
            <a:r>
              <a:rPr lang="pt-BR" dirty="0"/>
              <a:t>O que faremos??</a:t>
            </a:r>
          </a:p>
          <a:p>
            <a:r>
              <a:rPr lang="pt-BR" dirty="0" err="1"/>
              <a:t>AppInventor</a:t>
            </a:r>
            <a:endParaRPr lang="pt-BR" dirty="0"/>
          </a:p>
          <a:p>
            <a:r>
              <a:rPr lang="pt-BR" dirty="0"/>
              <a:t>Configurando a tela inicial</a:t>
            </a:r>
          </a:p>
          <a:p>
            <a:r>
              <a:rPr lang="pt-BR" dirty="0"/>
              <a:t>Componentes Visíveis</a:t>
            </a:r>
          </a:p>
          <a:p>
            <a:r>
              <a:rPr lang="pt-BR" dirty="0"/>
              <a:t>Como adicionar uma extensão</a:t>
            </a:r>
          </a:p>
          <a:p>
            <a:r>
              <a:rPr lang="pt-BR" dirty="0"/>
              <a:t>Componentes não visíveis</a:t>
            </a:r>
          </a:p>
          <a:p>
            <a:r>
              <a:rPr lang="pt-BR" dirty="0"/>
              <a:t>Configurando Clock1</a:t>
            </a:r>
          </a:p>
          <a:p>
            <a:r>
              <a:rPr lang="pt-BR" dirty="0"/>
              <a:t>Configurando o Broker MQTT</a:t>
            </a:r>
          </a:p>
          <a:p>
            <a:r>
              <a:rPr lang="pt-BR" dirty="0"/>
              <a:t>Programação em blocos</a:t>
            </a:r>
          </a:p>
          <a:p>
            <a:r>
              <a:rPr lang="pt-BR" dirty="0"/>
              <a:t>Como baixar o </a:t>
            </a:r>
            <a:r>
              <a:rPr lang="pt-BR" dirty="0" err="1"/>
              <a:t>apk</a:t>
            </a:r>
            <a:r>
              <a:rPr lang="pt-BR" dirty="0"/>
              <a:t> para o seu celular</a:t>
            </a:r>
          </a:p>
        </p:txBody>
      </p:sp>
    </p:spTree>
    <p:extLst>
      <p:ext uri="{BB962C8B-B14F-4D97-AF65-F5344CB8AC3E}">
        <p14:creationId xmlns:p14="http://schemas.microsoft.com/office/powerpoint/2010/main" val="25867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56780-04DB-D5AD-F808-CE7C80AF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História: </a:t>
            </a:r>
            <a:r>
              <a:rPr lang="pt-BR" dirty="0" err="1"/>
              <a:t>AppInventor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52E19-D712-186B-3F97-D2EBD2BC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95" y="1369014"/>
            <a:ext cx="11750667" cy="544553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pt-BR" sz="2000" b="1" i="0" dirty="0">
                <a:effectLst/>
                <a:latin typeface="Arial" panose="020B0604020202020204" pitchFamily="34" charset="0"/>
              </a:rPr>
              <a:t>O Aplicativo foi disponibilizado através de solicitação em 12 de julho de </a:t>
            </a:r>
            <a:r>
              <a:rPr lang="pt-BR" sz="2000" b="1" i="0" u="none" strike="noStrike" dirty="0">
                <a:effectLst/>
                <a:latin typeface="Arial" panose="020B0604020202020204" pitchFamily="34" charset="0"/>
                <a:hlinkClick r:id="rId2" tooltip="20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2010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, e lançado publicamente em 15 de dezembro de </a:t>
            </a:r>
            <a:r>
              <a:rPr lang="pt-BR" sz="2000" b="1" i="0" u="none" strike="noStrike" dirty="0">
                <a:effectLst/>
                <a:latin typeface="Arial" panose="020B0604020202020204" pitchFamily="34" charset="0"/>
                <a:hlinkClick r:id="rId2" tooltip="20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2010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. o App Inventor Team foi liderado por Hal Abelson e Mark Friedman.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endParaRPr lang="pt-BR" sz="2000" b="1" i="0" dirty="0"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pt-BR" sz="2000" b="1" i="0" dirty="0">
                <a:effectLst/>
                <a:latin typeface="Arial" panose="020B0604020202020204" pitchFamily="34" charset="0"/>
              </a:rPr>
              <a:t>No segundo semestre de </a:t>
            </a:r>
            <a:r>
              <a:rPr lang="pt-BR" sz="2000" b="1" i="0" u="none" strike="noStrike" dirty="0">
                <a:effectLst/>
                <a:latin typeface="Arial" panose="020B0604020202020204" pitchFamily="34" charset="0"/>
                <a:hlinkClick r:id="rId3" tooltip="20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2011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, a </a:t>
            </a:r>
            <a:r>
              <a:rPr lang="pt-BR" sz="2000" b="1" i="0" u="sng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 lançou o </a:t>
            </a:r>
            <a:r>
              <a:rPr lang="pt-BR" sz="2000" b="1" i="0" u="none" strike="noStrike" dirty="0">
                <a:effectLst/>
                <a:latin typeface="Arial" panose="020B0604020202020204" pitchFamily="34" charset="0"/>
                <a:hlinkClick r:id="rId5" tooltip="Código fon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fonte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, rescindiu o seu servidor e forneceu o financiamento para a criação do MIT Center for Mobile Learning liderados pelo criador do App Inventor Hal Abelson e colegas professores do </a:t>
            </a:r>
            <a:r>
              <a:rPr lang="pt-BR" sz="2000" b="1" i="0" u="none" strike="noStrike" dirty="0">
                <a:effectLst/>
                <a:latin typeface="Arial" panose="020B0604020202020204" pitchFamily="34" charset="0"/>
                <a:hlinkClick r:id="rId6" tooltip="M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, Eric </a:t>
            </a:r>
            <a:r>
              <a:rPr lang="pt-BR" sz="2000" b="1" i="0" dirty="0" err="1">
                <a:effectLst/>
                <a:latin typeface="Arial" panose="020B0604020202020204" pitchFamily="34" charset="0"/>
              </a:rPr>
              <a:t>Klopfer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 e Mitchel </a:t>
            </a:r>
            <a:r>
              <a:rPr lang="pt-BR" sz="2000" b="1" i="0" dirty="0" err="1">
                <a:effectLst/>
                <a:latin typeface="Arial" panose="020B0604020202020204" pitchFamily="34" charset="0"/>
              </a:rPr>
              <a:t>Resnick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 a versão do MIT foi lançada em março de </a:t>
            </a:r>
            <a:r>
              <a:rPr lang="pt-BR" sz="2000" b="1" dirty="0">
                <a:latin typeface="Arial" panose="020B0604020202020204" pitchFamily="34" charset="0"/>
              </a:rPr>
              <a:t>2012.</a:t>
            </a:r>
            <a:endParaRPr lang="pt-BR" sz="2000" b="1" i="0" dirty="0"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endParaRPr lang="pt-BR" sz="2000" b="1" i="0" dirty="0"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pt-BR" sz="2000" b="1" i="0" dirty="0">
                <a:effectLst/>
                <a:latin typeface="Arial" panose="020B0604020202020204" pitchFamily="34" charset="0"/>
              </a:rPr>
              <a:t>Em 6 de Dezembro de 2013, MIT App Inventor 2 foi lançado, renomeando a versão original como "App Inventor Classic".</a:t>
            </a:r>
            <a:r>
              <a:rPr lang="pt-BR" sz="2000" b="1" i="0" baseline="30000" dirty="0">
                <a:effectLst/>
                <a:latin typeface="Arial" panose="020B0604020202020204" pitchFamily="34" charset="0"/>
              </a:rPr>
              <a:t> </a:t>
            </a:r>
            <a:r>
              <a:rPr lang="pt-BR" sz="2000" b="1" i="0" dirty="0">
                <a:effectLst/>
                <a:latin typeface="Arial" panose="020B0604020202020204" pitchFamily="34" charset="0"/>
              </a:rPr>
              <a:t>As principais diferenças são:</a:t>
            </a: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pt-BR" sz="1600" b="1" i="0" dirty="0">
                <a:effectLst/>
                <a:latin typeface="Arial" panose="020B0604020202020204" pitchFamily="34" charset="0"/>
              </a:rPr>
              <a:t>O Editor de Blocos na versão original funcionou em um processo </a:t>
            </a:r>
            <a:r>
              <a:rPr lang="pt-BR" sz="1600" b="1" i="0" dirty="0" err="1">
                <a:effectLst/>
                <a:latin typeface="Arial" panose="020B0604020202020204" pitchFamily="34" charset="0"/>
              </a:rPr>
              <a:t>java</a:t>
            </a:r>
            <a:r>
              <a:rPr lang="pt-BR" sz="1600" b="1" i="0" dirty="0">
                <a:effectLst/>
                <a:latin typeface="Arial" panose="020B0604020202020204" pitchFamily="34" charset="0"/>
              </a:rPr>
              <a:t> em separado, usando a biblioteca aberta "</a:t>
            </a:r>
            <a:r>
              <a:rPr lang="pt-BR" sz="1600" b="1" i="0" dirty="0" err="1">
                <a:effectLst/>
                <a:latin typeface="Arial" panose="020B0604020202020204" pitchFamily="34" charset="0"/>
              </a:rPr>
              <a:t>Blocks</a:t>
            </a:r>
            <a:r>
              <a:rPr lang="pt-BR" sz="1600" b="1" i="0" dirty="0">
                <a:effectLst/>
                <a:latin typeface="Arial" panose="020B0604020202020204" pitchFamily="34" charset="0"/>
              </a:rPr>
              <a:t> JAVA" para a criação de blocos visuais de linguagens de programação;</a:t>
            </a:r>
          </a:p>
        </p:txBody>
      </p:sp>
    </p:spTree>
    <p:extLst>
      <p:ext uri="{BB962C8B-B14F-4D97-AF65-F5344CB8AC3E}">
        <p14:creationId xmlns:p14="http://schemas.microsoft.com/office/powerpoint/2010/main" val="31923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2447ED2-0D1E-CA59-4D95-4147E6AB4A6D}"/>
              </a:ext>
            </a:extLst>
          </p:cNvPr>
          <p:cNvSpPr/>
          <p:nvPr/>
        </p:nvSpPr>
        <p:spPr>
          <a:xfrm>
            <a:off x="1491916" y="1507958"/>
            <a:ext cx="9208168" cy="5061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9B49C7-5845-C00B-2E8F-5E64BBC0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faremos?</a:t>
            </a:r>
          </a:p>
        </p:txBody>
      </p:sp>
      <p:pic>
        <p:nvPicPr>
          <p:cNvPr id="1026" name="Picture 2" descr="🗣️ Silhueta Falando Emoji">
            <a:extLst>
              <a:ext uri="{FF2B5EF4-FFF2-40B4-BE49-F238E27FC236}">
                <a16:creationId xmlns:a16="http://schemas.microsoft.com/office/drawing/2014/main" id="{37DB93E9-F415-F00E-5915-2F9C52D6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73" y="2887578"/>
            <a:ext cx="1519989" cy="151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uvem 7">
            <a:extLst>
              <a:ext uri="{FF2B5EF4-FFF2-40B4-BE49-F238E27FC236}">
                <a16:creationId xmlns:a16="http://schemas.microsoft.com/office/drawing/2014/main" id="{7A96BA3C-9F27-7BCE-93C5-176B02D27C6A}"/>
              </a:ext>
            </a:extLst>
          </p:cNvPr>
          <p:cNvSpPr/>
          <p:nvPr/>
        </p:nvSpPr>
        <p:spPr>
          <a:xfrm>
            <a:off x="7987288" y="1617667"/>
            <a:ext cx="2374232" cy="115503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Broker MQTT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823777C-886B-87C4-C368-5BE96CED0E9E}"/>
              </a:ext>
            </a:extLst>
          </p:cNvPr>
          <p:cNvCxnSpPr>
            <a:cxnSpLocks/>
          </p:cNvCxnSpPr>
          <p:nvPr/>
        </p:nvCxnSpPr>
        <p:spPr>
          <a:xfrm flipV="1">
            <a:off x="6971769" y="2618294"/>
            <a:ext cx="1015519" cy="129798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CB5288B4-73D8-B53D-438F-8263A1F4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40" y="1617667"/>
            <a:ext cx="2822030" cy="477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4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5CE2A-FA3C-751E-9128-2A1E5564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367" y="43452"/>
            <a:ext cx="9494196" cy="814801"/>
          </a:xfrm>
        </p:spPr>
        <p:txBody>
          <a:bodyPr/>
          <a:lstStyle/>
          <a:p>
            <a:r>
              <a:rPr lang="pt-BR" dirty="0" err="1"/>
              <a:t>Appinventor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ACA7B0-5599-78D6-66C9-FAD7AE6F3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02" y="858253"/>
            <a:ext cx="9277452" cy="58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B791E-083B-3E84-1E31-5ADA2383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a tela (screen1)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CEB38F-646A-853D-D2D9-F467D8CB9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1124730"/>
            <a:ext cx="6265210" cy="5532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A17702D-D5B5-CA7D-6454-4667490B77B6}"/>
              </a:ext>
            </a:extLst>
          </p:cNvPr>
          <p:cNvSpPr/>
          <p:nvPr/>
        </p:nvSpPr>
        <p:spPr>
          <a:xfrm>
            <a:off x="6485404" y="1369015"/>
            <a:ext cx="1403683" cy="29677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3E6A06D-C4C6-3F81-36EA-B609DF27C936}"/>
              </a:ext>
            </a:extLst>
          </p:cNvPr>
          <p:cNvSpPr/>
          <p:nvPr/>
        </p:nvSpPr>
        <p:spPr>
          <a:xfrm>
            <a:off x="8105656" y="2285861"/>
            <a:ext cx="1403683" cy="7059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25B78EB-0E9A-BB1B-F982-4A4AB76AF816}"/>
              </a:ext>
            </a:extLst>
          </p:cNvPr>
          <p:cNvSpPr/>
          <p:nvPr/>
        </p:nvSpPr>
        <p:spPr>
          <a:xfrm>
            <a:off x="8214326" y="5422232"/>
            <a:ext cx="1403683" cy="106515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0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428E2-043D-8379-F1B1-60097306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visíveis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02DDD3-9B3B-4B9D-2771-29B0F4C5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70" y="1109928"/>
            <a:ext cx="3236495" cy="54777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14BF67-A968-9E30-E383-8BBE7FF45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4" y="1744988"/>
            <a:ext cx="2524477" cy="13146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60D6D8-1863-12AB-3003-B5138C2D5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63" y="798613"/>
            <a:ext cx="3488112" cy="601593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64BF288-7AE9-24B5-1648-32614B7D50AB}"/>
              </a:ext>
            </a:extLst>
          </p:cNvPr>
          <p:cNvSpPr/>
          <p:nvPr/>
        </p:nvSpPr>
        <p:spPr>
          <a:xfrm>
            <a:off x="445551" y="2179141"/>
            <a:ext cx="2360302" cy="38759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658A82-4C0E-623E-8F57-C8313AADBA5F}"/>
              </a:ext>
            </a:extLst>
          </p:cNvPr>
          <p:cNvSpPr/>
          <p:nvPr/>
        </p:nvSpPr>
        <p:spPr>
          <a:xfrm>
            <a:off x="4293066" y="1551189"/>
            <a:ext cx="2360302" cy="627951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C3263BD-B220-A7D2-68F5-DF1C0EE77816}"/>
              </a:ext>
            </a:extLst>
          </p:cNvPr>
          <p:cNvSpPr/>
          <p:nvPr/>
        </p:nvSpPr>
        <p:spPr>
          <a:xfrm>
            <a:off x="8341894" y="1266712"/>
            <a:ext cx="1174989" cy="31656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D1EE65-C702-E23D-23BF-D76A3D59F94D}"/>
              </a:ext>
            </a:extLst>
          </p:cNvPr>
          <p:cNvSpPr/>
          <p:nvPr/>
        </p:nvSpPr>
        <p:spPr>
          <a:xfrm>
            <a:off x="9728620" y="1580685"/>
            <a:ext cx="1308348" cy="147893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FF89496-EE27-B69A-CE4F-E7BDF413D21E}"/>
              </a:ext>
            </a:extLst>
          </p:cNvPr>
          <p:cNvSpPr/>
          <p:nvPr/>
        </p:nvSpPr>
        <p:spPr>
          <a:xfrm>
            <a:off x="9800808" y="3556204"/>
            <a:ext cx="1236160" cy="319752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43F74C8-8A3C-A96A-3D5E-C2C0D65539B4}"/>
              </a:ext>
            </a:extLst>
          </p:cNvPr>
          <p:cNvSpPr/>
          <p:nvPr/>
        </p:nvSpPr>
        <p:spPr>
          <a:xfrm>
            <a:off x="8341895" y="4916291"/>
            <a:ext cx="565816" cy="31656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039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loSemanaAcademica_VF" id="{12C28FDF-2BB5-49F0-AD45-CDCDDD036342}" vid="{3A9BB4E3-EF97-4480-8873-E9E0610370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3034</TotalTime>
  <Words>1009</Words>
  <Application>Microsoft Office PowerPoint</Application>
  <PresentationFormat>Widescreen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Consolas</vt:lpstr>
      <vt:lpstr>Tema do Office</vt:lpstr>
      <vt:lpstr>Baixe o material da Oficina  acesse o github  https://github.com/aterroso/SemanaAlexa</vt:lpstr>
      <vt:lpstr>NoCode - faça seu app do zero para Android - construa sua própria "Alexa"</vt:lpstr>
      <vt:lpstr>Quem sou??</vt:lpstr>
      <vt:lpstr>Sumário</vt:lpstr>
      <vt:lpstr>História: AppInventor</vt:lpstr>
      <vt:lpstr>O que faremos?</vt:lpstr>
      <vt:lpstr>Appinventor</vt:lpstr>
      <vt:lpstr>Configurando a tela (screen1)</vt:lpstr>
      <vt:lpstr>Componentes visíveis</vt:lpstr>
      <vt:lpstr>Continuação....</vt:lpstr>
      <vt:lpstr>Continuação....</vt:lpstr>
      <vt:lpstr>Continuação....</vt:lpstr>
      <vt:lpstr>Como adicionar uma extensão....</vt:lpstr>
      <vt:lpstr>Componentes não visíveis</vt:lpstr>
      <vt:lpstr>Configurando o clock1</vt:lpstr>
      <vt:lpstr>Configurando parâmetros do Broker</vt:lpstr>
      <vt:lpstr>Programação.....</vt:lpstr>
      <vt:lpstr>Capturando áudio e decodificando....</vt:lpstr>
      <vt:lpstr>Novas aquisições e decodificações....</vt:lpstr>
      <vt:lpstr>Novas aquisições e enviando o comando ao Broker MQTT</vt:lpstr>
      <vt:lpstr>Situação 1: Como baixar o app para o celular Android?</vt:lpstr>
      <vt:lpstr>Situação 2: Como baixar o app para o celular Android?</vt:lpstr>
      <vt:lpstr>Código do ESP32 (SUB)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aterroso</dc:creator>
  <cp:lastModifiedBy>aterroso</cp:lastModifiedBy>
  <cp:revision>27</cp:revision>
  <dcterms:created xsi:type="dcterms:W3CDTF">2024-09-28T15:05:48Z</dcterms:created>
  <dcterms:modified xsi:type="dcterms:W3CDTF">2024-10-01T19:54:36Z</dcterms:modified>
</cp:coreProperties>
</file>