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6" r:id="rId2"/>
    <p:sldId id="256" r:id="rId3"/>
    <p:sldId id="257" r:id="rId4"/>
    <p:sldId id="258" r:id="rId5"/>
    <p:sldId id="278" r:id="rId6"/>
    <p:sldId id="260" r:id="rId7"/>
    <p:sldId id="261" r:id="rId8"/>
    <p:sldId id="262" r:id="rId9"/>
    <p:sldId id="263" r:id="rId10"/>
    <p:sldId id="264" r:id="rId11"/>
    <p:sldId id="265" r:id="rId12"/>
    <p:sldId id="266" r:id="rId13"/>
    <p:sldId id="267" r:id="rId14"/>
    <p:sldId id="259" r:id="rId15"/>
    <p:sldId id="279" r:id="rId16"/>
    <p:sldId id="268" r:id="rId17"/>
    <p:sldId id="270" r:id="rId18"/>
    <p:sldId id="271" r:id="rId19"/>
    <p:sldId id="269" r:id="rId20"/>
    <p:sldId id="272" r:id="rId21"/>
    <p:sldId id="273" r:id="rId22"/>
    <p:sldId id="274" r:id="rId23"/>
    <p:sldId id="288" r:id="rId24"/>
    <p:sldId id="284" r:id="rId25"/>
    <p:sldId id="285" r:id="rId26"/>
    <p:sldId id="286" r:id="rId27"/>
    <p:sldId id="287" r:id="rId28"/>
    <p:sldId id="281" r:id="rId29"/>
    <p:sldId id="282" r:id="rId30"/>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FCFE5"/>
    <a:srgbClr val="2933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5CDA78-B0BA-3DF3-58CA-D0698FF12397}"/>
              </a:ext>
            </a:extLst>
          </p:cNvPr>
          <p:cNvSpPr>
            <a:spLocks noGrp="1"/>
          </p:cNvSpPr>
          <p:nvPr>
            <p:ph type="ctrTitle"/>
          </p:nvPr>
        </p:nvSpPr>
        <p:spPr>
          <a:xfrm>
            <a:off x="1524000" y="1618474"/>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4302A1C1-F2D0-9928-E469-9FB07ED55AFB}"/>
              </a:ext>
            </a:extLst>
          </p:cNvPr>
          <p:cNvSpPr>
            <a:spLocks noGrp="1"/>
          </p:cNvSpPr>
          <p:nvPr>
            <p:ph type="subTitle" idx="1"/>
          </p:nvPr>
        </p:nvSpPr>
        <p:spPr>
          <a:xfrm>
            <a:off x="1524000" y="4098149"/>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8788CC5C-1CDC-1C3E-F59C-080ED71EE256}"/>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5" name="Espaço Reservado para Rodapé 4">
            <a:extLst>
              <a:ext uri="{FF2B5EF4-FFF2-40B4-BE49-F238E27FC236}">
                <a16:creationId xmlns:a16="http://schemas.microsoft.com/office/drawing/2014/main" id="{6C8BC0A2-1BE6-3430-7BA0-A0656460F1C1}"/>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934146F-8760-997B-23D2-284E52E7CBA0}"/>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99235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6D91AE8-AA79-8707-0C52-D716B42069CA}"/>
              </a:ext>
            </a:extLst>
          </p:cNvPr>
          <p:cNvSpPr>
            <a:spLocks noGrp="1"/>
          </p:cNvSpPr>
          <p:nvPr>
            <p:ph type="title"/>
          </p:nvPr>
        </p:nvSpPr>
        <p:spPr>
          <a:xfrm>
            <a:off x="2324911" y="43448"/>
            <a:ext cx="9688749" cy="1325563"/>
          </a:xfrm>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26C43A32-49CF-CBE8-805C-7E86A0DF8C6F}"/>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DBC5E5D5-C52C-DD5F-D3BE-BDB8FD63120E}"/>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5" name="Espaço Reservado para Rodapé 4">
            <a:extLst>
              <a:ext uri="{FF2B5EF4-FFF2-40B4-BE49-F238E27FC236}">
                <a16:creationId xmlns:a16="http://schemas.microsoft.com/office/drawing/2014/main" id="{2269A4E7-FC20-FD17-34B0-EE6DC746144E}"/>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1B21D9B8-6617-C3BE-2C93-731E9BEF8241}"/>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293948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A7E394D6-A2FE-6048-5180-DA8A5F240990}"/>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C3A2107A-7B9D-5CCA-3629-C02A5636608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8A6B1720-B649-C1FC-5328-7A7E5271FA7C}"/>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5" name="Espaço Reservado para Rodapé 4">
            <a:extLst>
              <a:ext uri="{FF2B5EF4-FFF2-40B4-BE49-F238E27FC236}">
                <a16:creationId xmlns:a16="http://schemas.microsoft.com/office/drawing/2014/main" id="{49FD8030-5346-9033-D0CF-2952544DD27D}"/>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D86596D-A1BC-02A0-D861-4951B61A584B}"/>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2639048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C1C873D-5E6C-2E18-EB3D-FEF1606E08FB}"/>
              </a:ext>
            </a:extLst>
          </p:cNvPr>
          <p:cNvSpPr>
            <a:spLocks noGrp="1"/>
          </p:cNvSpPr>
          <p:nvPr>
            <p:ph type="title"/>
          </p:nvPr>
        </p:nvSpPr>
        <p:spPr>
          <a:xfrm>
            <a:off x="2344367" y="43452"/>
            <a:ext cx="9494196" cy="1325563"/>
          </a:xfr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4E43D74-9AB4-68D2-1EEE-000A2726FC2B}"/>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2C9A40B-EC3A-4714-13A7-0DAF4F0C017A}"/>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5" name="Espaço Reservado para Rodapé 4">
            <a:extLst>
              <a:ext uri="{FF2B5EF4-FFF2-40B4-BE49-F238E27FC236}">
                <a16:creationId xmlns:a16="http://schemas.microsoft.com/office/drawing/2014/main" id="{B8A71672-62E3-8D25-0E11-304868FC8A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7351A81-1148-ABD6-B938-8A4E42ED09D0}"/>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26753047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6C70CF-BB07-7F6F-1BAA-C8CB564244B4}"/>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8F11C0B8-0BE2-982A-B148-4F8A075C03F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0EA56A49-0381-A14C-F565-E8186648E586}"/>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5" name="Espaço Reservado para Rodapé 4">
            <a:extLst>
              <a:ext uri="{FF2B5EF4-FFF2-40B4-BE49-F238E27FC236}">
                <a16:creationId xmlns:a16="http://schemas.microsoft.com/office/drawing/2014/main" id="{17398CF0-B6A9-3404-AF7E-7955CC54BFC5}"/>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C6C4876-D241-7745-37FC-24897FBE5CD9}"/>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31762682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8EB4B7-CEEC-C6D3-10B5-2C28EBCD3758}"/>
              </a:ext>
            </a:extLst>
          </p:cNvPr>
          <p:cNvSpPr>
            <a:spLocks noGrp="1"/>
          </p:cNvSpPr>
          <p:nvPr>
            <p:ph type="title"/>
          </p:nvPr>
        </p:nvSpPr>
        <p:spPr>
          <a:xfrm>
            <a:off x="2334638" y="62908"/>
            <a:ext cx="9659565" cy="1325563"/>
          </a:xfrm>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586BE3AB-BC82-4248-9CB6-07A2F00E9FDD}"/>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6A0E504-7F38-ABD5-3420-BB91EA86B15E}"/>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E640043-4E1E-8B08-410D-37988F739C82}"/>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6" name="Espaço Reservado para Rodapé 5">
            <a:extLst>
              <a:ext uri="{FF2B5EF4-FFF2-40B4-BE49-F238E27FC236}">
                <a16:creationId xmlns:a16="http://schemas.microsoft.com/office/drawing/2014/main" id="{AF964496-ECFA-2F2A-6051-400BE1B6A381}"/>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3EF5061-AA0F-B56D-997B-F5DA057BE85D}"/>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1352681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A9874F0-95E7-0022-355D-FC08BBD772C9}"/>
              </a:ext>
            </a:extLst>
          </p:cNvPr>
          <p:cNvSpPr>
            <a:spLocks noGrp="1"/>
          </p:cNvSpPr>
          <p:nvPr>
            <p:ph type="title"/>
          </p:nvPr>
        </p:nvSpPr>
        <p:spPr>
          <a:xfrm>
            <a:off x="2315183" y="53841"/>
            <a:ext cx="9669294"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AE419D0-E17B-9258-CFCF-1366933D77E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BF32C22B-4C32-4F9F-A3EA-9FBD53F10ED2}"/>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B34029F5-CA9F-AD3A-F864-A50728B0B6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150EC335-9B53-391C-4997-F1F62D4D4B75}"/>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3021577E-A9CE-4F45-275A-769F45A2020A}"/>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8" name="Espaço Reservado para Rodapé 7">
            <a:extLst>
              <a:ext uri="{FF2B5EF4-FFF2-40B4-BE49-F238E27FC236}">
                <a16:creationId xmlns:a16="http://schemas.microsoft.com/office/drawing/2014/main" id="{CDF3503B-BB88-0C99-147B-66C4BE4E47EE}"/>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8873F2D-5322-16F2-7BFC-2DCB79F80654}"/>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27148498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1388ED-4B15-E560-26F3-1C707CD44892}"/>
              </a:ext>
            </a:extLst>
          </p:cNvPr>
          <p:cNvSpPr>
            <a:spLocks noGrp="1"/>
          </p:cNvSpPr>
          <p:nvPr>
            <p:ph type="title"/>
          </p:nvPr>
        </p:nvSpPr>
        <p:spPr>
          <a:xfrm>
            <a:off x="2324911" y="43452"/>
            <a:ext cx="9669293" cy="1325563"/>
          </a:xfrm>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799ECA60-F62C-577F-24AD-2F4EBB8C36E6}"/>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4" name="Espaço Reservado para Rodapé 3">
            <a:extLst>
              <a:ext uri="{FF2B5EF4-FFF2-40B4-BE49-F238E27FC236}">
                <a16:creationId xmlns:a16="http://schemas.microsoft.com/office/drawing/2014/main" id="{C059BBA9-1009-B31F-F657-DD94F77D5580}"/>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20C7419B-52D1-64BF-CABD-CDB5B6EBA51A}"/>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1616960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215EFA6B-1A23-A676-2598-150FEBAA4A6B}"/>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3" name="Espaço Reservado para Rodapé 2">
            <a:extLst>
              <a:ext uri="{FF2B5EF4-FFF2-40B4-BE49-F238E27FC236}">
                <a16:creationId xmlns:a16="http://schemas.microsoft.com/office/drawing/2014/main" id="{BF22B22C-B514-421A-B090-CEEEFEDE985B}"/>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B743B9A-5B39-3FF1-C374-CBE9D7FC57CC}"/>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955204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C4F573-8598-9E95-B4BC-69904C4E080A}"/>
              </a:ext>
            </a:extLst>
          </p:cNvPr>
          <p:cNvSpPr>
            <a:spLocks noGrp="1"/>
          </p:cNvSpPr>
          <p:nvPr>
            <p:ph type="title"/>
          </p:nvPr>
        </p:nvSpPr>
        <p:spPr>
          <a:xfrm>
            <a:off x="839788" y="1551628"/>
            <a:ext cx="3932237" cy="1069975"/>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7357A046-A11C-7706-C90F-5C3CA413A9AD}"/>
              </a:ext>
            </a:extLst>
          </p:cNvPr>
          <p:cNvSpPr>
            <a:spLocks noGrp="1"/>
          </p:cNvSpPr>
          <p:nvPr>
            <p:ph idx="1"/>
          </p:nvPr>
        </p:nvSpPr>
        <p:spPr>
          <a:xfrm>
            <a:off x="5183188" y="1551628"/>
            <a:ext cx="6172200" cy="430942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8BA5FCE1-788E-2D6E-24C9-DC34D7A6893E}"/>
              </a:ext>
            </a:extLst>
          </p:cNvPr>
          <p:cNvSpPr>
            <a:spLocks noGrp="1"/>
          </p:cNvSpPr>
          <p:nvPr>
            <p:ph type="body" sz="half" idx="2"/>
          </p:nvPr>
        </p:nvSpPr>
        <p:spPr>
          <a:xfrm>
            <a:off x="839788" y="2937752"/>
            <a:ext cx="3932237" cy="293123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78F5806C-3BDF-2658-E610-AB089EB17E3A}"/>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6" name="Espaço Reservado para Rodapé 5">
            <a:extLst>
              <a:ext uri="{FF2B5EF4-FFF2-40B4-BE49-F238E27FC236}">
                <a16:creationId xmlns:a16="http://schemas.microsoft.com/office/drawing/2014/main" id="{C5390DF7-882E-0069-0AB7-14D7E90D6889}"/>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EF341D84-6E36-A3A0-2A07-68882B0AC687}"/>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40843735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49E7B3-CCB3-15E4-D79B-04336886B26B}"/>
              </a:ext>
            </a:extLst>
          </p:cNvPr>
          <p:cNvSpPr>
            <a:spLocks noGrp="1"/>
          </p:cNvSpPr>
          <p:nvPr>
            <p:ph type="title"/>
          </p:nvPr>
        </p:nvSpPr>
        <p:spPr>
          <a:xfrm>
            <a:off x="839788" y="1502995"/>
            <a:ext cx="3932237" cy="1069975"/>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CFEA85B0-A643-26E9-AEA2-4102D8820D03}"/>
              </a:ext>
            </a:extLst>
          </p:cNvPr>
          <p:cNvSpPr>
            <a:spLocks noGrp="1"/>
          </p:cNvSpPr>
          <p:nvPr>
            <p:ph type="pic" idx="1"/>
          </p:nvPr>
        </p:nvSpPr>
        <p:spPr>
          <a:xfrm>
            <a:off x="5183188" y="1502995"/>
            <a:ext cx="6172200" cy="435805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49CCA5F2-F84B-ABE5-F2B6-BF478C46A881}"/>
              </a:ext>
            </a:extLst>
          </p:cNvPr>
          <p:cNvSpPr>
            <a:spLocks noGrp="1"/>
          </p:cNvSpPr>
          <p:nvPr>
            <p:ph type="body" sz="half" idx="2"/>
          </p:nvPr>
        </p:nvSpPr>
        <p:spPr>
          <a:xfrm>
            <a:off x="839788" y="2694562"/>
            <a:ext cx="3932237" cy="31744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3C9075FB-5C99-7F84-5E8D-D24ABB65C16C}"/>
              </a:ext>
            </a:extLst>
          </p:cNvPr>
          <p:cNvSpPr>
            <a:spLocks noGrp="1"/>
          </p:cNvSpPr>
          <p:nvPr>
            <p:ph type="dt" sz="half" idx="10"/>
          </p:nvPr>
        </p:nvSpPr>
        <p:spPr/>
        <p:txBody>
          <a:bodyPr/>
          <a:lstStyle/>
          <a:p>
            <a:fld id="{CEA4E635-B4B8-483F-B057-25245A46B3CE}" type="datetimeFigureOut">
              <a:rPr lang="pt-BR" smtClean="0"/>
              <a:t>03/10/2024</a:t>
            </a:fld>
            <a:endParaRPr lang="pt-BR"/>
          </a:p>
        </p:txBody>
      </p:sp>
      <p:sp>
        <p:nvSpPr>
          <p:cNvPr id="6" name="Espaço Reservado para Rodapé 5">
            <a:extLst>
              <a:ext uri="{FF2B5EF4-FFF2-40B4-BE49-F238E27FC236}">
                <a16:creationId xmlns:a16="http://schemas.microsoft.com/office/drawing/2014/main" id="{B09F0C9F-1A8B-6B5D-65D3-8FAFB5489D3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1ADC90DA-38BA-1D46-813D-0A5F97D05633}"/>
              </a:ext>
            </a:extLst>
          </p:cNvPr>
          <p:cNvSpPr>
            <a:spLocks noGrp="1"/>
          </p:cNvSpPr>
          <p:nvPr>
            <p:ph type="sldNum" sz="quarter" idx="12"/>
          </p:nvPr>
        </p:nvSpPr>
        <p:spPr/>
        <p:txBody>
          <a:bodyPr/>
          <a:lstStyle/>
          <a:p>
            <a:fld id="{36F31DAD-B366-4E7F-8C13-4C445A1E91DD}" type="slidenum">
              <a:rPr lang="pt-BR" smtClean="0"/>
              <a:t>‹nº›</a:t>
            </a:fld>
            <a:endParaRPr lang="pt-BR"/>
          </a:p>
        </p:txBody>
      </p:sp>
    </p:spTree>
    <p:extLst>
      <p:ext uri="{BB962C8B-B14F-4D97-AF65-F5344CB8AC3E}">
        <p14:creationId xmlns:p14="http://schemas.microsoft.com/office/powerpoint/2010/main" val="6722005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9337B"/>
        </a:solidFill>
        <a:effectLst/>
      </p:bgPr>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0BD72AF7-7903-0A34-F7E6-BCDA10E9FD70}"/>
              </a:ext>
            </a:extLst>
          </p:cNvPr>
          <p:cNvSpPr>
            <a:spLocks noGrp="1"/>
          </p:cNvSpPr>
          <p:nvPr>
            <p:ph type="title"/>
          </p:nvPr>
        </p:nvSpPr>
        <p:spPr>
          <a:xfrm>
            <a:off x="2461097" y="43452"/>
            <a:ext cx="9377465"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A04AFC2-B056-018E-FE5C-2E344586B997}"/>
              </a:ext>
            </a:extLst>
          </p:cNvPr>
          <p:cNvSpPr>
            <a:spLocks noGrp="1"/>
          </p:cNvSpPr>
          <p:nvPr>
            <p:ph type="body" idx="1"/>
          </p:nvPr>
        </p:nvSpPr>
        <p:spPr>
          <a:xfrm>
            <a:off x="87895" y="1825625"/>
            <a:ext cx="11750667" cy="4351338"/>
          </a:xfrm>
          <a:prstGeom prst="rect">
            <a:avLst/>
          </a:prstGeom>
        </p:spPr>
        <p:txBody>
          <a:bodyPr vert="horz" lIns="91440" tIns="45720" rIns="91440" bIns="45720" rtlCol="0">
            <a:normAutofit/>
          </a:bodyPr>
          <a:lstStyle/>
          <a:p>
            <a:pPr lvl="0"/>
            <a:r>
              <a:rPr lang="pt-BR" dirty="0"/>
              <a:t>Clique para editar os estilos de texto Mestres</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4" name="Espaço Reservado para Data 3">
            <a:extLst>
              <a:ext uri="{FF2B5EF4-FFF2-40B4-BE49-F238E27FC236}">
                <a16:creationId xmlns:a16="http://schemas.microsoft.com/office/drawing/2014/main" id="{059448F9-BFAC-E6BB-98A5-467A3E2D0A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EA4E635-B4B8-483F-B057-25245A46B3CE}" type="datetimeFigureOut">
              <a:rPr lang="pt-BR" smtClean="0"/>
              <a:t>03/10/2024</a:t>
            </a:fld>
            <a:endParaRPr lang="pt-BR"/>
          </a:p>
        </p:txBody>
      </p:sp>
      <p:sp>
        <p:nvSpPr>
          <p:cNvPr id="5" name="Espaço Reservado para Rodapé 4">
            <a:extLst>
              <a:ext uri="{FF2B5EF4-FFF2-40B4-BE49-F238E27FC236}">
                <a16:creationId xmlns:a16="http://schemas.microsoft.com/office/drawing/2014/main" id="{C7E070FB-605F-4A22-5649-64D3D38EC69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3594934B-8A21-1F64-A575-3BD82903F36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F31DAD-B366-4E7F-8C13-4C445A1E91DD}" type="slidenum">
              <a:rPr lang="pt-BR" smtClean="0"/>
              <a:t>‹nº›</a:t>
            </a:fld>
            <a:endParaRPr lang="pt-BR"/>
          </a:p>
        </p:txBody>
      </p:sp>
      <p:pic>
        <p:nvPicPr>
          <p:cNvPr id="8" name="Imagem 7">
            <a:extLst>
              <a:ext uri="{FF2B5EF4-FFF2-40B4-BE49-F238E27FC236}">
                <a16:creationId xmlns:a16="http://schemas.microsoft.com/office/drawing/2014/main" id="{6DFC6E56-D195-46F3-9E46-140E371A6666}"/>
              </a:ext>
            </a:extLst>
          </p:cNvPr>
          <p:cNvPicPr>
            <a:picLocks noChangeAspect="1"/>
          </p:cNvPicPr>
          <p:nvPr userDrawn="1"/>
        </p:nvPicPr>
        <p:blipFill>
          <a:blip r:embed="rId13"/>
          <a:stretch>
            <a:fillRect/>
          </a:stretch>
        </p:blipFill>
        <p:spPr>
          <a:xfrm>
            <a:off x="87895" y="22242"/>
            <a:ext cx="2121905" cy="1375957"/>
          </a:xfrm>
          <a:prstGeom prst="rect">
            <a:avLst/>
          </a:prstGeom>
        </p:spPr>
      </p:pic>
    </p:spTree>
    <p:extLst>
      <p:ext uri="{BB962C8B-B14F-4D97-AF65-F5344CB8AC3E}">
        <p14:creationId xmlns:p14="http://schemas.microsoft.com/office/powerpoint/2010/main" val="25547194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rgbClr val="7FCFE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4EE7A55-F783-BFEC-7095-B1C8318DDF13}"/>
              </a:ext>
            </a:extLst>
          </p:cNvPr>
          <p:cNvSpPr>
            <a:spLocks noGrp="1"/>
          </p:cNvSpPr>
          <p:nvPr>
            <p:ph type="ctrTitle"/>
          </p:nvPr>
        </p:nvSpPr>
        <p:spPr>
          <a:xfrm>
            <a:off x="76200" y="1122947"/>
            <a:ext cx="12039600" cy="4228432"/>
          </a:xfrm>
        </p:spPr>
        <p:txBody>
          <a:bodyPr>
            <a:noAutofit/>
          </a:bodyPr>
          <a:lstStyle/>
          <a:p>
            <a:r>
              <a:rPr lang="pt-BR" sz="4400" b="1" dirty="0">
                <a:solidFill>
                  <a:srgbClr val="FFFF00"/>
                </a:solidFill>
              </a:rPr>
              <a:t>Baixe o material </a:t>
            </a:r>
            <a:r>
              <a:rPr lang="pt-BR" sz="4400" b="1">
                <a:solidFill>
                  <a:srgbClr val="FFFF00"/>
                </a:solidFill>
              </a:rPr>
              <a:t>da Palestra</a:t>
            </a:r>
            <a:br>
              <a:rPr lang="pt-BR" sz="4400" b="1" dirty="0">
                <a:solidFill>
                  <a:srgbClr val="FFFF00"/>
                </a:solidFill>
              </a:rPr>
            </a:br>
            <a:br>
              <a:rPr lang="pt-BR" sz="4400" b="1" dirty="0">
                <a:solidFill>
                  <a:srgbClr val="FFFF00"/>
                </a:solidFill>
              </a:rPr>
            </a:br>
            <a:r>
              <a:rPr lang="pt-BR" sz="4400" b="1" dirty="0">
                <a:solidFill>
                  <a:srgbClr val="FFFF00"/>
                </a:solidFill>
              </a:rPr>
              <a:t>acesse o </a:t>
            </a:r>
            <a:r>
              <a:rPr lang="pt-BR" sz="4400" b="1" dirty="0" err="1">
                <a:solidFill>
                  <a:srgbClr val="FFFF00"/>
                </a:solidFill>
              </a:rPr>
              <a:t>github</a:t>
            </a:r>
            <a:br>
              <a:rPr lang="pt-BR" sz="4400" b="1" dirty="0">
                <a:solidFill>
                  <a:srgbClr val="FFFF00"/>
                </a:solidFill>
              </a:rPr>
            </a:br>
            <a:br>
              <a:rPr lang="pt-BR" sz="4400" b="1" dirty="0">
                <a:solidFill>
                  <a:srgbClr val="FFFF00"/>
                </a:solidFill>
              </a:rPr>
            </a:br>
            <a:r>
              <a:rPr lang="pt-BR" sz="4400" b="1" dirty="0">
                <a:solidFill>
                  <a:srgbClr val="FFFF00"/>
                </a:solidFill>
              </a:rPr>
              <a:t>https://github.com/aterroso/SemanaMQTT</a:t>
            </a:r>
          </a:p>
        </p:txBody>
      </p:sp>
    </p:spTree>
    <p:extLst>
      <p:ext uri="{BB962C8B-B14F-4D97-AF65-F5344CB8AC3E}">
        <p14:creationId xmlns:p14="http://schemas.microsoft.com/office/powerpoint/2010/main" val="1757745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Conexão</a:t>
            </a:r>
          </a:p>
        </p:txBody>
      </p:sp>
      <p:sp>
        <p:nvSpPr>
          <p:cNvPr id="3" name="Espaço Reservado para Conteúdo 2"/>
          <p:cNvSpPr>
            <a:spLocks noGrp="1"/>
          </p:cNvSpPr>
          <p:nvPr>
            <p:ph idx="1"/>
          </p:nvPr>
        </p:nvSpPr>
        <p:spPr/>
        <p:txBody>
          <a:bodyPr/>
          <a:lstStyle/>
          <a:p>
            <a:pPr algn="just"/>
            <a:r>
              <a:rPr lang="pt-BR" dirty="0"/>
              <a:t>Clientes e agentes (</a:t>
            </a:r>
            <a:r>
              <a:rPr lang="pt-BR" dirty="0" err="1"/>
              <a:t>broker</a:t>
            </a:r>
            <a:r>
              <a:rPr lang="pt-BR" dirty="0"/>
              <a:t>) começam a se comunicar usando uma conexão MQTT. Os clientes iniciam a conexão enviando uma mensagem </a:t>
            </a:r>
            <a:r>
              <a:rPr lang="pt-BR" i="1" dirty="0"/>
              <a:t>CONNECT</a:t>
            </a:r>
            <a:r>
              <a:rPr lang="pt-BR" dirty="0"/>
              <a:t> ao agente MQTT. O agente confirma que uma conexão foi estabelecida respondendo com uma mensagem </a:t>
            </a:r>
            <a:r>
              <a:rPr lang="pt-BR" i="1" dirty="0"/>
              <a:t>CONNACK</a:t>
            </a:r>
            <a:r>
              <a:rPr lang="pt-BR" dirty="0"/>
              <a:t>. Tanto o cliente MQTT como o agente requerem uma pilha TCP/IP para se comunicarem. Os clientes nunca se conectam entre si, apenas com o agente.</a:t>
            </a:r>
          </a:p>
          <a:p>
            <a:endParaRPr lang="pt-BR" dirty="0"/>
          </a:p>
        </p:txBody>
      </p:sp>
    </p:spTree>
    <p:extLst>
      <p:ext uri="{BB962C8B-B14F-4D97-AF65-F5344CB8AC3E}">
        <p14:creationId xmlns:p14="http://schemas.microsoft.com/office/powerpoint/2010/main" val="8278066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Terminologia</a:t>
            </a:r>
          </a:p>
        </p:txBody>
      </p:sp>
      <p:sp>
        <p:nvSpPr>
          <p:cNvPr id="3" name="Espaço Reservado para Conteúdo 2"/>
          <p:cNvSpPr>
            <a:spLocks noGrp="1"/>
          </p:cNvSpPr>
          <p:nvPr>
            <p:ph idx="1"/>
          </p:nvPr>
        </p:nvSpPr>
        <p:spPr/>
        <p:txBody>
          <a:bodyPr>
            <a:normAutofit/>
          </a:bodyPr>
          <a:lstStyle/>
          <a:p>
            <a:pPr algn="just"/>
            <a:r>
              <a:rPr lang="pt-BR" b="1" dirty="0">
                <a:solidFill>
                  <a:srgbClr val="FFFF00"/>
                </a:solidFill>
              </a:rPr>
              <a:t>Tópico do MQTT</a:t>
            </a:r>
          </a:p>
          <a:p>
            <a:pPr algn="just"/>
            <a:r>
              <a:rPr lang="pt-BR" dirty="0"/>
              <a:t>O termo “tópico” refere-se a palavras-chave que o agente (</a:t>
            </a:r>
            <a:r>
              <a:rPr lang="pt-BR" dirty="0" err="1"/>
              <a:t>broker</a:t>
            </a:r>
            <a:r>
              <a:rPr lang="pt-BR" dirty="0"/>
              <a:t>) MQTT usa para filtrar mensagens para os clientes MQTT. Os tópicos são organizados de maneira hierárquica, semelhante a um diretório de arquivos ou pastas. Por exemplo, imagine um sistema de casa inteligente que está em funcionamento em uma casa de vários andares que tem diferentes dispositivos inteligentes em cada andar. Nesse caso, o agente MQTT pode organizar tópicos como:</a:t>
            </a:r>
          </a:p>
          <a:p>
            <a:pPr algn="just"/>
            <a:r>
              <a:rPr lang="pt-BR" i="1" dirty="0" err="1"/>
              <a:t>ourhome</a:t>
            </a:r>
            <a:r>
              <a:rPr lang="pt-BR" i="1" dirty="0"/>
              <a:t>/</a:t>
            </a:r>
            <a:r>
              <a:rPr lang="pt-BR" i="1" dirty="0" err="1"/>
              <a:t>groundfloor</a:t>
            </a:r>
            <a:r>
              <a:rPr lang="pt-BR" i="1" dirty="0"/>
              <a:t>/</a:t>
            </a:r>
            <a:r>
              <a:rPr lang="pt-BR" i="1" dirty="0" err="1"/>
              <a:t>livingroom</a:t>
            </a:r>
            <a:r>
              <a:rPr lang="pt-BR" i="1" dirty="0"/>
              <a:t>/light</a:t>
            </a:r>
            <a:endParaRPr lang="pt-BR" dirty="0"/>
          </a:p>
          <a:p>
            <a:pPr algn="just"/>
            <a:r>
              <a:rPr lang="pt-BR" i="1" dirty="0" err="1"/>
              <a:t>ourhome</a:t>
            </a:r>
            <a:r>
              <a:rPr lang="pt-BR" i="1" dirty="0"/>
              <a:t>/</a:t>
            </a:r>
            <a:r>
              <a:rPr lang="pt-BR" i="1" dirty="0" err="1"/>
              <a:t>firstfloor</a:t>
            </a:r>
            <a:r>
              <a:rPr lang="pt-BR" i="1" dirty="0"/>
              <a:t>/</a:t>
            </a:r>
            <a:r>
              <a:rPr lang="pt-BR" i="1" dirty="0" err="1"/>
              <a:t>kitchen</a:t>
            </a:r>
            <a:r>
              <a:rPr lang="pt-BR" i="1" dirty="0"/>
              <a:t>/</a:t>
            </a:r>
            <a:r>
              <a:rPr lang="pt-BR" i="1" dirty="0" err="1"/>
              <a:t>temperature</a:t>
            </a:r>
            <a:endParaRPr lang="pt-BR" dirty="0"/>
          </a:p>
          <a:p>
            <a:pPr algn="just"/>
            <a:endParaRPr lang="pt-BR" dirty="0"/>
          </a:p>
        </p:txBody>
      </p:sp>
    </p:spTree>
    <p:extLst>
      <p:ext uri="{BB962C8B-B14F-4D97-AF65-F5344CB8AC3E}">
        <p14:creationId xmlns:p14="http://schemas.microsoft.com/office/powerpoint/2010/main" val="37519085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Terminologia</a:t>
            </a:r>
          </a:p>
        </p:txBody>
      </p:sp>
      <p:sp>
        <p:nvSpPr>
          <p:cNvPr id="3" name="Espaço Reservado para Conteúdo 2"/>
          <p:cNvSpPr>
            <a:spLocks noGrp="1"/>
          </p:cNvSpPr>
          <p:nvPr>
            <p:ph idx="1"/>
          </p:nvPr>
        </p:nvSpPr>
        <p:spPr/>
        <p:txBody>
          <a:bodyPr/>
          <a:lstStyle/>
          <a:p>
            <a:pPr algn="just"/>
            <a:r>
              <a:rPr lang="pt-BR" b="1" dirty="0">
                <a:solidFill>
                  <a:srgbClr val="FFFF00"/>
                </a:solidFill>
              </a:rPr>
              <a:t>Publicação de MQTT (PUBLISH)</a:t>
            </a:r>
          </a:p>
          <a:p>
            <a:pPr algn="just"/>
            <a:r>
              <a:rPr lang="pt-BR" dirty="0"/>
              <a:t>Os clientes MQTT publicam mensagens contendo o tópico e os dados em formato de bytes. O cliente determina o formato de dados, como dados de texto, dados binários, arquivos XML ou JSON. Por exemplo, uma lâmpada no sistema de casa inteligente pode publicar uma mensagem </a:t>
            </a:r>
            <a:r>
              <a:rPr lang="pt-BR" i="1" dirty="0" err="1"/>
              <a:t>on</a:t>
            </a:r>
            <a:r>
              <a:rPr lang="pt-BR" dirty="0"/>
              <a:t> no tópico </a:t>
            </a:r>
            <a:r>
              <a:rPr lang="pt-BR" i="1" dirty="0" err="1"/>
              <a:t>livingroom</a:t>
            </a:r>
            <a:r>
              <a:rPr lang="pt-BR" i="1" dirty="0"/>
              <a:t>/light</a:t>
            </a:r>
            <a:r>
              <a:rPr lang="pt-BR" dirty="0"/>
              <a:t>.</a:t>
            </a:r>
          </a:p>
          <a:p>
            <a:pPr algn="just"/>
            <a:endParaRPr lang="pt-BR" dirty="0"/>
          </a:p>
        </p:txBody>
      </p:sp>
    </p:spTree>
    <p:extLst>
      <p:ext uri="{BB962C8B-B14F-4D97-AF65-F5344CB8AC3E}">
        <p14:creationId xmlns:p14="http://schemas.microsoft.com/office/powerpoint/2010/main" val="22491039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Terminologia</a:t>
            </a:r>
          </a:p>
        </p:txBody>
      </p:sp>
      <p:sp>
        <p:nvSpPr>
          <p:cNvPr id="3" name="Espaço Reservado para Conteúdo 2"/>
          <p:cNvSpPr>
            <a:spLocks noGrp="1"/>
          </p:cNvSpPr>
          <p:nvPr>
            <p:ph idx="1"/>
          </p:nvPr>
        </p:nvSpPr>
        <p:spPr/>
        <p:txBody>
          <a:bodyPr/>
          <a:lstStyle/>
          <a:p>
            <a:pPr algn="just"/>
            <a:r>
              <a:rPr lang="pt-BR" b="1" dirty="0">
                <a:solidFill>
                  <a:srgbClr val="FFFF00"/>
                </a:solidFill>
              </a:rPr>
              <a:t>Assinatura de MQTT </a:t>
            </a:r>
          </a:p>
          <a:p>
            <a:pPr algn="just"/>
            <a:r>
              <a:rPr lang="pt-BR" dirty="0"/>
              <a:t>Os clientes MQTT enviam uma mensagem </a:t>
            </a:r>
            <a:r>
              <a:rPr lang="pt-BR" i="1" dirty="0"/>
              <a:t>SUBSCRIBE</a:t>
            </a:r>
            <a:r>
              <a:rPr lang="pt-BR" dirty="0"/>
              <a:t> (ASSINAR) ao agente MQTT para receber mensagens sobre tópicos de interesse. Esta mensagem contém um identificador exclusivo e uma lista de assinaturas. Por exemplo, o aplicativo de casa inteligente de seu telefone deseja exibir quantas luzes estão acesas em sua casa. Ele assinará o tópico </a:t>
            </a:r>
            <a:r>
              <a:rPr lang="pt-BR" i="1" dirty="0"/>
              <a:t>light</a:t>
            </a:r>
            <a:r>
              <a:rPr lang="pt-BR" dirty="0"/>
              <a:t> e aumentará o contador para todas as mensagens </a:t>
            </a:r>
            <a:r>
              <a:rPr lang="pt-BR" i="1" dirty="0" err="1"/>
              <a:t>on</a:t>
            </a:r>
            <a:r>
              <a:rPr lang="pt-BR" dirty="0"/>
              <a:t>. </a:t>
            </a:r>
          </a:p>
          <a:p>
            <a:pPr algn="just"/>
            <a:endParaRPr lang="pt-BR" dirty="0"/>
          </a:p>
        </p:txBody>
      </p:sp>
    </p:spTree>
    <p:extLst>
      <p:ext uri="{BB962C8B-B14F-4D97-AF65-F5344CB8AC3E}">
        <p14:creationId xmlns:p14="http://schemas.microsoft.com/office/powerpoint/2010/main" val="639944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11808" y="808056"/>
            <a:ext cx="7958331" cy="641921"/>
          </a:xfrm>
        </p:spPr>
        <p:txBody>
          <a:bodyPr>
            <a:normAutofit fontScale="90000"/>
          </a:bodyPr>
          <a:lstStyle/>
          <a:p>
            <a:r>
              <a:rPr lang="pt-BR" b="1" dirty="0"/>
              <a:t>MQTT - Benefícios</a:t>
            </a:r>
          </a:p>
        </p:txBody>
      </p:sp>
      <p:sp>
        <p:nvSpPr>
          <p:cNvPr id="3" name="Espaço Reservado para Conteúdo 2"/>
          <p:cNvSpPr>
            <a:spLocks noGrp="1"/>
          </p:cNvSpPr>
          <p:nvPr>
            <p:ph idx="1"/>
          </p:nvPr>
        </p:nvSpPr>
        <p:spPr>
          <a:xfrm>
            <a:off x="705853" y="1751670"/>
            <a:ext cx="10788315" cy="3997828"/>
          </a:xfrm>
        </p:spPr>
        <p:txBody>
          <a:bodyPr>
            <a:normAutofit lnSpcReduction="10000"/>
          </a:bodyPr>
          <a:lstStyle/>
          <a:p>
            <a:pPr algn="just"/>
            <a:r>
              <a:rPr lang="pt-BR" dirty="0"/>
              <a:t>Leve e eficiente: a quantidade de bytes usados é muito pequeno.</a:t>
            </a:r>
          </a:p>
          <a:p>
            <a:pPr algn="just"/>
            <a:r>
              <a:rPr lang="pt-BR" dirty="0"/>
              <a:t>Escalável: a quantidade de código para usar o MQTT é mínima, podendo conectar milhões de dispositivos.</a:t>
            </a:r>
          </a:p>
          <a:p>
            <a:pPr algn="just"/>
            <a:r>
              <a:rPr lang="pt-BR" dirty="0"/>
              <a:t>Confiável: tempo de conexão extremamente baixo e apresentam 3 níveis diferentes de serviço de qualidade para garantir da confiabilidade.</a:t>
            </a:r>
          </a:p>
          <a:p>
            <a:pPr algn="just"/>
            <a:r>
              <a:rPr lang="pt-BR" dirty="0"/>
              <a:t>Seguro: as mensagens podem ser criptografadas usando protocolos de autenticação modernos.</a:t>
            </a:r>
          </a:p>
          <a:p>
            <a:pPr algn="just"/>
            <a:r>
              <a:rPr lang="pt-BR" dirty="0"/>
              <a:t>Suporte: hoje em dia diversas linguagens dão suporte ao MQTT.</a:t>
            </a:r>
          </a:p>
        </p:txBody>
      </p:sp>
    </p:spTree>
    <p:extLst>
      <p:ext uri="{BB962C8B-B14F-4D97-AF65-F5344CB8AC3E}">
        <p14:creationId xmlns:p14="http://schemas.microsoft.com/office/powerpoint/2010/main" val="3797767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496839" y="313730"/>
            <a:ext cx="7696310" cy="1077229"/>
          </a:xfrm>
        </p:spPr>
        <p:txBody>
          <a:bodyPr/>
          <a:lstStyle/>
          <a:p>
            <a:pPr algn="ctr"/>
            <a:r>
              <a:rPr lang="pt-BR" b="1" dirty="0"/>
              <a:t>MQTT - topologia</a:t>
            </a:r>
          </a:p>
        </p:txBody>
      </p:sp>
      <p:pic>
        <p:nvPicPr>
          <p:cNvPr id="1026" name="Picture 2" descr="What is MQT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88169" y="1562984"/>
            <a:ext cx="9144874" cy="51439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43120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200327" y="263746"/>
            <a:ext cx="7958331" cy="559451"/>
          </a:xfrm>
        </p:spPr>
        <p:txBody>
          <a:bodyPr>
            <a:normAutofit fontScale="90000"/>
          </a:bodyPr>
          <a:lstStyle/>
          <a:p>
            <a:pPr algn="ctr"/>
            <a:r>
              <a:rPr lang="pt-BR" b="1" dirty="0"/>
              <a:t>Aplicação com “</a:t>
            </a:r>
            <a:r>
              <a:rPr lang="pt-BR" b="1" dirty="0" err="1"/>
              <a:t>publisher</a:t>
            </a:r>
            <a:r>
              <a:rPr lang="pt-BR" b="1" dirty="0"/>
              <a:t>” e “</a:t>
            </a:r>
            <a:r>
              <a:rPr lang="pt-BR" b="1" dirty="0" err="1"/>
              <a:t>subscriber</a:t>
            </a:r>
            <a:r>
              <a:rPr lang="pt-BR" b="1" dirty="0"/>
              <a:t>” </a:t>
            </a:r>
          </a:p>
        </p:txBody>
      </p:sp>
      <p:sp>
        <p:nvSpPr>
          <p:cNvPr id="4" name="Elipse 3"/>
          <p:cNvSpPr/>
          <p:nvPr/>
        </p:nvSpPr>
        <p:spPr>
          <a:xfrm>
            <a:off x="4213532" y="3082834"/>
            <a:ext cx="3827418" cy="366630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rPr>
              <a:t>BROKER</a:t>
            </a:r>
          </a:p>
          <a:p>
            <a:pPr algn="ctr"/>
            <a:endParaRPr lang="pt-BR" sz="2000" b="1" dirty="0">
              <a:solidFill>
                <a:schemeClr val="bg1"/>
              </a:solidFill>
            </a:endParaRPr>
          </a:p>
          <a:p>
            <a:pPr algn="ctr"/>
            <a:r>
              <a:rPr lang="pt-BR" sz="2000" b="1" dirty="0">
                <a:solidFill>
                  <a:schemeClr val="bg1"/>
                </a:solidFill>
              </a:rPr>
              <a:t>ID = TERROSO_PUB</a:t>
            </a:r>
          </a:p>
          <a:p>
            <a:pPr algn="ctr"/>
            <a:r>
              <a:rPr lang="pt-BR" sz="2000" b="1" dirty="0">
                <a:solidFill>
                  <a:schemeClr val="bg1"/>
                </a:solidFill>
              </a:rPr>
              <a:t>Tópicos:</a:t>
            </a:r>
          </a:p>
          <a:p>
            <a:pPr algn="ctr"/>
            <a:r>
              <a:rPr lang="pt-BR" sz="2000" b="1" dirty="0">
                <a:solidFill>
                  <a:schemeClr val="bg1"/>
                </a:solidFill>
              </a:rPr>
              <a:t>lab318/</a:t>
            </a:r>
            <a:r>
              <a:rPr lang="pt-BR" sz="2000" b="1" dirty="0" err="1">
                <a:solidFill>
                  <a:schemeClr val="bg1"/>
                </a:solidFill>
              </a:rPr>
              <a:t>temp</a:t>
            </a:r>
            <a:endParaRPr lang="pt-BR" sz="2000" b="1" dirty="0">
              <a:solidFill>
                <a:schemeClr val="bg1"/>
              </a:solidFill>
            </a:endParaRPr>
          </a:p>
          <a:p>
            <a:pPr algn="ctr"/>
            <a:r>
              <a:rPr lang="pt-BR" sz="2000" b="1" dirty="0">
                <a:solidFill>
                  <a:schemeClr val="bg1"/>
                </a:solidFill>
              </a:rPr>
              <a:t>lab318/</a:t>
            </a:r>
            <a:r>
              <a:rPr lang="pt-BR" sz="2000" b="1" dirty="0" err="1">
                <a:solidFill>
                  <a:schemeClr val="bg1"/>
                </a:solidFill>
              </a:rPr>
              <a:t>umid</a:t>
            </a:r>
            <a:endParaRPr lang="pt-BR" sz="2000" b="1" dirty="0">
              <a:solidFill>
                <a:schemeClr val="bg1"/>
              </a:solidFill>
            </a:endParaRPr>
          </a:p>
          <a:p>
            <a:pPr algn="ctr"/>
            <a:endParaRPr lang="pt-BR" sz="2000" b="1" dirty="0">
              <a:solidFill>
                <a:schemeClr val="bg1"/>
              </a:solidFill>
            </a:endParaRPr>
          </a:p>
          <a:p>
            <a:pPr algn="ctr"/>
            <a:r>
              <a:rPr lang="pt-BR" sz="2000" b="1" dirty="0">
                <a:solidFill>
                  <a:schemeClr val="bg1"/>
                </a:solidFill>
              </a:rPr>
              <a:t>ID = TERROSO_SUB</a:t>
            </a:r>
          </a:p>
          <a:p>
            <a:pPr algn="ctr"/>
            <a:r>
              <a:rPr lang="pt-BR" sz="2000" b="1" dirty="0">
                <a:solidFill>
                  <a:schemeClr val="bg1"/>
                </a:solidFill>
              </a:rPr>
              <a:t>Tópicos:</a:t>
            </a:r>
          </a:p>
          <a:p>
            <a:pPr algn="ctr"/>
            <a:r>
              <a:rPr lang="pt-BR" sz="2000" b="1" dirty="0">
                <a:solidFill>
                  <a:schemeClr val="bg1"/>
                </a:solidFill>
              </a:rPr>
              <a:t>lab318/</a:t>
            </a:r>
            <a:r>
              <a:rPr lang="pt-BR" sz="2000" b="1" dirty="0" err="1">
                <a:solidFill>
                  <a:schemeClr val="bg1"/>
                </a:solidFill>
              </a:rPr>
              <a:t>temp</a:t>
            </a:r>
            <a:endParaRPr lang="pt-BR" sz="2000" b="1" dirty="0">
              <a:solidFill>
                <a:schemeClr val="bg1"/>
              </a:solidFill>
            </a:endParaRPr>
          </a:p>
          <a:p>
            <a:pPr algn="ctr"/>
            <a:r>
              <a:rPr lang="pt-BR" sz="2000" b="1" dirty="0">
                <a:solidFill>
                  <a:schemeClr val="bg1"/>
                </a:solidFill>
              </a:rPr>
              <a:t>lab318/</a:t>
            </a:r>
            <a:r>
              <a:rPr lang="pt-BR" sz="2000" b="1" dirty="0" err="1">
                <a:solidFill>
                  <a:schemeClr val="bg1"/>
                </a:solidFill>
              </a:rPr>
              <a:t>umid</a:t>
            </a:r>
            <a:endParaRPr lang="pt-BR" sz="2000" b="1" dirty="0">
              <a:solidFill>
                <a:schemeClr val="bg1"/>
              </a:solidFill>
            </a:endParaRPr>
          </a:p>
        </p:txBody>
      </p:sp>
      <p:sp>
        <p:nvSpPr>
          <p:cNvPr id="5" name="Elipse 4"/>
          <p:cNvSpPr/>
          <p:nvPr/>
        </p:nvSpPr>
        <p:spPr>
          <a:xfrm>
            <a:off x="1044264" y="1416159"/>
            <a:ext cx="2690951" cy="1738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rPr>
              <a:t>CLIENTE </a:t>
            </a:r>
          </a:p>
          <a:p>
            <a:pPr algn="ctr"/>
            <a:endParaRPr lang="pt-BR" sz="2000" b="1" dirty="0">
              <a:solidFill>
                <a:schemeClr val="bg1"/>
              </a:solidFill>
            </a:endParaRPr>
          </a:p>
          <a:p>
            <a:pPr algn="ctr"/>
            <a:r>
              <a:rPr lang="pt-BR" sz="2000" b="1" dirty="0">
                <a:solidFill>
                  <a:schemeClr val="bg1"/>
                </a:solidFill>
              </a:rPr>
              <a:t>PUBLISHER</a:t>
            </a:r>
          </a:p>
          <a:p>
            <a:pPr algn="ctr"/>
            <a:r>
              <a:rPr lang="pt-BR" sz="2000" b="1" dirty="0">
                <a:solidFill>
                  <a:schemeClr val="bg1"/>
                </a:solidFill>
              </a:rPr>
              <a:t>(Publicador)</a:t>
            </a:r>
          </a:p>
        </p:txBody>
      </p:sp>
      <p:sp>
        <p:nvSpPr>
          <p:cNvPr id="6" name="Elipse 5"/>
          <p:cNvSpPr/>
          <p:nvPr/>
        </p:nvSpPr>
        <p:spPr>
          <a:xfrm>
            <a:off x="8623770" y="1416159"/>
            <a:ext cx="2690951" cy="173855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000" b="1" dirty="0">
                <a:solidFill>
                  <a:schemeClr val="bg1"/>
                </a:solidFill>
              </a:rPr>
              <a:t>CLIENTE</a:t>
            </a:r>
          </a:p>
          <a:p>
            <a:pPr algn="ctr"/>
            <a:endParaRPr lang="pt-BR" sz="2000" b="1" dirty="0">
              <a:solidFill>
                <a:schemeClr val="bg1"/>
              </a:solidFill>
            </a:endParaRPr>
          </a:p>
          <a:p>
            <a:pPr algn="ctr"/>
            <a:r>
              <a:rPr lang="pt-BR" sz="2000" b="1" dirty="0">
                <a:solidFill>
                  <a:schemeClr val="bg1"/>
                </a:solidFill>
              </a:rPr>
              <a:t>SUBSCRIBER</a:t>
            </a:r>
          </a:p>
          <a:p>
            <a:pPr algn="ctr"/>
            <a:r>
              <a:rPr lang="pt-BR" sz="2000" b="1" dirty="0">
                <a:solidFill>
                  <a:schemeClr val="bg1"/>
                </a:solidFill>
              </a:rPr>
              <a:t>(Assinante)</a:t>
            </a:r>
          </a:p>
        </p:txBody>
      </p:sp>
      <p:cxnSp>
        <p:nvCxnSpPr>
          <p:cNvPr id="8" name="Conector em Curva 7"/>
          <p:cNvCxnSpPr>
            <a:cxnSpLocks/>
            <a:stCxn id="5" idx="6"/>
            <a:endCxn id="4" idx="0"/>
          </p:cNvCxnSpPr>
          <p:nvPr/>
        </p:nvCxnSpPr>
        <p:spPr>
          <a:xfrm>
            <a:off x="3735215" y="2285437"/>
            <a:ext cx="2392026" cy="797397"/>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tângulo 11"/>
          <p:cNvSpPr/>
          <p:nvPr/>
        </p:nvSpPr>
        <p:spPr>
          <a:xfrm>
            <a:off x="253417" y="3360369"/>
            <a:ext cx="4272643" cy="646331"/>
          </a:xfrm>
          <a:prstGeom prst="rect">
            <a:avLst/>
          </a:prstGeom>
        </p:spPr>
        <p:txBody>
          <a:bodyPr wrap="square">
            <a:spAutoFit/>
          </a:bodyPr>
          <a:lstStyle/>
          <a:p>
            <a:r>
              <a:rPr lang="pt-BR" dirty="0">
                <a:solidFill>
                  <a:schemeClr val="bg1"/>
                </a:solidFill>
              </a:rPr>
              <a:t> </a:t>
            </a:r>
            <a:r>
              <a:rPr lang="pt-BR" dirty="0" err="1">
                <a:solidFill>
                  <a:schemeClr val="bg1"/>
                </a:solidFill>
              </a:rPr>
              <a:t>MQTT.publish</a:t>
            </a:r>
            <a:r>
              <a:rPr lang="pt-BR" dirty="0">
                <a:solidFill>
                  <a:schemeClr val="bg1"/>
                </a:solidFill>
              </a:rPr>
              <a:t>(“lab318/</a:t>
            </a:r>
            <a:r>
              <a:rPr lang="pt-BR" dirty="0" err="1">
                <a:solidFill>
                  <a:schemeClr val="bg1"/>
                </a:solidFill>
              </a:rPr>
              <a:t>temp</a:t>
            </a:r>
            <a:r>
              <a:rPr lang="pt-BR" dirty="0">
                <a:solidFill>
                  <a:schemeClr val="bg1"/>
                </a:solidFill>
              </a:rPr>
              <a:t>”, </a:t>
            </a:r>
            <a:r>
              <a:rPr lang="pt-BR" dirty="0" err="1">
                <a:solidFill>
                  <a:schemeClr val="bg1"/>
                </a:solidFill>
              </a:rPr>
              <a:t>xxxxxx</a:t>
            </a:r>
            <a:r>
              <a:rPr lang="pt-BR" dirty="0">
                <a:solidFill>
                  <a:schemeClr val="bg1"/>
                </a:solidFill>
              </a:rPr>
              <a:t>);</a:t>
            </a:r>
          </a:p>
          <a:p>
            <a:r>
              <a:rPr lang="pt-BR" dirty="0">
                <a:solidFill>
                  <a:schemeClr val="bg1"/>
                </a:solidFill>
              </a:rPr>
              <a:t> </a:t>
            </a:r>
            <a:r>
              <a:rPr lang="pt-BR" dirty="0" err="1">
                <a:solidFill>
                  <a:schemeClr val="bg1"/>
                </a:solidFill>
              </a:rPr>
              <a:t>MQTT.publish</a:t>
            </a:r>
            <a:r>
              <a:rPr lang="pt-BR" dirty="0">
                <a:solidFill>
                  <a:schemeClr val="bg1"/>
                </a:solidFill>
              </a:rPr>
              <a:t>(“lab318/</a:t>
            </a:r>
            <a:r>
              <a:rPr lang="pt-BR" dirty="0" err="1">
                <a:solidFill>
                  <a:schemeClr val="bg1"/>
                </a:solidFill>
              </a:rPr>
              <a:t>umid</a:t>
            </a:r>
            <a:r>
              <a:rPr lang="pt-BR" dirty="0">
                <a:solidFill>
                  <a:schemeClr val="bg1"/>
                </a:solidFill>
              </a:rPr>
              <a:t>”, </a:t>
            </a:r>
            <a:r>
              <a:rPr lang="pt-BR" dirty="0" err="1">
                <a:solidFill>
                  <a:schemeClr val="bg1"/>
                </a:solidFill>
              </a:rPr>
              <a:t>yyyyyy</a:t>
            </a:r>
            <a:r>
              <a:rPr lang="pt-BR" dirty="0">
                <a:solidFill>
                  <a:schemeClr val="bg1"/>
                </a:solidFill>
              </a:rPr>
              <a:t>);</a:t>
            </a:r>
          </a:p>
        </p:txBody>
      </p:sp>
      <p:cxnSp>
        <p:nvCxnSpPr>
          <p:cNvPr id="15" name="Conector em Curva 14"/>
          <p:cNvCxnSpPr>
            <a:cxnSpLocks/>
            <a:stCxn id="4" idx="0"/>
            <a:endCxn id="6" idx="2"/>
          </p:cNvCxnSpPr>
          <p:nvPr/>
        </p:nvCxnSpPr>
        <p:spPr>
          <a:xfrm rot="5400000" flipH="1" flipV="1">
            <a:off x="6976807" y="1435872"/>
            <a:ext cx="797397" cy="2496529"/>
          </a:xfrm>
          <a:prstGeom prst="curvedConnector2">
            <a:avLst/>
          </a:prstGeom>
          <a:ln w="762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8184739" y="3386354"/>
            <a:ext cx="3584456" cy="646331"/>
          </a:xfrm>
          <a:prstGeom prst="rect">
            <a:avLst/>
          </a:prstGeom>
        </p:spPr>
        <p:txBody>
          <a:bodyPr wrap="square">
            <a:spAutoFit/>
          </a:bodyPr>
          <a:lstStyle/>
          <a:p>
            <a:r>
              <a:rPr lang="pt-BR" dirty="0" err="1">
                <a:solidFill>
                  <a:schemeClr val="bg1"/>
                </a:solidFill>
              </a:rPr>
              <a:t>MQTT.subscribe</a:t>
            </a:r>
            <a:r>
              <a:rPr lang="pt-BR" dirty="0">
                <a:solidFill>
                  <a:schemeClr val="bg1"/>
                </a:solidFill>
              </a:rPr>
              <a:t>(“lab318/</a:t>
            </a:r>
            <a:r>
              <a:rPr lang="pt-BR" dirty="0" err="1">
                <a:solidFill>
                  <a:schemeClr val="bg1"/>
                </a:solidFill>
              </a:rPr>
              <a:t>temp</a:t>
            </a:r>
            <a:r>
              <a:rPr lang="pt-BR" dirty="0">
                <a:solidFill>
                  <a:schemeClr val="bg1"/>
                </a:solidFill>
              </a:rPr>
              <a:t>”);</a:t>
            </a:r>
          </a:p>
          <a:p>
            <a:r>
              <a:rPr lang="pt-BR" dirty="0" err="1">
                <a:solidFill>
                  <a:schemeClr val="bg1"/>
                </a:solidFill>
              </a:rPr>
              <a:t>MQTT.subscribe</a:t>
            </a:r>
            <a:r>
              <a:rPr lang="pt-BR" dirty="0">
                <a:solidFill>
                  <a:schemeClr val="bg1"/>
                </a:solidFill>
              </a:rPr>
              <a:t>(“lab318/</a:t>
            </a:r>
            <a:r>
              <a:rPr lang="pt-BR" dirty="0" err="1">
                <a:solidFill>
                  <a:schemeClr val="bg1"/>
                </a:solidFill>
              </a:rPr>
              <a:t>umid</a:t>
            </a:r>
            <a:r>
              <a:rPr lang="pt-BR" dirty="0">
                <a:solidFill>
                  <a:schemeClr val="bg1"/>
                </a:solidFill>
              </a:rPr>
              <a:t>”);</a:t>
            </a:r>
          </a:p>
        </p:txBody>
      </p:sp>
      <p:pic>
        <p:nvPicPr>
          <p:cNvPr id="21" name="Imagem 20"/>
          <p:cNvPicPr>
            <a:picLocks noChangeAspect="1"/>
          </p:cNvPicPr>
          <p:nvPr/>
        </p:nvPicPr>
        <p:blipFill>
          <a:blip r:embed="rId2"/>
          <a:stretch>
            <a:fillRect/>
          </a:stretch>
        </p:blipFill>
        <p:spPr>
          <a:xfrm>
            <a:off x="1606183" y="4135512"/>
            <a:ext cx="1438275" cy="2600325"/>
          </a:xfrm>
          <a:prstGeom prst="rect">
            <a:avLst/>
          </a:prstGeom>
          <a:ln>
            <a:solidFill>
              <a:schemeClr val="tx1"/>
            </a:solidFill>
          </a:ln>
        </p:spPr>
      </p:pic>
      <p:pic>
        <p:nvPicPr>
          <p:cNvPr id="22" name="Imagem 21"/>
          <p:cNvPicPr>
            <a:picLocks noChangeAspect="1"/>
          </p:cNvPicPr>
          <p:nvPr/>
        </p:nvPicPr>
        <p:blipFill>
          <a:blip r:embed="rId2"/>
          <a:stretch>
            <a:fillRect/>
          </a:stretch>
        </p:blipFill>
        <p:spPr>
          <a:xfrm>
            <a:off x="9250107" y="4135512"/>
            <a:ext cx="1438275" cy="2600325"/>
          </a:xfrm>
          <a:prstGeom prst="rect">
            <a:avLst/>
          </a:prstGeom>
          <a:ln>
            <a:solidFill>
              <a:schemeClr val="tx1"/>
            </a:solidFill>
          </a:ln>
        </p:spPr>
      </p:pic>
    </p:spTree>
    <p:extLst>
      <p:ext uri="{BB962C8B-B14F-4D97-AF65-F5344CB8AC3E}">
        <p14:creationId xmlns:p14="http://schemas.microsoft.com/office/powerpoint/2010/main" val="3293678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611808" y="220228"/>
            <a:ext cx="7958331" cy="746423"/>
          </a:xfrm>
        </p:spPr>
        <p:txBody>
          <a:bodyPr/>
          <a:lstStyle/>
          <a:p>
            <a:r>
              <a:rPr lang="pt-BR" b="1" dirty="0"/>
              <a:t>Exemplo de Brokers....</a:t>
            </a:r>
          </a:p>
        </p:txBody>
      </p:sp>
      <p:pic>
        <p:nvPicPr>
          <p:cNvPr id="4" name="Imagem 3"/>
          <p:cNvPicPr>
            <a:picLocks noChangeAspect="1"/>
          </p:cNvPicPr>
          <p:nvPr/>
        </p:nvPicPr>
        <p:blipFill>
          <a:blip r:embed="rId2"/>
          <a:stretch>
            <a:fillRect/>
          </a:stretch>
        </p:blipFill>
        <p:spPr>
          <a:xfrm>
            <a:off x="1380326" y="1835603"/>
            <a:ext cx="9647583" cy="3611608"/>
          </a:xfrm>
          <a:prstGeom prst="rect">
            <a:avLst/>
          </a:prstGeom>
        </p:spPr>
      </p:pic>
      <p:sp>
        <p:nvSpPr>
          <p:cNvPr id="7" name="Retângulo 6">
            <a:extLst>
              <a:ext uri="{FF2B5EF4-FFF2-40B4-BE49-F238E27FC236}">
                <a16:creationId xmlns:a16="http://schemas.microsoft.com/office/drawing/2014/main" id="{EA26605A-C65C-1524-DB49-33D8E762E480}"/>
              </a:ext>
            </a:extLst>
          </p:cNvPr>
          <p:cNvSpPr/>
          <p:nvPr/>
        </p:nvSpPr>
        <p:spPr>
          <a:xfrm>
            <a:off x="1451811" y="4716378"/>
            <a:ext cx="9440778" cy="649705"/>
          </a:xfrm>
          <a:prstGeom prst="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Tree>
    <p:extLst>
      <p:ext uri="{BB962C8B-B14F-4D97-AF65-F5344CB8AC3E}">
        <p14:creationId xmlns:p14="http://schemas.microsoft.com/office/powerpoint/2010/main" val="56520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p:cNvPicPr>
            <a:picLocks noChangeAspect="1"/>
          </p:cNvPicPr>
          <p:nvPr/>
        </p:nvPicPr>
        <p:blipFill>
          <a:blip r:embed="rId2"/>
          <a:stretch>
            <a:fillRect/>
          </a:stretch>
        </p:blipFill>
        <p:spPr>
          <a:xfrm>
            <a:off x="3869190" y="593439"/>
            <a:ext cx="7458075" cy="6086475"/>
          </a:xfrm>
          <a:prstGeom prst="rect">
            <a:avLst/>
          </a:prstGeom>
        </p:spPr>
      </p:pic>
      <p:sp>
        <p:nvSpPr>
          <p:cNvPr id="6" name="Título 1"/>
          <p:cNvSpPr>
            <a:spLocks noGrp="1"/>
          </p:cNvSpPr>
          <p:nvPr>
            <p:ph type="title"/>
          </p:nvPr>
        </p:nvSpPr>
        <p:spPr>
          <a:xfrm>
            <a:off x="232612" y="3522839"/>
            <a:ext cx="3231568" cy="746423"/>
          </a:xfrm>
        </p:spPr>
        <p:txBody>
          <a:bodyPr>
            <a:noAutofit/>
          </a:bodyPr>
          <a:lstStyle/>
          <a:p>
            <a:pPr algn="ctr"/>
            <a:r>
              <a:rPr lang="pt-BR" sz="3200" dirty="0"/>
              <a:t>Baixe o MQTTX que é uma ferramenta útil para monitorar as conexões e as publicações e assinaturas. </a:t>
            </a:r>
            <a:br>
              <a:rPr lang="pt-BR" sz="3200" dirty="0"/>
            </a:br>
            <a:br>
              <a:rPr lang="pt-BR" sz="3200" dirty="0"/>
            </a:br>
            <a:r>
              <a:rPr lang="pt-BR" sz="3200" dirty="0"/>
              <a:t>https://mqttx.app</a:t>
            </a:r>
          </a:p>
        </p:txBody>
      </p:sp>
    </p:spTree>
    <p:extLst>
      <p:ext uri="{BB962C8B-B14F-4D97-AF65-F5344CB8AC3E}">
        <p14:creationId xmlns:p14="http://schemas.microsoft.com/office/powerpoint/2010/main" val="20874671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m 8"/>
          <p:cNvPicPr>
            <a:picLocks noChangeAspect="1"/>
          </p:cNvPicPr>
          <p:nvPr/>
        </p:nvPicPr>
        <p:blipFill>
          <a:blip r:embed="rId2"/>
          <a:stretch>
            <a:fillRect/>
          </a:stretch>
        </p:blipFill>
        <p:spPr>
          <a:xfrm>
            <a:off x="2401051" y="815884"/>
            <a:ext cx="9363075" cy="5924550"/>
          </a:xfrm>
          <a:prstGeom prst="rect">
            <a:avLst/>
          </a:prstGeom>
        </p:spPr>
      </p:pic>
      <p:sp>
        <p:nvSpPr>
          <p:cNvPr id="10" name="Título 1"/>
          <p:cNvSpPr>
            <a:spLocks noGrp="1"/>
          </p:cNvSpPr>
          <p:nvPr>
            <p:ph type="title"/>
          </p:nvPr>
        </p:nvSpPr>
        <p:spPr>
          <a:xfrm>
            <a:off x="2401051" y="110823"/>
            <a:ext cx="10189791" cy="636542"/>
          </a:xfrm>
        </p:spPr>
        <p:txBody>
          <a:bodyPr>
            <a:normAutofit fontScale="90000"/>
          </a:bodyPr>
          <a:lstStyle/>
          <a:p>
            <a:r>
              <a:rPr lang="pt-BR" dirty="0"/>
              <a:t>Como criar uma nova conexão?</a:t>
            </a:r>
          </a:p>
        </p:txBody>
      </p:sp>
      <p:sp>
        <p:nvSpPr>
          <p:cNvPr id="11" name="Seta para a Direita 10"/>
          <p:cNvSpPr/>
          <p:nvPr/>
        </p:nvSpPr>
        <p:spPr>
          <a:xfrm rot="2217985">
            <a:off x="3827417" y="1031966"/>
            <a:ext cx="600892" cy="561703"/>
          </a:xfrm>
          <a:prstGeom prst="righ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3122023" y="1854926"/>
            <a:ext cx="1414782" cy="36576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103095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88FE11-CE2C-7A30-124D-9351267249BE}"/>
              </a:ext>
            </a:extLst>
          </p:cNvPr>
          <p:cNvSpPr>
            <a:spLocks noGrp="1"/>
          </p:cNvSpPr>
          <p:nvPr>
            <p:ph type="ctrTitle"/>
          </p:nvPr>
        </p:nvSpPr>
        <p:spPr/>
        <p:txBody>
          <a:bodyPr>
            <a:normAutofit/>
          </a:bodyPr>
          <a:lstStyle/>
          <a:p>
            <a:r>
              <a:rPr lang="pt-BR" sz="5400" b="1" dirty="0">
                <a:effectLst/>
                <a:latin typeface="Aptos" panose="020B0004020202020204" pitchFamily="34" charset="0"/>
                <a:ea typeface="Aptos" panose="020B0004020202020204" pitchFamily="34" charset="0"/>
                <a:cs typeface="Times New Roman" panose="02020603050405020304" pitchFamily="18" charset="0"/>
              </a:rPr>
              <a:t>MQTT - Da teoria à prática, comunique-se no mundo IoT - com demonstração prática</a:t>
            </a:r>
            <a:endParaRPr lang="pt-BR" sz="400000" b="1" dirty="0"/>
          </a:p>
        </p:txBody>
      </p:sp>
      <p:sp>
        <p:nvSpPr>
          <p:cNvPr id="3" name="Subtítulo 2">
            <a:extLst>
              <a:ext uri="{FF2B5EF4-FFF2-40B4-BE49-F238E27FC236}">
                <a16:creationId xmlns:a16="http://schemas.microsoft.com/office/drawing/2014/main" id="{B1E5DD7D-3AC8-EB1A-F66A-9CA905B21FE9}"/>
              </a:ext>
            </a:extLst>
          </p:cNvPr>
          <p:cNvSpPr>
            <a:spLocks noGrp="1"/>
          </p:cNvSpPr>
          <p:nvPr>
            <p:ph type="subTitle" idx="1"/>
          </p:nvPr>
        </p:nvSpPr>
        <p:spPr/>
        <p:txBody>
          <a:bodyPr/>
          <a:lstStyle/>
          <a:p>
            <a:r>
              <a:rPr lang="pt-BR" i="1" dirty="0"/>
              <a:t>Prof. Anderson Terroso</a:t>
            </a:r>
          </a:p>
          <a:p>
            <a:r>
              <a:rPr lang="pt-BR" i="1" dirty="0"/>
              <a:t>Outubro/2024</a:t>
            </a:r>
          </a:p>
        </p:txBody>
      </p:sp>
    </p:spTree>
    <p:extLst>
      <p:ext uri="{BB962C8B-B14F-4D97-AF65-F5344CB8AC3E}">
        <p14:creationId xmlns:p14="http://schemas.microsoft.com/office/powerpoint/2010/main" val="30877802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366497" y="796834"/>
            <a:ext cx="9372600" cy="5943600"/>
          </a:xfrm>
          <a:prstGeom prst="rect">
            <a:avLst/>
          </a:prstGeom>
        </p:spPr>
      </p:pic>
      <p:sp>
        <p:nvSpPr>
          <p:cNvPr id="5" name="Retângulo 4"/>
          <p:cNvSpPr/>
          <p:nvPr/>
        </p:nvSpPr>
        <p:spPr>
          <a:xfrm>
            <a:off x="6142751" y="2416628"/>
            <a:ext cx="5081451"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Texto Explicativo Retangular com Cantos Arredondados 5"/>
          <p:cNvSpPr/>
          <p:nvPr/>
        </p:nvSpPr>
        <p:spPr>
          <a:xfrm>
            <a:off x="3203609" y="3017518"/>
            <a:ext cx="2717074" cy="1240972"/>
          </a:xfrm>
          <a:prstGeom prst="wedgeRoundRectCallout">
            <a:avLst>
              <a:gd name="adj1" fmla="val 58494"/>
              <a:gd name="adj2" fmla="val -5750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Nome que será usado como ID_MQTT</a:t>
            </a:r>
          </a:p>
        </p:txBody>
      </p:sp>
      <p:sp>
        <p:nvSpPr>
          <p:cNvPr id="7" name="Retângulo 6"/>
          <p:cNvSpPr/>
          <p:nvPr/>
        </p:nvSpPr>
        <p:spPr>
          <a:xfrm>
            <a:off x="6289164" y="3311433"/>
            <a:ext cx="5081451" cy="81642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Texto Explicativo Retangular com Cantos Arredondados 7"/>
          <p:cNvSpPr/>
          <p:nvPr/>
        </p:nvSpPr>
        <p:spPr>
          <a:xfrm>
            <a:off x="3203609" y="5074920"/>
            <a:ext cx="2717074" cy="1240972"/>
          </a:xfrm>
          <a:prstGeom prst="wedgeRoundRectCallout">
            <a:avLst>
              <a:gd name="adj1" fmla="val 61379"/>
              <a:gd name="adj2" fmla="val -12381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Verifique se os dados do </a:t>
            </a:r>
            <a:r>
              <a:rPr lang="pt-BR" b="1" dirty="0" err="1">
                <a:solidFill>
                  <a:schemeClr val="bg1"/>
                </a:solidFill>
              </a:rPr>
              <a:t>broker</a:t>
            </a:r>
            <a:r>
              <a:rPr lang="pt-BR" b="1" dirty="0">
                <a:solidFill>
                  <a:schemeClr val="bg1"/>
                </a:solidFill>
              </a:rPr>
              <a:t> estão corretos.</a:t>
            </a:r>
          </a:p>
        </p:txBody>
      </p:sp>
      <p:sp>
        <p:nvSpPr>
          <p:cNvPr id="9" name="Título 1"/>
          <p:cNvSpPr>
            <a:spLocks noGrp="1"/>
          </p:cNvSpPr>
          <p:nvPr>
            <p:ph type="title"/>
          </p:nvPr>
        </p:nvSpPr>
        <p:spPr>
          <a:xfrm>
            <a:off x="2002209" y="117566"/>
            <a:ext cx="8360991" cy="636542"/>
          </a:xfrm>
        </p:spPr>
        <p:txBody>
          <a:bodyPr>
            <a:normAutofit fontScale="90000"/>
          </a:bodyPr>
          <a:lstStyle/>
          <a:p>
            <a:r>
              <a:rPr lang="pt-BR" dirty="0"/>
              <a:t>Configurando uma nova conexão.....</a:t>
            </a:r>
          </a:p>
        </p:txBody>
      </p:sp>
      <p:sp>
        <p:nvSpPr>
          <p:cNvPr id="10" name="Retângulo 9"/>
          <p:cNvSpPr/>
          <p:nvPr/>
        </p:nvSpPr>
        <p:spPr>
          <a:xfrm>
            <a:off x="10949882" y="1368334"/>
            <a:ext cx="789215"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CaixaDeTexto 10"/>
          <p:cNvSpPr txBox="1"/>
          <p:nvPr/>
        </p:nvSpPr>
        <p:spPr>
          <a:xfrm>
            <a:off x="5730459" y="2352597"/>
            <a:ext cx="412292" cy="584775"/>
          </a:xfrm>
          <a:prstGeom prst="rect">
            <a:avLst/>
          </a:prstGeom>
          <a:noFill/>
        </p:spPr>
        <p:txBody>
          <a:bodyPr wrap="none" rtlCol="0">
            <a:spAutoFit/>
          </a:bodyPr>
          <a:lstStyle/>
          <a:p>
            <a:r>
              <a:rPr lang="pt-BR" sz="3200" b="1" dirty="0">
                <a:solidFill>
                  <a:srgbClr val="FF0000"/>
                </a:solidFill>
              </a:rPr>
              <a:t>1</a:t>
            </a:r>
            <a:endParaRPr lang="pt-BR" b="1" dirty="0">
              <a:solidFill>
                <a:srgbClr val="FF0000"/>
              </a:solidFill>
            </a:endParaRPr>
          </a:p>
        </p:txBody>
      </p:sp>
      <p:sp>
        <p:nvSpPr>
          <p:cNvPr id="12" name="CaixaDeTexto 11"/>
          <p:cNvSpPr txBox="1"/>
          <p:nvPr/>
        </p:nvSpPr>
        <p:spPr>
          <a:xfrm>
            <a:off x="11370615" y="3427259"/>
            <a:ext cx="412292" cy="584775"/>
          </a:xfrm>
          <a:prstGeom prst="rect">
            <a:avLst/>
          </a:prstGeom>
          <a:noFill/>
        </p:spPr>
        <p:txBody>
          <a:bodyPr wrap="none" rtlCol="0">
            <a:spAutoFit/>
          </a:bodyPr>
          <a:lstStyle/>
          <a:p>
            <a:r>
              <a:rPr lang="pt-BR" sz="3200" b="1" dirty="0">
                <a:solidFill>
                  <a:srgbClr val="FF0000"/>
                </a:solidFill>
              </a:rPr>
              <a:t>2</a:t>
            </a:r>
            <a:endParaRPr lang="pt-BR" b="1" dirty="0">
              <a:solidFill>
                <a:srgbClr val="FF0000"/>
              </a:solidFill>
            </a:endParaRPr>
          </a:p>
        </p:txBody>
      </p:sp>
      <p:sp>
        <p:nvSpPr>
          <p:cNvPr id="13" name="CaixaDeTexto 12"/>
          <p:cNvSpPr txBox="1"/>
          <p:nvPr/>
        </p:nvSpPr>
        <p:spPr>
          <a:xfrm>
            <a:off x="10493780" y="1304546"/>
            <a:ext cx="412292" cy="584775"/>
          </a:xfrm>
          <a:prstGeom prst="rect">
            <a:avLst/>
          </a:prstGeom>
          <a:noFill/>
        </p:spPr>
        <p:txBody>
          <a:bodyPr wrap="none" rtlCol="0">
            <a:spAutoFit/>
          </a:bodyPr>
          <a:lstStyle/>
          <a:p>
            <a:r>
              <a:rPr lang="pt-BR" sz="3200" b="1" dirty="0">
                <a:solidFill>
                  <a:srgbClr val="FF0000"/>
                </a:solidFill>
              </a:rPr>
              <a:t>3</a:t>
            </a:r>
            <a:endParaRPr lang="pt-BR" b="1" dirty="0">
              <a:solidFill>
                <a:srgbClr val="FF0000"/>
              </a:solidFill>
            </a:endParaRPr>
          </a:p>
        </p:txBody>
      </p:sp>
      <p:sp>
        <p:nvSpPr>
          <p:cNvPr id="14" name="Texto Explicativo Retangular com Cantos Arredondados 13"/>
          <p:cNvSpPr/>
          <p:nvPr/>
        </p:nvSpPr>
        <p:spPr>
          <a:xfrm>
            <a:off x="7647176" y="636542"/>
            <a:ext cx="2717074" cy="806274"/>
          </a:xfrm>
          <a:prstGeom prst="wedgeRoundRectCallout">
            <a:avLst>
              <a:gd name="adj1" fmla="val 67629"/>
              <a:gd name="adj2" fmla="val 39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Por fim, clique em “Connect”</a:t>
            </a:r>
          </a:p>
        </p:txBody>
      </p:sp>
    </p:spTree>
    <p:extLst>
      <p:ext uri="{BB962C8B-B14F-4D97-AF65-F5344CB8AC3E}">
        <p14:creationId xmlns:p14="http://schemas.microsoft.com/office/powerpoint/2010/main" val="341315358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stretch>
            <a:fillRect/>
          </a:stretch>
        </p:blipFill>
        <p:spPr>
          <a:xfrm>
            <a:off x="2442064" y="1040759"/>
            <a:ext cx="8987926" cy="5687172"/>
          </a:xfrm>
          <a:prstGeom prst="rect">
            <a:avLst/>
          </a:prstGeom>
        </p:spPr>
      </p:pic>
      <p:sp>
        <p:nvSpPr>
          <p:cNvPr id="5" name="Título 1"/>
          <p:cNvSpPr>
            <a:spLocks noGrp="1"/>
          </p:cNvSpPr>
          <p:nvPr>
            <p:ph type="title"/>
          </p:nvPr>
        </p:nvSpPr>
        <p:spPr>
          <a:xfrm>
            <a:off x="2232300" y="206340"/>
            <a:ext cx="9959700" cy="636542"/>
          </a:xfrm>
        </p:spPr>
        <p:txBody>
          <a:bodyPr>
            <a:noAutofit/>
          </a:bodyPr>
          <a:lstStyle/>
          <a:p>
            <a:r>
              <a:rPr lang="pt-BR" sz="3200" b="1" dirty="0"/>
              <a:t>Crie as “</a:t>
            </a:r>
            <a:r>
              <a:rPr lang="pt-BR" sz="3200" b="1" dirty="0" err="1"/>
              <a:t>Subscription</a:t>
            </a:r>
            <a:r>
              <a:rPr lang="pt-BR" sz="3200" b="1" dirty="0"/>
              <a:t>” – cuidado para criar o tópico igual ao usado no programa do ESP32 ou ESP8266</a:t>
            </a:r>
          </a:p>
        </p:txBody>
      </p:sp>
      <p:sp>
        <p:nvSpPr>
          <p:cNvPr id="6" name="Retângulo 5"/>
          <p:cNvSpPr/>
          <p:nvPr/>
        </p:nvSpPr>
        <p:spPr>
          <a:xfrm>
            <a:off x="5616342" y="2060952"/>
            <a:ext cx="1946366" cy="457200"/>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o Explicativo Retangular com Cantos Arredondados 6"/>
          <p:cNvSpPr/>
          <p:nvPr/>
        </p:nvSpPr>
        <p:spPr>
          <a:xfrm>
            <a:off x="7562708" y="1040759"/>
            <a:ext cx="2717074" cy="806274"/>
          </a:xfrm>
          <a:prstGeom prst="wedgeRoundRectCallout">
            <a:avLst>
              <a:gd name="adj1" fmla="val -53525"/>
              <a:gd name="adj2" fmla="val 81832"/>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Criar novas “</a:t>
            </a:r>
            <a:r>
              <a:rPr lang="pt-BR" b="1" dirty="0" err="1">
                <a:solidFill>
                  <a:schemeClr val="bg1"/>
                </a:solidFill>
              </a:rPr>
              <a:t>subscription</a:t>
            </a:r>
            <a:r>
              <a:rPr lang="pt-BR" b="1" dirty="0">
                <a:solidFill>
                  <a:schemeClr val="bg1"/>
                </a:solidFill>
              </a:rPr>
              <a:t>”</a:t>
            </a:r>
          </a:p>
        </p:txBody>
      </p:sp>
    </p:spTree>
    <p:extLst>
      <p:ext uri="{BB962C8B-B14F-4D97-AF65-F5344CB8AC3E}">
        <p14:creationId xmlns:p14="http://schemas.microsoft.com/office/powerpoint/2010/main" val="1675989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m 7"/>
          <p:cNvPicPr>
            <a:picLocks noChangeAspect="1"/>
          </p:cNvPicPr>
          <p:nvPr/>
        </p:nvPicPr>
        <p:blipFill>
          <a:blip r:embed="rId2"/>
          <a:stretch>
            <a:fillRect/>
          </a:stretch>
        </p:blipFill>
        <p:spPr>
          <a:xfrm>
            <a:off x="2270170" y="697228"/>
            <a:ext cx="9344025" cy="5953125"/>
          </a:xfrm>
          <a:prstGeom prst="rect">
            <a:avLst/>
          </a:prstGeom>
        </p:spPr>
      </p:pic>
      <p:sp>
        <p:nvSpPr>
          <p:cNvPr id="5" name="Título 1"/>
          <p:cNvSpPr>
            <a:spLocks noGrp="1"/>
          </p:cNvSpPr>
          <p:nvPr>
            <p:ph type="title"/>
          </p:nvPr>
        </p:nvSpPr>
        <p:spPr>
          <a:xfrm>
            <a:off x="2385767" y="60686"/>
            <a:ext cx="9044233" cy="636542"/>
          </a:xfrm>
        </p:spPr>
        <p:txBody>
          <a:bodyPr>
            <a:normAutofit fontScale="90000"/>
          </a:bodyPr>
          <a:lstStyle/>
          <a:p>
            <a:r>
              <a:rPr lang="pt-BR" b="1" dirty="0"/>
              <a:t>Criando um novo tópico.....</a:t>
            </a:r>
          </a:p>
        </p:txBody>
      </p:sp>
      <p:sp>
        <p:nvSpPr>
          <p:cNvPr id="6" name="Retângulo 5"/>
          <p:cNvSpPr/>
          <p:nvPr/>
        </p:nvSpPr>
        <p:spPr>
          <a:xfrm>
            <a:off x="4865569" y="1961330"/>
            <a:ext cx="2100359" cy="76417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Texto Explicativo Retangular com Cantos Arredondados 6"/>
          <p:cNvSpPr/>
          <p:nvPr/>
        </p:nvSpPr>
        <p:spPr>
          <a:xfrm>
            <a:off x="7388810" y="1066881"/>
            <a:ext cx="2717074" cy="1302663"/>
          </a:xfrm>
          <a:prstGeom prst="wedgeRoundRectCallout">
            <a:avLst>
              <a:gd name="adj1" fmla="val -65063"/>
              <a:gd name="adj2" fmla="val 4272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Nome do tópico – igual ao criado no programa do ESP32 ou ESP8266</a:t>
            </a:r>
          </a:p>
        </p:txBody>
      </p:sp>
      <p:sp>
        <p:nvSpPr>
          <p:cNvPr id="9" name="Retângulo 8"/>
          <p:cNvSpPr/>
          <p:nvPr/>
        </p:nvSpPr>
        <p:spPr>
          <a:xfrm>
            <a:off x="8322873" y="6121851"/>
            <a:ext cx="592183" cy="285517"/>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Texto Explicativo Retangular com Cantos Arredondados 9"/>
          <p:cNvSpPr/>
          <p:nvPr/>
        </p:nvSpPr>
        <p:spPr>
          <a:xfrm>
            <a:off x="9084873" y="5011508"/>
            <a:ext cx="2390503" cy="752883"/>
          </a:xfrm>
          <a:prstGeom prst="wedgeRoundRectCallout">
            <a:avLst>
              <a:gd name="adj1" fmla="val -57054"/>
              <a:gd name="adj2" fmla="val 11414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Por fim, confirma</a:t>
            </a:r>
          </a:p>
        </p:txBody>
      </p:sp>
    </p:spTree>
    <p:extLst>
      <p:ext uri="{BB962C8B-B14F-4D97-AF65-F5344CB8AC3E}">
        <p14:creationId xmlns:p14="http://schemas.microsoft.com/office/powerpoint/2010/main" val="5574833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6BE9BA70-7F4A-88D5-5E72-F40862E387B3}"/>
              </a:ext>
            </a:extLst>
          </p:cNvPr>
          <p:cNvPicPr>
            <a:picLocks noChangeAspect="1"/>
          </p:cNvPicPr>
          <p:nvPr/>
        </p:nvPicPr>
        <p:blipFill>
          <a:blip r:embed="rId2"/>
          <a:stretch>
            <a:fillRect/>
          </a:stretch>
        </p:blipFill>
        <p:spPr>
          <a:xfrm>
            <a:off x="1195575" y="1854830"/>
            <a:ext cx="10108237" cy="5003170"/>
          </a:xfrm>
          <a:prstGeom prst="rect">
            <a:avLst/>
          </a:prstGeom>
        </p:spPr>
      </p:pic>
      <p:sp>
        <p:nvSpPr>
          <p:cNvPr id="8" name="Título 1">
            <a:extLst>
              <a:ext uri="{FF2B5EF4-FFF2-40B4-BE49-F238E27FC236}">
                <a16:creationId xmlns:a16="http://schemas.microsoft.com/office/drawing/2014/main" id="{125F189D-8D6F-8214-17A7-0AA5C2A4802F}"/>
              </a:ext>
            </a:extLst>
          </p:cNvPr>
          <p:cNvSpPr>
            <a:spLocks noGrp="1"/>
          </p:cNvSpPr>
          <p:nvPr>
            <p:ph type="title"/>
          </p:nvPr>
        </p:nvSpPr>
        <p:spPr>
          <a:xfrm>
            <a:off x="2404997" y="286566"/>
            <a:ext cx="8898815" cy="1077229"/>
          </a:xfrm>
        </p:spPr>
        <p:txBody>
          <a:bodyPr>
            <a:normAutofit/>
          </a:bodyPr>
          <a:lstStyle/>
          <a:p>
            <a:pPr algn="just"/>
            <a:r>
              <a:rPr lang="pt-BR" sz="3500" b="1" dirty="0"/>
              <a:t>Não esqueça de criar duas conexões com os mesmos tópicos.</a:t>
            </a:r>
          </a:p>
        </p:txBody>
      </p:sp>
      <p:sp>
        <p:nvSpPr>
          <p:cNvPr id="9" name="Elipse 8">
            <a:extLst>
              <a:ext uri="{FF2B5EF4-FFF2-40B4-BE49-F238E27FC236}">
                <a16:creationId xmlns:a16="http://schemas.microsoft.com/office/drawing/2014/main" id="{6A11BDBF-7328-6A99-128A-3A91DDAB5E39}"/>
              </a:ext>
            </a:extLst>
          </p:cNvPr>
          <p:cNvSpPr/>
          <p:nvPr/>
        </p:nvSpPr>
        <p:spPr>
          <a:xfrm>
            <a:off x="2129424" y="3036700"/>
            <a:ext cx="3281819" cy="701457"/>
          </a:xfrm>
          <a:prstGeom prst="ellipse">
            <a:avLst/>
          </a:prstGeom>
          <a:noFill/>
          <a:ln w="57150">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Elipse 9">
            <a:extLst>
              <a:ext uri="{FF2B5EF4-FFF2-40B4-BE49-F238E27FC236}">
                <a16:creationId xmlns:a16="http://schemas.microsoft.com/office/drawing/2014/main" id="{51486B1C-A111-118F-9D94-3333CED91B50}"/>
              </a:ext>
            </a:extLst>
          </p:cNvPr>
          <p:cNvSpPr/>
          <p:nvPr/>
        </p:nvSpPr>
        <p:spPr>
          <a:xfrm>
            <a:off x="2144038" y="3715192"/>
            <a:ext cx="3281819" cy="701457"/>
          </a:xfrm>
          <a:prstGeom prst="ellipse">
            <a:avLst/>
          </a:prstGeom>
          <a:noFill/>
          <a:ln w="57150">
            <a:solidFill>
              <a:schemeClr val="tx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Balão de Fala: Retângulo com Cantos Arredondados 11">
            <a:extLst>
              <a:ext uri="{FF2B5EF4-FFF2-40B4-BE49-F238E27FC236}">
                <a16:creationId xmlns:a16="http://schemas.microsoft.com/office/drawing/2014/main" id="{E9F7C76F-58F2-235F-5C5F-280EECF47E08}"/>
              </a:ext>
            </a:extLst>
          </p:cNvPr>
          <p:cNvSpPr/>
          <p:nvPr/>
        </p:nvSpPr>
        <p:spPr>
          <a:xfrm>
            <a:off x="2404997" y="5398718"/>
            <a:ext cx="3020860" cy="1290181"/>
          </a:xfrm>
          <a:prstGeom prst="wedgeRoundRectCallout">
            <a:avLst>
              <a:gd name="adj1" fmla="val 56670"/>
              <a:gd name="adj2" fmla="val -110315"/>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pt-BR" sz="2800" dirty="0">
                <a:solidFill>
                  <a:srgbClr val="FFFF00"/>
                </a:solidFill>
              </a:rPr>
              <a:t>Crie os mesmos tópicos nas duas conexões!</a:t>
            </a:r>
          </a:p>
        </p:txBody>
      </p:sp>
    </p:spTree>
    <p:extLst>
      <p:ext uri="{BB962C8B-B14F-4D97-AF65-F5344CB8AC3E}">
        <p14:creationId xmlns:p14="http://schemas.microsoft.com/office/powerpoint/2010/main" val="49464698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pt-BR" sz="4000" b="1" dirty="0"/>
              <a:t>Biblioteca e código fonte para o ESP32</a:t>
            </a:r>
          </a:p>
        </p:txBody>
      </p:sp>
      <p:sp>
        <p:nvSpPr>
          <p:cNvPr id="3" name="Espaço Reservado para Conteúdo 2"/>
          <p:cNvSpPr>
            <a:spLocks noGrp="1"/>
          </p:cNvSpPr>
          <p:nvPr>
            <p:ph idx="1"/>
          </p:nvPr>
        </p:nvSpPr>
        <p:spPr>
          <a:xfrm>
            <a:off x="220666" y="2058236"/>
            <a:ext cx="11750667" cy="636542"/>
          </a:xfrm>
        </p:spPr>
        <p:txBody>
          <a:bodyPr>
            <a:normAutofit/>
          </a:bodyPr>
          <a:lstStyle/>
          <a:p>
            <a:pPr algn="ctr"/>
            <a:r>
              <a:rPr lang="pt-BR" sz="2400" i="1" dirty="0">
                <a:solidFill>
                  <a:srgbClr val="FFFF00"/>
                </a:solidFill>
              </a:rPr>
              <a:t>Obs.: Caso utilize o ESP8266, altere a biblioteca </a:t>
            </a:r>
            <a:r>
              <a:rPr lang="pt-BR" sz="2400" i="1" dirty="0" err="1">
                <a:solidFill>
                  <a:srgbClr val="FFFF00"/>
                </a:solidFill>
              </a:rPr>
              <a:t>WiFi.h</a:t>
            </a:r>
            <a:r>
              <a:rPr lang="pt-BR" sz="2400" i="1" dirty="0">
                <a:solidFill>
                  <a:srgbClr val="FFFF00"/>
                </a:solidFill>
              </a:rPr>
              <a:t> por ESP8266WiFi.h</a:t>
            </a:r>
          </a:p>
        </p:txBody>
      </p:sp>
      <p:sp>
        <p:nvSpPr>
          <p:cNvPr id="5" name="Título 1"/>
          <p:cNvSpPr txBox="1">
            <a:spLocks/>
          </p:cNvSpPr>
          <p:nvPr/>
        </p:nvSpPr>
        <p:spPr>
          <a:xfrm>
            <a:off x="877025" y="3548172"/>
            <a:ext cx="9844391" cy="636542"/>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rgbClr val="7FCFE5"/>
                </a:solidFill>
                <a:latin typeface="+mj-lt"/>
                <a:ea typeface="+mj-ea"/>
                <a:cs typeface="+mj-cs"/>
              </a:defRPr>
            </a:lvl1pPr>
          </a:lstStyle>
          <a:p>
            <a:pPr algn="ctr"/>
            <a:r>
              <a:rPr lang="pt-BR" b="1" dirty="0">
                <a:solidFill>
                  <a:schemeClr val="bg1"/>
                </a:solidFill>
              </a:rPr>
              <a:t>Biblioteca para implementar o MQTT</a:t>
            </a:r>
          </a:p>
        </p:txBody>
      </p:sp>
      <p:pic>
        <p:nvPicPr>
          <p:cNvPr id="4" name="Imagem 3">
            <a:extLst>
              <a:ext uri="{FF2B5EF4-FFF2-40B4-BE49-F238E27FC236}">
                <a16:creationId xmlns:a16="http://schemas.microsoft.com/office/drawing/2014/main" id="{7288F41C-C3DF-3429-3573-56B62C140651}"/>
              </a:ext>
            </a:extLst>
          </p:cNvPr>
          <p:cNvPicPr>
            <a:picLocks noChangeAspect="1"/>
          </p:cNvPicPr>
          <p:nvPr/>
        </p:nvPicPr>
        <p:blipFill>
          <a:blip r:embed="rId2"/>
          <a:stretch>
            <a:fillRect/>
          </a:stretch>
        </p:blipFill>
        <p:spPr>
          <a:xfrm>
            <a:off x="954680" y="4641324"/>
            <a:ext cx="10063515" cy="1642892"/>
          </a:xfrm>
          <a:prstGeom prst="rect">
            <a:avLst/>
          </a:prstGeom>
        </p:spPr>
      </p:pic>
    </p:spTree>
    <p:extLst>
      <p:ext uri="{BB962C8B-B14F-4D97-AF65-F5344CB8AC3E}">
        <p14:creationId xmlns:p14="http://schemas.microsoft.com/office/powerpoint/2010/main" val="2633698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65814D-5CCC-1B7D-9EFD-C3EC42871293}"/>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6B730961-3440-D929-4AB0-0FFD1F76C1C8}"/>
              </a:ext>
            </a:extLst>
          </p:cNvPr>
          <p:cNvSpPr txBox="1"/>
          <p:nvPr/>
        </p:nvSpPr>
        <p:spPr>
          <a:xfrm>
            <a:off x="7347284" y="1593567"/>
            <a:ext cx="4622147" cy="1754326"/>
          </a:xfrm>
          <a:prstGeom prst="rect">
            <a:avLst/>
          </a:prstGeom>
          <a:noFill/>
        </p:spPr>
        <p:txBody>
          <a:bodyPr wrap="square">
            <a:spAutoFit/>
          </a:bodyPr>
          <a:lstStyle/>
          <a:p>
            <a:r>
              <a:rPr lang="pt-BR" dirty="0" err="1">
                <a:solidFill>
                  <a:schemeClr val="bg1"/>
                </a:solidFill>
              </a:rPr>
              <a:t>void</a:t>
            </a:r>
            <a:r>
              <a:rPr lang="pt-BR" dirty="0">
                <a:solidFill>
                  <a:schemeClr val="bg1"/>
                </a:solidFill>
              </a:rPr>
              <a:t> setup() </a:t>
            </a:r>
          </a:p>
          <a:p>
            <a:r>
              <a:rPr lang="pt-BR" dirty="0">
                <a:solidFill>
                  <a:schemeClr val="bg1"/>
                </a:solidFill>
              </a:rPr>
              <a:t>{</a:t>
            </a:r>
          </a:p>
          <a:p>
            <a:r>
              <a:rPr lang="pt-BR" dirty="0">
                <a:solidFill>
                  <a:schemeClr val="bg1"/>
                </a:solidFill>
              </a:rPr>
              <a:t>  </a:t>
            </a:r>
            <a:r>
              <a:rPr lang="pt-BR" dirty="0" err="1">
                <a:solidFill>
                  <a:schemeClr val="bg1"/>
                </a:solidFill>
              </a:rPr>
              <a:t>Serial.begin</a:t>
            </a:r>
            <a:r>
              <a:rPr lang="pt-BR" dirty="0">
                <a:solidFill>
                  <a:schemeClr val="bg1"/>
                </a:solidFill>
              </a:rPr>
              <a:t>(9600);</a:t>
            </a:r>
          </a:p>
          <a:p>
            <a:r>
              <a:rPr lang="pt-BR" dirty="0">
                <a:solidFill>
                  <a:schemeClr val="bg1"/>
                </a:solidFill>
              </a:rPr>
              <a:t>  </a:t>
            </a:r>
            <a:r>
              <a:rPr lang="pt-BR" dirty="0" err="1">
                <a:solidFill>
                  <a:schemeClr val="bg1"/>
                </a:solidFill>
              </a:rPr>
              <a:t>conectaWifi</a:t>
            </a:r>
            <a:r>
              <a:rPr lang="pt-BR" dirty="0">
                <a:solidFill>
                  <a:schemeClr val="bg1"/>
                </a:solidFill>
              </a:rPr>
              <a:t>();</a:t>
            </a:r>
          </a:p>
          <a:p>
            <a:r>
              <a:rPr lang="pt-BR" dirty="0">
                <a:solidFill>
                  <a:schemeClr val="bg1"/>
                </a:solidFill>
              </a:rPr>
              <a:t>  </a:t>
            </a:r>
            <a:r>
              <a:rPr lang="pt-BR" dirty="0" err="1">
                <a:solidFill>
                  <a:schemeClr val="bg1"/>
                </a:solidFill>
              </a:rPr>
              <a:t>MQTT.setServer</a:t>
            </a:r>
            <a:r>
              <a:rPr lang="pt-BR" dirty="0">
                <a:solidFill>
                  <a:schemeClr val="bg1"/>
                </a:solidFill>
              </a:rPr>
              <a:t>(</a:t>
            </a:r>
            <a:r>
              <a:rPr lang="pt-BR" dirty="0" err="1">
                <a:solidFill>
                  <a:schemeClr val="bg1"/>
                </a:solidFill>
              </a:rPr>
              <a:t>mqtt_broker</a:t>
            </a:r>
            <a:r>
              <a:rPr lang="pt-BR" dirty="0">
                <a:solidFill>
                  <a:schemeClr val="bg1"/>
                </a:solidFill>
              </a:rPr>
              <a:t>, </a:t>
            </a:r>
            <a:r>
              <a:rPr lang="pt-BR" dirty="0" err="1">
                <a:solidFill>
                  <a:schemeClr val="bg1"/>
                </a:solidFill>
              </a:rPr>
              <a:t>mqtt_port</a:t>
            </a:r>
            <a:r>
              <a:rPr lang="pt-BR" dirty="0">
                <a:solidFill>
                  <a:schemeClr val="bg1"/>
                </a:solidFill>
              </a:rPr>
              <a:t>);</a:t>
            </a:r>
          </a:p>
          <a:p>
            <a:r>
              <a:rPr lang="pt-BR" dirty="0">
                <a:solidFill>
                  <a:schemeClr val="bg1"/>
                </a:solidFill>
              </a:rPr>
              <a:t>}</a:t>
            </a:r>
          </a:p>
        </p:txBody>
      </p:sp>
      <p:sp>
        <p:nvSpPr>
          <p:cNvPr id="2" name="Balão de Fala: Retângulo com Cantos Arredondados 1">
            <a:extLst>
              <a:ext uri="{FF2B5EF4-FFF2-40B4-BE49-F238E27FC236}">
                <a16:creationId xmlns:a16="http://schemas.microsoft.com/office/drawing/2014/main" id="{BB25FBF8-C6A4-F0A0-C29D-BBA75C2E0FE9}"/>
              </a:ext>
            </a:extLst>
          </p:cNvPr>
          <p:cNvSpPr/>
          <p:nvPr/>
        </p:nvSpPr>
        <p:spPr>
          <a:xfrm>
            <a:off x="3808209" y="1383289"/>
            <a:ext cx="3202191" cy="1474592"/>
          </a:xfrm>
          <a:prstGeom prst="wedgeRoundRectCallout">
            <a:avLst>
              <a:gd name="adj1" fmla="val -79911"/>
              <a:gd name="adj2" fmla="val 1131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600" b="1" dirty="0">
                <a:solidFill>
                  <a:schemeClr val="bg1"/>
                </a:solidFill>
              </a:rPr>
              <a:t>//#include "</a:t>
            </a:r>
            <a:r>
              <a:rPr lang="pt-BR" sz="1600" b="1" dirty="0" err="1">
                <a:solidFill>
                  <a:schemeClr val="bg1"/>
                </a:solidFill>
              </a:rPr>
              <a:t>DHT.h</a:t>
            </a:r>
            <a:r>
              <a:rPr lang="pt-BR" sz="1600" b="1" dirty="0">
                <a:solidFill>
                  <a:schemeClr val="bg1"/>
                </a:solidFill>
              </a:rPr>
              <a:t>"</a:t>
            </a:r>
          </a:p>
          <a:p>
            <a:r>
              <a:rPr lang="pt-BR" sz="1600" b="1" dirty="0">
                <a:solidFill>
                  <a:schemeClr val="bg1"/>
                </a:solidFill>
              </a:rPr>
              <a:t>//</a:t>
            </a:r>
          </a:p>
          <a:p>
            <a:r>
              <a:rPr lang="pt-BR" sz="1600" b="1" dirty="0">
                <a:solidFill>
                  <a:schemeClr val="bg1"/>
                </a:solidFill>
              </a:rPr>
              <a:t>//#define DHTPIN 23     </a:t>
            </a:r>
          </a:p>
          <a:p>
            <a:r>
              <a:rPr lang="pt-BR" sz="1600" b="1" dirty="0">
                <a:solidFill>
                  <a:schemeClr val="bg1"/>
                </a:solidFill>
              </a:rPr>
              <a:t>//#define DHTTYPE DHT22</a:t>
            </a:r>
          </a:p>
          <a:p>
            <a:r>
              <a:rPr lang="pt-BR" sz="1600" b="1" dirty="0">
                <a:solidFill>
                  <a:schemeClr val="bg1"/>
                </a:solidFill>
              </a:rPr>
              <a:t>//DHT </a:t>
            </a:r>
            <a:r>
              <a:rPr lang="pt-BR" sz="1600" b="1" dirty="0" err="1">
                <a:solidFill>
                  <a:schemeClr val="bg1"/>
                </a:solidFill>
              </a:rPr>
              <a:t>dht</a:t>
            </a:r>
            <a:r>
              <a:rPr lang="pt-BR" sz="1600" b="1" dirty="0">
                <a:solidFill>
                  <a:schemeClr val="bg1"/>
                </a:solidFill>
              </a:rPr>
              <a:t>(DHTPIN, DHTTYPE);</a:t>
            </a:r>
          </a:p>
        </p:txBody>
      </p:sp>
      <p:sp>
        <p:nvSpPr>
          <p:cNvPr id="3" name="Balão de Fala: Retângulo com Cantos Arredondados 2">
            <a:extLst>
              <a:ext uri="{FF2B5EF4-FFF2-40B4-BE49-F238E27FC236}">
                <a16:creationId xmlns:a16="http://schemas.microsoft.com/office/drawing/2014/main" id="{BD9EBBD6-490E-648C-4E69-44C2634719E1}"/>
              </a:ext>
            </a:extLst>
          </p:cNvPr>
          <p:cNvSpPr/>
          <p:nvPr/>
        </p:nvSpPr>
        <p:spPr>
          <a:xfrm>
            <a:off x="7459425" y="4256331"/>
            <a:ext cx="2437621" cy="783771"/>
          </a:xfrm>
          <a:prstGeom prst="wedgeRoundRectCallout">
            <a:avLst>
              <a:gd name="adj1" fmla="val -44692"/>
              <a:gd name="adj2" fmla="val -199823"/>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b="1">
                <a:solidFill>
                  <a:schemeClr val="bg1"/>
                </a:solidFill>
              </a:rPr>
              <a:t>//  dht.begin();</a:t>
            </a:r>
          </a:p>
        </p:txBody>
      </p:sp>
      <p:sp>
        <p:nvSpPr>
          <p:cNvPr id="4" name="Título 1">
            <a:extLst>
              <a:ext uri="{FF2B5EF4-FFF2-40B4-BE49-F238E27FC236}">
                <a16:creationId xmlns:a16="http://schemas.microsoft.com/office/drawing/2014/main" id="{B9C17BE3-E6AE-3AC9-0863-0BFD45E1AE0D}"/>
              </a:ext>
            </a:extLst>
          </p:cNvPr>
          <p:cNvSpPr>
            <a:spLocks noGrp="1"/>
          </p:cNvSpPr>
          <p:nvPr>
            <p:ph type="title"/>
          </p:nvPr>
        </p:nvSpPr>
        <p:spPr>
          <a:xfrm>
            <a:off x="1734994" y="254572"/>
            <a:ext cx="10310181" cy="636542"/>
          </a:xfrm>
        </p:spPr>
        <p:txBody>
          <a:bodyPr>
            <a:normAutofit fontScale="90000"/>
          </a:bodyPr>
          <a:lstStyle/>
          <a:p>
            <a:pPr algn="ctr"/>
            <a:r>
              <a:rPr lang="pt-BR" b="1" dirty="0"/>
              <a:t>Código Fonte ESP32: Cliente </a:t>
            </a:r>
            <a:r>
              <a:rPr lang="pt-BR" b="1" dirty="0" err="1"/>
              <a:t>Publish</a:t>
            </a:r>
            <a:r>
              <a:rPr lang="pt-BR" b="1" dirty="0"/>
              <a:t> (Publicador)</a:t>
            </a:r>
          </a:p>
        </p:txBody>
      </p:sp>
      <p:sp>
        <p:nvSpPr>
          <p:cNvPr id="6" name="CaixaDeTexto 5">
            <a:extLst>
              <a:ext uri="{FF2B5EF4-FFF2-40B4-BE49-F238E27FC236}">
                <a16:creationId xmlns:a16="http://schemas.microsoft.com/office/drawing/2014/main" id="{50552E1F-DDD1-FBB2-98F5-19EF406BF950}"/>
              </a:ext>
            </a:extLst>
          </p:cNvPr>
          <p:cNvSpPr txBox="1"/>
          <p:nvPr/>
        </p:nvSpPr>
        <p:spPr>
          <a:xfrm>
            <a:off x="222569" y="1593567"/>
            <a:ext cx="6097554" cy="4801314"/>
          </a:xfrm>
          <a:prstGeom prst="rect">
            <a:avLst/>
          </a:prstGeom>
          <a:noFill/>
        </p:spPr>
        <p:txBody>
          <a:bodyPr wrap="square">
            <a:spAutoFit/>
          </a:bodyPr>
          <a:lstStyle/>
          <a:p>
            <a:r>
              <a:rPr lang="pt-BR" dirty="0">
                <a:solidFill>
                  <a:schemeClr val="bg1"/>
                </a:solidFill>
              </a:rPr>
              <a:t>#include &lt;</a:t>
            </a:r>
            <a:r>
              <a:rPr lang="pt-BR" dirty="0" err="1">
                <a:solidFill>
                  <a:schemeClr val="bg1"/>
                </a:solidFill>
              </a:rPr>
              <a:t>WiFi.h</a:t>
            </a:r>
            <a:r>
              <a:rPr lang="pt-BR" dirty="0">
                <a:solidFill>
                  <a:schemeClr val="bg1"/>
                </a:solidFill>
              </a:rPr>
              <a:t>&gt;</a:t>
            </a:r>
          </a:p>
          <a:p>
            <a:r>
              <a:rPr lang="pt-BR" dirty="0">
                <a:solidFill>
                  <a:schemeClr val="bg1"/>
                </a:solidFill>
              </a:rPr>
              <a:t>#include &lt;</a:t>
            </a:r>
            <a:r>
              <a:rPr lang="pt-BR" dirty="0" err="1">
                <a:solidFill>
                  <a:schemeClr val="bg1"/>
                </a:solidFill>
              </a:rPr>
              <a:t>PubSubClient.h</a:t>
            </a:r>
            <a:r>
              <a:rPr lang="pt-BR" dirty="0">
                <a:solidFill>
                  <a:schemeClr val="bg1"/>
                </a:solidFill>
              </a:rPr>
              <a:t>&gt;</a:t>
            </a:r>
          </a:p>
          <a:p>
            <a:endParaRPr lang="pt-BR" dirty="0">
              <a:solidFill>
                <a:schemeClr val="bg1"/>
              </a:solidFill>
            </a:endParaRPr>
          </a:p>
          <a:p>
            <a:r>
              <a:rPr lang="pt-BR" dirty="0" err="1">
                <a:solidFill>
                  <a:schemeClr val="bg1"/>
                </a:solidFill>
              </a:rPr>
              <a:t>static</a:t>
            </a:r>
            <a:r>
              <a:rPr lang="pt-BR" dirty="0">
                <a:solidFill>
                  <a:schemeClr val="bg1"/>
                </a:solidFill>
              </a:rPr>
              <a:t> </a:t>
            </a:r>
            <a:r>
              <a:rPr lang="pt-BR" dirty="0" err="1">
                <a:solidFill>
                  <a:schemeClr val="bg1"/>
                </a:solidFill>
              </a:rPr>
              <a:t>long</a:t>
            </a:r>
            <a:r>
              <a:rPr lang="pt-BR" dirty="0">
                <a:solidFill>
                  <a:schemeClr val="bg1"/>
                </a:solidFill>
              </a:rPr>
              <a:t> </a:t>
            </a:r>
            <a:r>
              <a:rPr lang="pt-BR" dirty="0" err="1">
                <a:solidFill>
                  <a:schemeClr val="bg1"/>
                </a:solidFill>
              </a:rPr>
              <a:t>long</a:t>
            </a:r>
            <a:r>
              <a:rPr lang="pt-BR" dirty="0">
                <a:solidFill>
                  <a:schemeClr val="bg1"/>
                </a:solidFill>
              </a:rPr>
              <a:t> tempo=0;</a:t>
            </a:r>
          </a:p>
          <a:p>
            <a:endParaRPr lang="pt-BR" dirty="0">
              <a:solidFill>
                <a:schemeClr val="bg1"/>
              </a:solidFill>
            </a:endParaRPr>
          </a:p>
          <a:p>
            <a:r>
              <a:rPr lang="pt-BR" dirty="0" err="1">
                <a:solidFill>
                  <a:schemeClr val="bg1"/>
                </a:solidFill>
              </a:rPr>
              <a:t>const</a:t>
            </a:r>
            <a:r>
              <a:rPr lang="pt-BR" dirty="0">
                <a:solidFill>
                  <a:schemeClr val="bg1"/>
                </a:solidFill>
              </a:rPr>
              <a:t> char* </a:t>
            </a:r>
            <a:r>
              <a:rPr lang="pt-BR" dirty="0" err="1">
                <a:solidFill>
                  <a:schemeClr val="bg1"/>
                </a:solidFill>
              </a:rPr>
              <a:t>ssid</a:t>
            </a:r>
            <a:r>
              <a:rPr lang="pt-BR" dirty="0">
                <a:solidFill>
                  <a:schemeClr val="bg1"/>
                </a:solidFill>
              </a:rPr>
              <a:t> = "motog8";</a:t>
            </a:r>
          </a:p>
          <a:p>
            <a:r>
              <a:rPr lang="pt-BR" dirty="0" err="1">
                <a:solidFill>
                  <a:schemeClr val="bg1"/>
                </a:solidFill>
              </a:rPr>
              <a:t>const</a:t>
            </a:r>
            <a:r>
              <a:rPr lang="pt-BR" dirty="0">
                <a:solidFill>
                  <a:schemeClr val="bg1"/>
                </a:solidFill>
              </a:rPr>
              <a:t> char* </a:t>
            </a:r>
            <a:r>
              <a:rPr lang="pt-BR" dirty="0" err="1">
                <a:solidFill>
                  <a:schemeClr val="bg1"/>
                </a:solidFill>
              </a:rPr>
              <a:t>password</a:t>
            </a:r>
            <a:r>
              <a:rPr lang="pt-BR" dirty="0">
                <a:solidFill>
                  <a:schemeClr val="bg1"/>
                </a:solidFill>
              </a:rPr>
              <a:t> = "0123456789";</a:t>
            </a:r>
          </a:p>
          <a:p>
            <a:endParaRPr lang="pt-BR" dirty="0">
              <a:solidFill>
                <a:schemeClr val="bg1"/>
              </a:solidFill>
            </a:endParaRPr>
          </a:p>
          <a:p>
            <a:r>
              <a:rPr lang="pt-BR" dirty="0" err="1">
                <a:solidFill>
                  <a:schemeClr val="bg1"/>
                </a:solidFill>
              </a:rPr>
              <a:t>const</a:t>
            </a:r>
            <a:r>
              <a:rPr lang="pt-BR" dirty="0">
                <a:solidFill>
                  <a:schemeClr val="bg1"/>
                </a:solidFill>
              </a:rPr>
              <a:t> char* </a:t>
            </a:r>
            <a:r>
              <a:rPr lang="pt-BR" dirty="0" err="1">
                <a:solidFill>
                  <a:schemeClr val="bg1"/>
                </a:solidFill>
              </a:rPr>
              <a:t>mqtt_broker</a:t>
            </a:r>
            <a:r>
              <a:rPr lang="pt-BR" dirty="0">
                <a:solidFill>
                  <a:schemeClr val="bg1"/>
                </a:solidFill>
              </a:rPr>
              <a:t> = "broker.emqx.io";</a:t>
            </a:r>
          </a:p>
          <a:p>
            <a:r>
              <a:rPr lang="pt-BR" dirty="0" err="1">
                <a:solidFill>
                  <a:schemeClr val="bg1"/>
                </a:solidFill>
              </a:rPr>
              <a:t>const</a:t>
            </a:r>
            <a:r>
              <a:rPr lang="pt-BR" dirty="0">
                <a:solidFill>
                  <a:schemeClr val="bg1"/>
                </a:solidFill>
              </a:rPr>
              <a:t> </a:t>
            </a:r>
            <a:r>
              <a:rPr lang="pt-BR" dirty="0" err="1">
                <a:solidFill>
                  <a:schemeClr val="bg1"/>
                </a:solidFill>
              </a:rPr>
              <a:t>int</a:t>
            </a:r>
            <a:r>
              <a:rPr lang="pt-BR" dirty="0">
                <a:solidFill>
                  <a:schemeClr val="bg1"/>
                </a:solidFill>
              </a:rPr>
              <a:t> </a:t>
            </a:r>
            <a:r>
              <a:rPr lang="pt-BR" dirty="0" err="1">
                <a:solidFill>
                  <a:schemeClr val="bg1"/>
                </a:solidFill>
              </a:rPr>
              <a:t>mqtt_port</a:t>
            </a:r>
            <a:r>
              <a:rPr lang="pt-BR" dirty="0">
                <a:solidFill>
                  <a:schemeClr val="bg1"/>
                </a:solidFill>
              </a:rPr>
              <a:t> = 1883;</a:t>
            </a:r>
          </a:p>
          <a:p>
            <a:endParaRPr lang="pt-BR" dirty="0">
              <a:solidFill>
                <a:schemeClr val="bg1"/>
              </a:solidFill>
            </a:endParaRPr>
          </a:p>
          <a:p>
            <a:r>
              <a:rPr lang="pt-BR" dirty="0">
                <a:solidFill>
                  <a:schemeClr val="bg1"/>
                </a:solidFill>
              </a:rPr>
              <a:t>#define ID_MQTT "TERROSO_PUB"</a:t>
            </a:r>
          </a:p>
          <a:p>
            <a:r>
              <a:rPr lang="pt-BR" dirty="0">
                <a:solidFill>
                  <a:schemeClr val="bg1"/>
                </a:solidFill>
              </a:rPr>
              <a:t>#define </a:t>
            </a:r>
            <a:r>
              <a:rPr lang="pt-BR" dirty="0" err="1">
                <a:solidFill>
                  <a:schemeClr val="bg1"/>
                </a:solidFill>
              </a:rPr>
              <a:t>topico_pub_temp</a:t>
            </a:r>
            <a:r>
              <a:rPr lang="pt-BR" dirty="0">
                <a:solidFill>
                  <a:schemeClr val="bg1"/>
                </a:solidFill>
              </a:rPr>
              <a:t> "lab318/</a:t>
            </a:r>
            <a:r>
              <a:rPr lang="pt-BR" dirty="0" err="1">
                <a:solidFill>
                  <a:schemeClr val="bg1"/>
                </a:solidFill>
              </a:rPr>
              <a:t>temp</a:t>
            </a:r>
            <a:r>
              <a:rPr lang="pt-BR" dirty="0">
                <a:solidFill>
                  <a:schemeClr val="bg1"/>
                </a:solidFill>
              </a:rPr>
              <a:t>"</a:t>
            </a:r>
          </a:p>
          <a:p>
            <a:r>
              <a:rPr lang="pt-BR" dirty="0">
                <a:solidFill>
                  <a:schemeClr val="bg1"/>
                </a:solidFill>
              </a:rPr>
              <a:t>#define </a:t>
            </a:r>
            <a:r>
              <a:rPr lang="pt-BR" dirty="0" err="1">
                <a:solidFill>
                  <a:schemeClr val="bg1"/>
                </a:solidFill>
              </a:rPr>
              <a:t>topico_pub_umid</a:t>
            </a:r>
            <a:r>
              <a:rPr lang="pt-BR" dirty="0">
                <a:solidFill>
                  <a:schemeClr val="bg1"/>
                </a:solidFill>
              </a:rPr>
              <a:t> "lab318/</a:t>
            </a:r>
            <a:r>
              <a:rPr lang="pt-BR" dirty="0" err="1">
                <a:solidFill>
                  <a:schemeClr val="bg1"/>
                </a:solidFill>
              </a:rPr>
              <a:t>umid</a:t>
            </a:r>
            <a:r>
              <a:rPr lang="pt-BR" dirty="0">
                <a:solidFill>
                  <a:schemeClr val="bg1"/>
                </a:solidFill>
              </a:rPr>
              <a:t>"</a:t>
            </a:r>
          </a:p>
          <a:p>
            <a:endParaRPr lang="pt-BR" dirty="0">
              <a:solidFill>
                <a:schemeClr val="bg1"/>
              </a:solidFill>
            </a:endParaRPr>
          </a:p>
          <a:p>
            <a:r>
              <a:rPr lang="pt-BR" dirty="0" err="1">
                <a:solidFill>
                  <a:schemeClr val="bg1"/>
                </a:solidFill>
              </a:rPr>
              <a:t>WiFiClient</a:t>
            </a:r>
            <a:r>
              <a:rPr lang="pt-BR" dirty="0">
                <a:solidFill>
                  <a:schemeClr val="bg1"/>
                </a:solidFill>
              </a:rPr>
              <a:t> </a:t>
            </a:r>
            <a:r>
              <a:rPr lang="pt-BR" dirty="0" err="1">
                <a:solidFill>
                  <a:schemeClr val="bg1"/>
                </a:solidFill>
              </a:rPr>
              <a:t>espClient</a:t>
            </a:r>
            <a:r>
              <a:rPr lang="pt-BR" dirty="0">
                <a:solidFill>
                  <a:schemeClr val="bg1"/>
                </a:solidFill>
              </a:rPr>
              <a:t>;</a:t>
            </a:r>
          </a:p>
          <a:p>
            <a:r>
              <a:rPr lang="pt-BR" dirty="0" err="1">
                <a:solidFill>
                  <a:schemeClr val="bg1"/>
                </a:solidFill>
              </a:rPr>
              <a:t>PubSubClient</a:t>
            </a:r>
            <a:r>
              <a:rPr lang="pt-BR" dirty="0">
                <a:solidFill>
                  <a:schemeClr val="bg1"/>
                </a:solidFill>
              </a:rPr>
              <a:t> MQTT(</a:t>
            </a:r>
            <a:r>
              <a:rPr lang="pt-BR" dirty="0" err="1">
                <a:solidFill>
                  <a:schemeClr val="bg1"/>
                </a:solidFill>
              </a:rPr>
              <a:t>espClient</a:t>
            </a:r>
            <a:r>
              <a:rPr lang="pt-BR" dirty="0">
                <a:solidFill>
                  <a:schemeClr val="bg1"/>
                </a:solidFill>
              </a:rPr>
              <a:t>);</a:t>
            </a:r>
          </a:p>
        </p:txBody>
      </p:sp>
      <p:cxnSp>
        <p:nvCxnSpPr>
          <p:cNvPr id="8" name="Conector reto 7">
            <a:extLst>
              <a:ext uri="{FF2B5EF4-FFF2-40B4-BE49-F238E27FC236}">
                <a16:creationId xmlns:a16="http://schemas.microsoft.com/office/drawing/2014/main" id="{D12C0281-DD82-DF90-6522-8843D888A299}"/>
              </a:ext>
            </a:extLst>
          </p:cNvPr>
          <p:cNvCxnSpPr/>
          <p:nvPr/>
        </p:nvCxnSpPr>
        <p:spPr>
          <a:xfrm>
            <a:off x="7162800" y="1451811"/>
            <a:ext cx="0" cy="5133473"/>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836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7DC70-34FD-28A2-832F-A3DC5454D747}"/>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EA488474-F365-E8D2-356F-D4480A80CAC6}"/>
              </a:ext>
            </a:extLst>
          </p:cNvPr>
          <p:cNvSpPr txBox="1"/>
          <p:nvPr/>
        </p:nvSpPr>
        <p:spPr>
          <a:xfrm>
            <a:off x="317291" y="1684421"/>
            <a:ext cx="6097554" cy="3077766"/>
          </a:xfrm>
          <a:prstGeom prst="rect">
            <a:avLst/>
          </a:prstGeom>
          <a:noFill/>
        </p:spPr>
        <p:txBody>
          <a:bodyPr wrap="square">
            <a:spAutoFit/>
          </a:bodyPr>
          <a:lstStyle/>
          <a:p>
            <a:r>
              <a:rPr lang="pt-BR" sz="1600" dirty="0" err="1">
                <a:solidFill>
                  <a:schemeClr val="bg1"/>
                </a:solidFill>
              </a:rPr>
              <a:t>void</a:t>
            </a:r>
            <a:r>
              <a:rPr lang="pt-BR" sz="1600" dirty="0">
                <a:solidFill>
                  <a:schemeClr val="bg1"/>
                </a:solidFill>
              </a:rPr>
              <a:t> </a:t>
            </a:r>
            <a:r>
              <a:rPr lang="pt-BR" sz="1600" dirty="0" err="1">
                <a:solidFill>
                  <a:schemeClr val="bg1"/>
                </a:solidFill>
              </a:rPr>
              <a:t>conectaWifi</a:t>
            </a:r>
            <a:r>
              <a:rPr lang="pt-BR" sz="1600" dirty="0">
                <a:solidFill>
                  <a:schemeClr val="bg1"/>
                </a:solidFill>
              </a:rPr>
              <a:t>()</a:t>
            </a:r>
          </a:p>
          <a:p>
            <a:r>
              <a:rPr lang="pt-BR" sz="1600" dirty="0">
                <a:solidFill>
                  <a:schemeClr val="bg1"/>
                </a:solidFill>
              </a:rPr>
              <a:t>{</a:t>
            </a:r>
          </a:p>
          <a:p>
            <a:r>
              <a:rPr lang="pt-BR" sz="1600" dirty="0">
                <a:solidFill>
                  <a:schemeClr val="bg1"/>
                </a:solidFill>
              </a:rPr>
              <a:t>  </a:t>
            </a:r>
            <a:r>
              <a:rPr lang="pt-BR" sz="1600" dirty="0" err="1">
                <a:solidFill>
                  <a:schemeClr val="bg1"/>
                </a:solidFill>
              </a:rPr>
              <a:t>Serial.println</a:t>
            </a:r>
            <a:r>
              <a:rPr lang="pt-BR" sz="1600" dirty="0">
                <a:solidFill>
                  <a:schemeClr val="bg1"/>
                </a:solidFill>
              </a:rPr>
              <a:t>("Conectando a rede </a:t>
            </a:r>
            <a:r>
              <a:rPr lang="pt-BR" sz="1600" dirty="0" err="1">
                <a:solidFill>
                  <a:schemeClr val="bg1"/>
                </a:solidFill>
              </a:rPr>
              <a:t>wifi</a:t>
            </a:r>
            <a:r>
              <a:rPr lang="pt-BR" sz="1600" dirty="0">
                <a:solidFill>
                  <a:schemeClr val="bg1"/>
                </a:solidFill>
              </a:rPr>
              <a:t>!");</a:t>
            </a:r>
          </a:p>
          <a:p>
            <a:r>
              <a:rPr lang="pt-BR" sz="1600" dirty="0">
                <a:solidFill>
                  <a:schemeClr val="bg1"/>
                </a:solidFill>
              </a:rPr>
              <a:t>  </a:t>
            </a:r>
            <a:r>
              <a:rPr lang="pt-BR" sz="1600" dirty="0" err="1">
                <a:solidFill>
                  <a:schemeClr val="bg1"/>
                </a:solidFill>
              </a:rPr>
              <a:t>WiFi.begin</a:t>
            </a:r>
            <a:r>
              <a:rPr lang="pt-BR" sz="1600" dirty="0">
                <a:solidFill>
                  <a:schemeClr val="bg1"/>
                </a:solidFill>
              </a:rPr>
              <a:t>(</a:t>
            </a:r>
            <a:r>
              <a:rPr lang="pt-BR" sz="1600" dirty="0" err="1">
                <a:solidFill>
                  <a:schemeClr val="bg1"/>
                </a:solidFill>
              </a:rPr>
              <a:t>ssid</a:t>
            </a:r>
            <a:r>
              <a:rPr lang="pt-BR" sz="1600" dirty="0">
                <a:solidFill>
                  <a:schemeClr val="bg1"/>
                </a:solidFill>
              </a:rPr>
              <a:t>, </a:t>
            </a:r>
            <a:r>
              <a:rPr lang="pt-BR" sz="1600" dirty="0" err="1">
                <a:solidFill>
                  <a:schemeClr val="bg1"/>
                </a:solidFill>
              </a:rPr>
              <a:t>password</a:t>
            </a:r>
            <a:r>
              <a:rPr lang="pt-BR" sz="1600" dirty="0">
                <a:solidFill>
                  <a:schemeClr val="bg1"/>
                </a:solidFill>
              </a:rPr>
              <a:t>);</a:t>
            </a:r>
          </a:p>
          <a:p>
            <a:r>
              <a:rPr lang="pt-BR" sz="1600" dirty="0">
                <a:solidFill>
                  <a:schemeClr val="bg1"/>
                </a:solidFill>
              </a:rPr>
              <a:t>  </a:t>
            </a:r>
            <a:r>
              <a:rPr lang="pt-BR" sz="1600" dirty="0" err="1">
                <a:solidFill>
                  <a:schemeClr val="bg1"/>
                </a:solidFill>
              </a:rPr>
              <a:t>while</a:t>
            </a:r>
            <a:r>
              <a:rPr lang="pt-BR" sz="1600" dirty="0">
                <a:solidFill>
                  <a:schemeClr val="bg1"/>
                </a:solidFill>
              </a:rPr>
              <a:t> (</a:t>
            </a:r>
            <a:r>
              <a:rPr lang="pt-BR" sz="1600" dirty="0" err="1">
                <a:solidFill>
                  <a:schemeClr val="bg1"/>
                </a:solidFill>
              </a:rPr>
              <a:t>WiFi.status</a:t>
            </a:r>
            <a:r>
              <a:rPr lang="pt-BR" sz="1600" dirty="0">
                <a:solidFill>
                  <a:schemeClr val="bg1"/>
                </a:solidFill>
              </a:rPr>
              <a:t>() != WL_CONNECTED) </a:t>
            </a:r>
          </a:p>
          <a:p>
            <a:r>
              <a:rPr lang="pt-BR" sz="1600" dirty="0">
                <a:solidFill>
                  <a:schemeClr val="bg1"/>
                </a:solidFill>
              </a:rPr>
              <a:t>  {</a:t>
            </a:r>
          </a:p>
          <a:p>
            <a:r>
              <a:rPr lang="pt-BR" sz="1600" dirty="0">
                <a:solidFill>
                  <a:schemeClr val="bg1"/>
                </a:solidFill>
              </a:rPr>
              <a:t>    delay(500);</a:t>
            </a:r>
          </a:p>
          <a:p>
            <a:r>
              <a:rPr lang="pt-BR" sz="1600" dirty="0">
                <a:solidFill>
                  <a:schemeClr val="bg1"/>
                </a:solidFill>
              </a:rPr>
              <a:t>    </a:t>
            </a:r>
            <a:r>
              <a:rPr lang="pt-BR" sz="1600" dirty="0" err="1">
                <a:solidFill>
                  <a:schemeClr val="bg1"/>
                </a:solidFill>
              </a:rPr>
              <a:t>Serial.println</a:t>
            </a:r>
            <a:r>
              <a:rPr lang="pt-BR" sz="1600" dirty="0">
                <a:solidFill>
                  <a:schemeClr val="bg1"/>
                </a:solidFill>
              </a:rPr>
              <a:t>("Conectando a rede </a:t>
            </a:r>
            <a:r>
              <a:rPr lang="pt-BR" sz="1600" dirty="0" err="1">
                <a:solidFill>
                  <a:schemeClr val="bg1"/>
                </a:solidFill>
              </a:rPr>
              <a:t>wifi</a:t>
            </a:r>
            <a:r>
              <a:rPr lang="pt-BR" sz="1600" dirty="0">
                <a:solidFill>
                  <a:schemeClr val="bg1"/>
                </a:solidFill>
              </a:rPr>
              <a:t>....");</a:t>
            </a:r>
          </a:p>
          <a:p>
            <a:r>
              <a:rPr lang="pt-BR" sz="1600" dirty="0">
                <a:solidFill>
                  <a:schemeClr val="bg1"/>
                </a:solidFill>
              </a:rPr>
              <a:t>  }</a:t>
            </a:r>
          </a:p>
          <a:p>
            <a:r>
              <a:rPr lang="pt-BR" sz="1600" dirty="0">
                <a:solidFill>
                  <a:schemeClr val="bg1"/>
                </a:solidFill>
              </a:rPr>
              <a:t>  </a:t>
            </a:r>
            <a:r>
              <a:rPr lang="pt-BR" sz="1600" dirty="0" err="1">
                <a:solidFill>
                  <a:schemeClr val="bg1"/>
                </a:solidFill>
              </a:rPr>
              <a:t>Serial.println</a:t>
            </a:r>
            <a:r>
              <a:rPr lang="pt-BR" sz="1600" dirty="0">
                <a:solidFill>
                  <a:schemeClr val="bg1"/>
                </a:solidFill>
              </a:rPr>
              <a:t>("Conectado a rede </a:t>
            </a:r>
            <a:r>
              <a:rPr lang="pt-BR" sz="1600" dirty="0" err="1">
                <a:solidFill>
                  <a:schemeClr val="bg1"/>
                </a:solidFill>
              </a:rPr>
              <a:t>wifi</a:t>
            </a:r>
            <a:r>
              <a:rPr lang="pt-BR" sz="1600" dirty="0">
                <a:solidFill>
                  <a:schemeClr val="bg1"/>
                </a:solidFill>
              </a:rPr>
              <a:t>");</a:t>
            </a:r>
          </a:p>
          <a:p>
            <a:r>
              <a:rPr lang="pt-BR" sz="1600" dirty="0">
                <a:solidFill>
                  <a:schemeClr val="bg1"/>
                </a:solidFill>
              </a:rPr>
              <a:t>}</a:t>
            </a:r>
          </a:p>
          <a:p>
            <a:endParaRPr lang="pt-BR" dirty="0">
              <a:solidFill>
                <a:schemeClr val="bg1"/>
              </a:solidFill>
            </a:endParaRPr>
          </a:p>
        </p:txBody>
      </p:sp>
      <p:sp>
        <p:nvSpPr>
          <p:cNvPr id="2" name="Título 1">
            <a:extLst>
              <a:ext uri="{FF2B5EF4-FFF2-40B4-BE49-F238E27FC236}">
                <a16:creationId xmlns:a16="http://schemas.microsoft.com/office/drawing/2014/main" id="{59EB3886-AB2C-7DC8-06F8-28F465062D74}"/>
              </a:ext>
            </a:extLst>
          </p:cNvPr>
          <p:cNvSpPr>
            <a:spLocks noGrp="1"/>
          </p:cNvSpPr>
          <p:nvPr>
            <p:ph type="title"/>
          </p:nvPr>
        </p:nvSpPr>
        <p:spPr>
          <a:xfrm>
            <a:off x="2344367" y="43452"/>
            <a:ext cx="9494196" cy="1325563"/>
          </a:xfrm>
        </p:spPr>
        <p:txBody>
          <a:bodyPr>
            <a:normAutofit/>
          </a:bodyPr>
          <a:lstStyle/>
          <a:p>
            <a:r>
              <a:rPr lang="pt-BR" sz="4000" b="1" dirty="0"/>
              <a:t>Continuação.....</a:t>
            </a:r>
          </a:p>
        </p:txBody>
      </p:sp>
      <p:sp>
        <p:nvSpPr>
          <p:cNvPr id="3" name="CaixaDeTexto 2">
            <a:extLst>
              <a:ext uri="{FF2B5EF4-FFF2-40B4-BE49-F238E27FC236}">
                <a16:creationId xmlns:a16="http://schemas.microsoft.com/office/drawing/2014/main" id="{1387AFD0-C8FF-B318-3D2B-D614ABCDF475}"/>
              </a:ext>
            </a:extLst>
          </p:cNvPr>
          <p:cNvSpPr txBox="1"/>
          <p:nvPr/>
        </p:nvSpPr>
        <p:spPr>
          <a:xfrm>
            <a:off x="7032213" y="1684421"/>
            <a:ext cx="6097554" cy="4308872"/>
          </a:xfrm>
          <a:prstGeom prst="rect">
            <a:avLst/>
          </a:prstGeom>
          <a:noFill/>
        </p:spPr>
        <p:txBody>
          <a:bodyPr wrap="square">
            <a:spAutoFit/>
          </a:bodyPr>
          <a:lstStyle/>
          <a:p>
            <a:r>
              <a:rPr lang="pt-BR" sz="1600" dirty="0" err="1">
                <a:solidFill>
                  <a:schemeClr val="bg1"/>
                </a:solidFill>
              </a:rPr>
              <a:t>void</a:t>
            </a:r>
            <a:r>
              <a:rPr lang="pt-BR" sz="1600" dirty="0">
                <a:solidFill>
                  <a:schemeClr val="bg1"/>
                </a:solidFill>
              </a:rPr>
              <a:t> </a:t>
            </a:r>
            <a:r>
              <a:rPr lang="pt-BR" sz="1600" dirty="0" err="1">
                <a:solidFill>
                  <a:schemeClr val="bg1"/>
                </a:solidFill>
              </a:rPr>
              <a:t>conectaMQTT</a:t>
            </a:r>
            <a:r>
              <a:rPr lang="pt-BR" sz="1600" dirty="0">
                <a:solidFill>
                  <a:schemeClr val="bg1"/>
                </a:solidFill>
              </a:rPr>
              <a:t>()</a:t>
            </a:r>
          </a:p>
          <a:p>
            <a:r>
              <a:rPr lang="pt-BR" sz="1600" dirty="0">
                <a:solidFill>
                  <a:schemeClr val="bg1"/>
                </a:solidFill>
              </a:rPr>
              <a:t>{</a:t>
            </a:r>
          </a:p>
          <a:p>
            <a:r>
              <a:rPr lang="pt-BR" sz="1600" dirty="0">
                <a:solidFill>
                  <a:schemeClr val="bg1"/>
                </a:solidFill>
              </a:rPr>
              <a:t>  </a:t>
            </a:r>
            <a:r>
              <a:rPr lang="pt-BR" sz="1600" dirty="0" err="1">
                <a:solidFill>
                  <a:schemeClr val="bg1"/>
                </a:solidFill>
              </a:rPr>
              <a:t>while</a:t>
            </a:r>
            <a:r>
              <a:rPr lang="pt-BR" sz="1600" dirty="0">
                <a:solidFill>
                  <a:schemeClr val="bg1"/>
                </a:solidFill>
              </a:rPr>
              <a:t>(!</a:t>
            </a:r>
            <a:r>
              <a:rPr lang="pt-BR" sz="1600" dirty="0" err="1">
                <a:solidFill>
                  <a:schemeClr val="bg1"/>
                </a:solidFill>
              </a:rPr>
              <a:t>MQTT.connected</a:t>
            </a:r>
            <a:r>
              <a:rPr lang="pt-BR" sz="1600" dirty="0">
                <a:solidFill>
                  <a:schemeClr val="bg1"/>
                </a:solidFill>
              </a:rPr>
              <a:t>()) </a:t>
            </a:r>
          </a:p>
          <a:p>
            <a:r>
              <a:rPr lang="pt-BR" sz="1600" dirty="0">
                <a:solidFill>
                  <a:schemeClr val="bg1"/>
                </a:solidFill>
              </a:rPr>
              <a:t>  {</a:t>
            </a:r>
          </a:p>
          <a:p>
            <a:r>
              <a:rPr lang="pt-BR" sz="1600" dirty="0">
                <a:solidFill>
                  <a:schemeClr val="bg1"/>
                </a:solidFill>
              </a:rPr>
              <a:t>    </a:t>
            </a:r>
            <a:r>
              <a:rPr lang="pt-BR" sz="1600" dirty="0" err="1">
                <a:solidFill>
                  <a:schemeClr val="bg1"/>
                </a:solidFill>
              </a:rPr>
              <a:t>if</a:t>
            </a:r>
            <a:r>
              <a:rPr lang="pt-BR" sz="1600" dirty="0">
                <a:solidFill>
                  <a:schemeClr val="bg1"/>
                </a:solidFill>
              </a:rPr>
              <a:t> (</a:t>
            </a:r>
            <a:r>
              <a:rPr lang="pt-BR" sz="1600" dirty="0" err="1">
                <a:solidFill>
                  <a:schemeClr val="bg1"/>
                </a:solidFill>
              </a:rPr>
              <a:t>MQTT.connect</a:t>
            </a:r>
            <a:r>
              <a:rPr lang="pt-BR" sz="1600" dirty="0">
                <a:solidFill>
                  <a:schemeClr val="bg1"/>
                </a:solidFill>
              </a:rPr>
              <a:t>(ID_MQTT))</a:t>
            </a:r>
          </a:p>
          <a:p>
            <a:r>
              <a:rPr lang="pt-BR" sz="1600" dirty="0">
                <a:solidFill>
                  <a:schemeClr val="bg1"/>
                </a:solidFill>
              </a:rPr>
              <a:t>    {</a:t>
            </a:r>
          </a:p>
          <a:p>
            <a:r>
              <a:rPr lang="pt-BR" sz="1600" dirty="0">
                <a:solidFill>
                  <a:schemeClr val="bg1"/>
                </a:solidFill>
              </a:rPr>
              <a:t>      </a:t>
            </a:r>
            <a:r>
              <a:rPr lang="pt-BR" sz="1600" dirty="0" err="1">
                <a:solidFill>
                  <a:schemeClr val="bg1"/>
                </a:solidFill>
              </a:rPr>
              <a:t>Serial.println</a:t>
            </a:r>
            <a:r>
              <a:rPr lang="pt-BR" sz="1600" dirty="0">
                <a:solidFill>
                  <a:schemeClr val="bg1"/>
                </a:solidFill>
              </a:rPr>
              <a:t>("Conectado ao Broker!");</a:t>
            </a:r>
          </a:p>
          <a:p>
            <a:r>
              <a:rPr lang="pt-BR" sz="1600" dirty="0">
                <a:solidFill>
                  <a:schemeClr val="bg1"/>
                </a:solidFill>
              </a:rPr>
              <a:t>    } </a:t>
            </a:r>
          </a:p>
          <a:p>
            <a:r>
              <a:rPr lang="pt-BR" sz="1600" dirty="0">
                <a:solidFill>
                  <a:schemeClr val="bg1"/>
                </a:solidFill>
              </a:rPr>
              <a:t>    </a:t>
            </a:r>
            <a:r>
              <a:rPr lang="pt-BR" sz="1600" dirty="0" err="1">
                <a:solidFill>
                  <a:schemeClr val="bg1"/>
                </a:solidFill>
              </a:rPr>
              <a:t>else</a:t>
            </a:r>
            <a:r>
              <a:rPr lang="pt-BR" sz="1600" dirty="0">
                <a:solidFill>
                  <a:schemeClr val="bg1"/>
                </a:solidFill>
              </a:rPr>
              <a:t> </a:t>
            </a:r>
          </a:p>
          <a:p>
            <a:r>
              <a:rPr lang="pt-BR" sz="1600" dirty="0">
                <a:solidFill>
                  <a:schemeClr val="bg1"/>
                </a:solidFill>
              </a:rPr>
              <a:t>    {</a:t>
            </a:r>
          </a:p>
          <a:p>
            <a:r>
              <a:rPr lang="pt-BR" sz="1600" dirty="0">
                <a:solidFill>
                  <a:schemeClr val="bg1"/>
                </a:solidFill>
              </a:rPr>
              <a:t>      </a:t>
            </a:r>
            <a:r>
              <a:rPr lang="pt-BR" sz="1600" dirty="0" err="1">
                <a:solidFill>
                  <a:schemeClr val="bg1"/>
                </a:solidFill>
              </a:rPr>
              <a:t>Serial.print</a:t>
            </a:r>
            <a:r>
              <a:rPr lang="pt-BR" sz="1600" dirty="0">
                <a:solidFill>
                  <a:schemeClr val="bg1"/>
                </a:solidFill>
              </a:rPr>
              <a:t>("Falha na conexão. O status é: ");</a:t>
            </a:r>
          </a:p>
          <a:p>
            <a:r>
              <a:rPr lang="pt-BR" sz="1600" dirty="0">
                <a:solidFill>
                  <a:schemeClr val="bg1"/>
                </a:solidFill>
              </a:rPr>
              <a:t>      </a:t>
            </a:r>
            <a:r>
              <a:rPr lang="pt-BR" sz="1600" dirty="0" err="1">
                <a:solidFill>
                  <a:schemeClr val="bg1"/>
                </a:solidFill>
              </a:rPr>
              <a:t>Serial.print</a:t>
            </a:r>
            <a:r>
              <a:rPr lang="pt-BR" sz="1600" dirty="0">
                <a:solidFill>
                  <a:schemeClr val="bg1"/>
                </a:solidFill>
              </a:rPr>
              <a:t>(</a:t>
            </a:r>
            <a:r>
              <a:rPr lang="pt-BR" sz="1600" dirty="0" err="1">
                <a:solidFill>
                  <a:schemeClr val="bg1"/>
                </a:solidFill>
              </a:rPr>
              <a:t>MQTT.state</a:t>
            </a:r>
            <a:r>
              <a:rPr lang="pt-BR" sz="1600" dirty="0">
                <a:solidFill>
                  <a:schemeClr val="bg1"/>
                </a:solidFill>
              </a:rPr>
              <a:t>());</a:t>
            </a:r>
          </a:p>
          <a:p>
            <a:r>
              <a:rPr lang="pt-BR" sz="1600" dirty="0">
                <a:solidFill>
                  <a:schemeClr val="bg1"/>
                </a:solidFill>
              </a:rPr>
              <a:t>      delay(2000);</a:t>
            </a:r>
          </a:p>
          <a:p>
            <a:r>
              <a:rPr lang="pt-BR" sz="1600" dirty="0">
                <a:solidFill>
                  <a:schemeClr val="bg1"/>
                </a:solidFill>
              </a:rPr>
              <a:t>    }</a:t>
            </a:r>
          </a:p>
          <a:p>
            <a:r>
              <a:rPr lang="pt-BR" sz="1600" dirty="0">
                <a:solidFill>
                  <a:schemeClr val="bg1"/>
                </a:solidFill>
              </a:rPr>
              <a:t>  }</a:t>
            </a:r>
          </a:p>
          <a:p>
            <a:r>
              <a:rPr lang="pt-BR" sz="1600" dirty="0">
                <a:solidFill>
                  <a:schemeClr val="bg1"/>
                </a:solidFill>
              </a:rPr>
              <a:t>}</a:t>
            </a:r>
          </a:p>
          <a:p>
            <a:endParaRPr lang="pt-BR" dirty="0">
              <a:solidFill>
                <a:schemeClr val="bg1"/>
              </a:solidFill>
            </a:endParaRPr>
          </a:p>
        </p:txBody>
      </p:sp>
      <p:cxnSp>
        <p:nvCxnSpPr>
          <p:cNvPr id="4" name="Conector reto 3">
            <a:extLst>
              <a:ext uri="{FF2B5EF4-FFF2-40B4-BE49-F238E27FC236}">
                <a16:creationId xmlns:a16="http://schemas.microsoft.com/office/drawing/2014/main" id="{559E8720-7220-0349-1D8C-965B38457CF4}"/>
              </a:ext>
            </a:extLst>
          </p:cNvPr>
          <p:cNvCxnSpPr/>
          <p:nvPr/>
        </p:nvCxnSpPr>
        <p:spPr>
          <a:xfrm>
            <a:off x="5935362" y="1460049"/>
            <a:ext cx="0" cy="5133473"/>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90493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299D7-EBA6-F011-4AC3-2587BFDCB918}"/>
            </a:ext>
          </a:extLst>
        </p:cNvPr>
        <p:cNvGrpSpPr/>
        <p:nvPr/>
      </p:nvGrpSpPr>
      <p:grpSpPr>
        <a:xfrm>
          <a:off x="0" y="0"/>
          <a:ext cx="0" cy="0"/>
          <a:chOff x="0" y="0"/>
          <a:chExt cx="0" cy="0"/>
        </a:xfrm>
      </p:grpSpPr>
      <p:sp>
        <p:nvSpPr>
          <p:cNvPr id="5" name="CaixaDeTexto 4">
            <a:extLst>
              <a:ext uri="{FF2B5EF4-FFF2-40B4-BE49-F238E27FC236}">
                <a16:creationId xmlns:a16="http://schemas.microsoft.com/office/drawing/2014/main" id="{9F295ECD-2A8D-2A2D-DE3C-6752A1AC7588}"/>
              </a:ext>
            </a:extLst>
          </p:cNvPr>
          <p:cNvSpPr txBox="1"/>
          <p:nvPr/>
        </p:nvSpPr>
        <p:spPr>
          <a:xfrm>
            <a:off x="2661559" y="671691"/>
            <a:ext cx="6097554" cy="6186309"/>
          </a:xfrm>
          <a:prstGeom prst="rect">
            <a:avLst/>
          </a:prstGeom>
          <a:noFill/>
        </p:spPr>
        <p:txBody>
          <a:bodyPr wrap="square">
            <a:spAutoFit/>
          </a:bodyPr>
          <a:lstStyle/>
          <a:p>
            <a:r>
              <a:rPr lang="pt-BR" dirty="0" err="1">
                <a:solidFill>
                  <a:schemeClr val="bg1"/>
                </a:solidFill>
              </a:rPr>
              <a:t>void</a:t>
            </a:r>
            <a:r>
              <a:rPr lang="pt-BR" dirty="0">
                <a:solidFill>
                  <a:schemeClr val="bg1"/>
                </a:solidFill>
              </a:rPr>
              <a:t> </a:t>
            </a:r>
            <a:r>
              <a:rPr lang="pt-BR" dirty="0" err="1">
                <a:solidFill>
                  <a:schemeClr val="bg1"/>
                </a:solidFill>
              </a:rPr>
              <a:t>publicaDados</a:t>
            </a:r>
            <a:r>
              <a:rPr lang="pt-BR" dirty="0">
                <a:solidFill>
                  <a:schemeClr val="bg1"/>
                </a:solidFill>
              </a:rPr>
              <a:t>()</a:t>
            </a:r>
          </a:p>
          <a:p>
            <a:r>
              <a:rPr lang="pt-BR" dirty="0">
                <a:solidFill>
                  <a:schemeClr val="bg1"/>
                </a:solidFill>
              </a:rPr>
              <a:t>{</a:t>
            </a:r>
          </a:p>
          <a:p>
            <a:r>
              <a:rPr lang="pt-BR" dirty="0">
                <a:solidFill>
                  <a:schemeClr val="bg1"/>
                </a:solidFill>
              </a:rPr>
              <a:t>  </a:t>
            </a:r>
            <a:r>
              <a:rPr lang="pt-BR" dirty="0" err="1">
                <a:solidFill>
                  <a:schemeClr val="bg1"/>
                </a:solidFill>
              </a:rPr>
              <a:t>float</a:t>
            </a:r>
            <a:r>
              <a:rPr lang="pt-BR" dirty="0">
                <a:solidFill>
                  <a:schemeClr val="bg1"/>
                </a:solidFill>
              </a:rPr>
              <a:t> </a:t>
            </a:r>
            <a:r>
              <a:rPr lang="pt-BR" dirty="0" err="1">
                <a:solidFill>
                  <a:schemeClr val="bg1"/>
                </a:solidFill>
              </a:rPr>
              <a:t>umid</a:t>
            </a:r>
            <a:r>
              <a:rPr lang="pt-BR" dirty="0">
                <a:solidFill>
                  <a:schemeClr val="bg1"/>
                </a:solidFill>
              </a:rPr>
              <a:t> = 52.6;  </a:t>
            </a:r>
          </a:p>
          <a:p>
            <a:r>
              <a:rPr lang="pt-BR" dirty="0">
                <a:solidFill>
                  <a:schemeClr val="bg1"/>
                </a:solidFill>
              </a:rPr>
              <a:t>  </a:t>
            </a:r>
            <a:r>
              <a:rPr lang="pt-BR" dirty="0" err="1">
                <a:solidFill>
                  <a:schemeClr val="bg1"/>
                </a:solidFill>
              </a:rPr>
              <a:t>float</a:t>
            </a:r>
            <a:r>
              <a:rPr lang="pt-BR" dirty="0">
                <a:solidFill>
                  <a:schemeClr val="bg1"/>
                </a:solidFill>
              </a:rPr>
              <a:t> </a:t>
            </a:r>
            <a:r>
              <a:rPr lang="pt-BR" dirty="0" err="1">
                <a:solidFill>
                  <a:schemeClr val="bg1"/>
                </a:solidFill>
              </a:rPr>
              <a:t>temp</a:t>
            </a:r>
            <a:r>
              <a:rPr lang="pt-BR" dirty="0">
                <a:solidFill>
                  <a:schemeClr val="bg1"/>
                </a:solidFill>
              </a:rPr>
              <a:t> = 23.5; </a:t>
            </a:r>
          </a:p>
          <a:p>
            <a:endParaRPr lang="pt-BR" dirty="0">
              <a:solidFill>
                <a:schemeClr val="bg1"/>
              </a:solidFill>
            </a:endParaRPr>
          </a:p>
          <a:p>
            <a:r>
              <a:rPr lang="pt-BR" dirty="0">
                <a:solidFill>
                  <a:schemeClr val="bg1"/>
                </a:solidFill>
              </a:rPr>
              <a:t>  </a:t>
            </a:r>
            <a:r>
              <a:rPr lang="pt-BR" dirty="0" err="1">
                <a:solidFill>
                  <a:schemeClr val="bg1"/>
                </a:solidFill>
              </a:rPr>
              <a:t>MQTT.publish</a:t>
            </a:r>
            <a:r>
              <a:rPr lang="pt-BR" dirty="0">
                <a:solidFill>
                  <a:schemeClr val="bg1"/>
                </a:solidFill>
              </a:rPr>
              <a:t>(</a:t>
            </a:r>
            <a:r>
              <a:rPr lang="pt-BR" dirty="0" err="1">
                <a:solidFill>
                  <a:schemeClr val="bg1"/>
                </a:solidFill>
              </a:rPr>
              <a:t>topico_pub_temp,String</a:t>
            </a:r>
            <a:r>
              <a:rPr lang="pt-BR" dirty="0">
                <a:solidFill>
                  <a:schemeClr val="bg1"/>
                </a:solidFill>
              </a:rPr>
              <a:t>(</a:t>
            </a:r>
            <a:r>
              <a:rPr lang="pt-BR" dirty="0" err="1">
                <a:solidFill>
                  <a:schemeClr val="bg1"/>
                </a:solidFill>
              </a:rPr>
              <a:t>temp</a:t>
            </a:r>
            <a:r>
              <a:rPr lang="pt-BR" dirty="0">
                <a:solidFill>
                  <a:schemeClr val="bg1"/>
                </a:solidFill>
              </a:rPr>
              <a:t>).</a:t>
            </a:r>
            <a:r>
              <a:rPr lang="pt-BR" dirty="0" err="1">
                <a:solidFill>
                  <a:schemeClr val="bg1"/>
                </a:solidFill>
              </a:rPr>
              <a:t>c_str</a:t>
            </a:r>
            <a:r>
              <a:rPr lang="pt-BR" dirty="0">
                <a:solidFill>
                  <a:schemeClr val="bg1"/>
                </a:solidFill>
              </a:rPr>
              <a:t>());</a:t>
            </a:r>
          </a:p>
          <a:p>
            <a:r>
              <a:rPr lang="pt-BR" dirty="0">
                <a:solidFill>
                  <a:schemeClr val="bg1"/>
                </a:solidFill>
              </a:rPr>
              <a:t>  </a:t>
            </a:r>
            <a:r>
              <a:rPr lang="pt-BR" dirty="0" err="1">
                <a:solidFill>
                  <a:schemeClr val="bg1"/>
                </a:solidFill>
              </a:rPr>
              <a:t>MQTT.publish</a:t>
            </a:r>
            <a:r>
              <a:rPr lang="pt-BR" dirty="0">
                <a:solidFill>
                  <a:schemeClr val="bg1"/>
                </a:solidFill>
              </a:rPr>
              <a:t>(</a:t>
            </a:r>
            <a:r>
              <a:rPr lang="pt-BR" dirty="0" err="1">
                <a:solidFill>
                  <a:schemeClr val="bg1"/>
                </a:solidFill>
              </a:rPr>
              <a:t>topico_pub_umid,String</a:t>
            </a:r>
            <a:r>
              <a:rPr lang="pt-BR" dirty="0">
                <a:solidFill>
                  <a:schemeClr val="bg1"/>
                </a:solidFill>
              </a:rPr>
              <a:t>(</a:t>
            </a:r>
            <a:r>
              <a:rPr lang="pt-BR" dirty="0" err="1">
                <a:solidFill>
                  <a:schemeClr val="bg1"/>
                </a:solidFill>
              </a:rPr>
              <a:t>umid</a:t>
            </a:r>
            <a:r>
              <a:rPr lang="pt-BR" dirty="0">
                <a:solidFill>
                  <a:schemeClr val="bg1"/>
                </a:solidFill>
              </a:rPr>
              <a:t>).</a:t>
            </a:r>
            <a:r>
              <a:rPr lang="pt-BR" dirty="0" err="1">
                <a:solidFill>
                  <a:schemeClr val="bg1"/>
                </a:solidFill>
              </a:rPr>
              <a:t>c_str</a:t>
            </a:r>
            <a:r>
              <a:rPr lang="pt-BR" dirty="0">
                <a:solidFill>
                  <a:schemeClr val="bg1"/>
                </a:solidFill>
              </a:rPr>
              <a:t>());</a:t>
            </a:r>
          </a:p>
          <a:p>
            <a:r>
              <a:rPr lang="pt-BR" dirty="0">
                <a:solidFill>
                  <a:schemeClr val="bg1"/>
                </a:solidFill>
              </a:rPr>
              <a:t>}</a:t>
            </a:r>
          </a:p>
          <a:p>
            <a:endParaRPr lang="pt-BR" dirty="0">
              <a:solidFill>
                <a:schemeClr val="bg1"/>
              </a:solidFill>
            </a:endParaRPr>
          </a:p>
          <a:p>
            <a:r>
              <a:rPr lang="pt-BR" dirty="0" err="1">
                <a:solidFill>
                  <a:schemeClr val="bg1"/>
                </a:solidFill>
              </a:rPr>
              <a:t>void</a:t>
            </a:r>
            <a:r>
              <a:rPr lang="pt-BR" dirty="0">
                <a:solidFill>
                  <a:schemeClr val="bg1"/>
                </a:solidFill>
              </a:rPr>
              <a:t> loop() </a:t>
            </a:r>
          </a:p>
          <a:p>
            <a:r>
              <a:rPr lang="pt-BR" dirty="0">
                <a:solidFill>
                  <a:schemeClr val="bg1"/>
                </a:solidFill>
              </a:rPr>
              <a:t>{</a:t>
            </a:r>
          </a:p>
          <a:p>
            <a:r>
              <a:rPr lang="pt-BR" dirty="0">
                <a:solidFill>
                  <a:schemeClr val="bg1"/>
                </a:solidFill>
              </a:rPr>
              <a:t>  </a:t>
            </a:r>
            <a:r>
              <a:rPr lang="pt-BR" dirty="0" err="1">
                <a:solidFill>
                  <a:schemeClr val="bg1"/>
                </a:solidFill>
              </a:rPr>
              <a:t>static</a:t>
            </a:r>
            <a:r>
              <a:rPr lang="pt-BR" dirty="0">
                <a:solidFill>
                  <a:schemeClr val="bg1"/>
                </a:solidFill>
              </a:rPr>
              <a:t> </a:t>
            </a:r>
            <a:r>
              <a:rPr lang="pt-BR" dirty="0" err="1">
                <a:solidFill>
                  <a:schemeClr val="bg1"/>
                </a:solidFill>
              </a:rPr>
              <a:t>long</a:t>
            </a:r>
            <a:r>
              <a:rPr lang="pt-BR" dirty="0">
                <a:solidFill>
                  <a:schemeClr val="bg1"/>
                </a:solidFill>
              </a:rPr>
              <a:t> </a:t>
            </a:r>
            <a:r>
              <a:rPr lang="pt-BR" dirty="0" err="1">
                <a:solidFill>
                  <a:schemeClr val="bg1"/>
                </a:solidFill>
              </a:rPr>
              <a:t>long</a:t>
            </a:r>
            <a:r>
              <a:rPr lang="pt-BR" dirty="0">
                <a:solidFill>
                  <a:schemeClr val="bg1"/>
                </a:solidFill>
              </a:rPr>
              <a:t> </a:t>
            </a:r>
            <a:r>
              <a:rPr lang="pt-BR" dirty="0" err="1">
                <a:solidFill>
                  <a:schemeClr val="bg1"/>
                </a:solidFill>
              </a:rPr>
              <a:t>pooling</a:t>
            </a:r>
            <a:r>
              <a:rPr lang="pt-BR" dirty="0">
                <a:solidFill>
                  <a:schemeClr val="bg1"/>
                </a:solidFill>
              </a:rPr>
              <a:t> = 0;</a:t>
            </a:r>
          </a:p>
          <a:p>
            <a:r>
              <a:rPr lang="pt-BR" dirty="0">
                <a:solidFill>
                  <a:schemeClr val="bg1"/>
                </a:solidFill>
              </a:rPr>
              <a:t>  </a:t>
            </a:r>
            <a:r>
              <a:rPr lang="pt-BR" dirty="0" err="1">
                <a:solidFill>
                  <a:schemeClr val="bg1"/>
                </a:solidFill>
              </a:rPr>
              <a:t>if</a:t>
            </a:r>
            <a:r>
              <a:rPr lang="pt-BR" dirty="0">
                <a:solidFill>
                  <a:schemeClr val="bg1"/>
                </a:solidFill>
              </a:rPr>
              <a:t>(!</a:t>
            </a:r>
            <a:r>
              <a:rPr lang="pt-BR" dirty="0" err="1">
                <a:solidFill>
                  <a:schemeClr val="bg1"/>
                </a:solidFill>
              </a:rPr>
              <a:t>MQTT.connected</a:t>
            </a:r>
            <a:r>
              <a:rPr lang="pt-BR" dirty="0">
                <a:solidFill>
                  <a:schemeClr val="bg1"/>
                </a:solidFill>
              </a:rPr>
              <a:t>()) </a:t>
            </a:r>
            <a:r>
              <a:rPr lang="pt-BR" dirty="0" err="1">
                <a:solidFill>
                  <a:schemeClr val="bg1"/>
                </a:solidFill>
              </a:rPr>
              <a:t>conectaMQTT</a:t>
            </a:r>
            <a:r>
              <a:rPr lang="pt-BR" dirty="0">
                <a:solidFill>
                  <a:schemeClr val="bg1"/>
                </a:solidFill>
              </a:rPr>
              <a:t>();</a:t>
            </a:r>
          </a:p>
          <a:p>
            <a:r>
              <a:rPr lang="pt-BR" dirty="0">
                <a:solidFill>
                  <a:schemeClr val="bg1"/>
                </a:solidFill>
              </a:rPr>
              <a:t>  </a:t>
            </a:r>
            <a:r>
              <a:rPr lang="pt-BR" dirty="0" err="1">
                <a:solidFill>
                  <a:schemeClr val="bg1"/>
                </a:solidFill>
              </a:rPr>
              <a:t>if</a:t>
            </a:r>
            <a:r>
              <a:rPr lang="pt-BR" dirty="0">
                <a:solidFill>
                  <a:schemeClr val="bg1"/>
                </a:solidFill>
              </a:rPr>
              <a:t>(</a:t>
            </a:r>
            <a:r>
              <a:rPr lang="pt-BR" dirty="0" err="1">
                <a:solidFill>
                  <a:schemeClr val="bg1"/>
                </a:solidFill>
              </a:rPr>
              <a:t>WiFi.status</a:t>
            </a:r>
            <a:r>
              <a:rPr lang="pt-BR" dirty="0">
                <a:solidFill>
                  <a:schemeClr val="bg1"/>
                </a:solidFill>
              </a:rPr>
              <a:t>() != WL_CONNECTED) </a:t>
            </a:r>
            <a:r>
              <a:rPr lang="pt-BR" dirty="0" err="1">
                <a:solidFill>
                  <a:schemeClr val="bg1"/>
                </a:solidFill>
              </a:rPr>
              <a:t>conectaWifi</a:t>
            </a:r>
            <a:r>
              <a:rPr lang="pt-BR" dirty="0">
                <a:solidFill>
                  <a:schemeClr val="bg1"/>
                </a:solidFill>
              </a:rPr>
              <a:t>();</a:t>
            </a:r>
          </a:p>
          <a:p>
            <a:r>
              <a:rPr lang="pt-BR" dirty="0">
                <a:solidFill>
                  <a:schemeClr val="bg1"/>
                </a:solidFill>
              </a:rPr>
              <a:t>  </a:t>
            </a:r>
          </a:p>
          <a:p>
            <a:r>
              <a:rPr lang="pt-BR" dirty="0">
                <a:solidFill>
                  <a:schemeClr val="bg1"/>
                </a:solidFill>
              </a:rPr>
              <a:t>  </a:t>
            </a:r>
            <a:r>
              <a:rPr lang="pt-BR" dirty="0" err="1">
                <a:solidFill>
                  <a:schemeClr val="bg1"/>
                </a:solidFill>
              </a:rPr>
              <a:t>if</a:t>
            </a:r>
            <a:r>
              <a:rPr lang="pt-BR" dirty="0">
                <a:solidFill>
                  <a:schemeClr val="bg1"/>
                </a:solidFill>
              </a:rPr>
              <a:t>(</a:t>
            </a:r>
            <a:r>
              <a:rPr lang="pt-BR" dirty="0" err="1">
                <a:solidFill>
                  <a:schemeClr val="bg1"/>
                </a:solidFill>
              </a:rPr>
              <a:t>millis</a:t>
            </a:r>
            <a:r>
              <a:rPr lang="pt-BR" dirty="0">
                <a:solidFill>
                  <a:schemeClr val="bg1"/>
                </a:solidFill>
              </a:rPr>
              <a:t>()&gt;pooling+10000)</a:t>
            </a:r>
          </a:p>
          <a:p>
            <a:r>
              <a:rPr lang="pt-BR" dirty="0">
                <a:solidFill>
                  <a:schemeClr val="bg1"/>
                </a:solidFill>
              </a:rPr>
              <a:t>  {</a:t>
            </a:r>
          </a:p>
          <a:p>
            <a:r>
              <a:rPr lang="pt-BR" dirty="0">
                <a:solidFill>
                  <a:schemeClr val="bg1"/>
                </a:solidFill>
              </a:rPr>
              <a:t>    </a:t>
            </a:r>
            <a:r>
              <a:rPr lang="pt-BR" dirty="0" err="1">
                <a:solidFill>
                  <a:schemeClr val="bg1"/>
                </a:solidFill>
              </a:rPr>
              <a:t>pooling</a:t>
            </a:r>
            <a:r>
              <a:rPr lang="pt-BR" dirty="0">
                <a:solidFill>
                  <a:schemeClr val="bg1"/>
                </a:solidFill>
              </a:rPr>
              <a:t> = </a:t>
            </a:r>
            <a:r>
              <a:rPr lang="pt-BR" dirty="0" err="1">
                <a:solidFill>
                  <a:schemeClr val="bg1"/>
                </a:solidFill>
              </a:rPr>
              <a:t>millis</a:t>
            </a:r>
            <a:r>
              <a:rPr lang="pt-BR" dirty="0">
                <a:solidFill>
                  <a:schemeClr val="bg1"/>
                </a:solidFill>
              </a:rPr>
              <a:t>();</a:t>
            </a:r>
          </a:p>
          <a:p>
            <a:r>
              <a:rPr lang="pt-BR" dirty="0">
                <a:solidFill>
                  <a:schemeClr val="bg1"/>
                </a:solidFill>
              </a:rPr>
              <a:t>    </a:t>
            </a:r>
            <a:r>
              <a:rPr lang="pt-BR" dirty="0" err="1">
                <a:solidFill>
                  <a:schemeClr val="bg1"/>
                </a:solidFill>
              </a:rPr>
              <a:t>publicaDados</a:t>
            </a:r>
            <a:r>
              <a:rPr lang="pt-BR" dirty="0">
                <a:solidFill>
                  <a:schemeClr val="bg1"/>
                </a:solidFill>
              </a:rPr>
              <a:t>();</a:t>
            </a:r>
          </a:p>
          <a:p>
            <a:r>
              <a:rPr lang="pt-BR" dirty="0">
                <a:solidFill>
                  <a:schemeClr val="bg1"/>
                </a:solidFill>
              </a:rPr>
              <a:t>  }</a:t>
            </a:r>
          </a:p>
          <a:p>
            <a:r>
              <a:rPr lang="pt-BR" dirty="0">
                <a:solidFill>
                  <a:schemeClr val="bg1"/>
                </a:solidFill>
              </a:rPr>
              <a:t>  </a:t>
            </a:r>
            <a:r>
              <a:rPr lang="pt-BR" dirty="0" err="1">
                <a:solidFill>
                  <a:schemeClr val="bg1"/>
                </a:solidFill>
              </a:rPr>
              <a:t>MQTT.loop</a:t>
            </a:r>
            <a:r>
              <a:rPr lang="pt-BR" dirty="0">
                <a:solidFill>
                  <a:schemeClr val="bg1"/>
                </a:solidFill>
              </a:rPr>
              <a:t>();</a:t>
            </a:r>
          </a:p>
          <a:p>
            <a:r>
              <a:rPr lang="pt-BR" dirty="0">
                <a:solidFill>
                  <a:schemeClr val="bg1"/>
                </a:solidFill>
              </a:rPr>
              <a:t>}</a:t>
            </a:r>
          </a:p>
        </p:txBody>
      </p:sp>
      <p:sp>
        <p:nvSpPr>
          <p:cNvPr id="2" name="Balão de Fala: Retângulo com Cantos Arredondados 1">
            <a:extLst>
              <a:ext uri="{FF2B5EF4-FFF2-40B4-BE49-F238E27FC236}">
                <a16:creationId xmlns:a16="http://schemas.microsoft.com/office/drawing/2014/main" id="{CC05C028-1010-E8BB-FB4C-AE4E16C4BB00}"/>
              </a:ext>
            </a:extLst>
          </p:cNvPr>
          <p:cNvSpPr/>
          <p:nvPr/>
        </p:nvSpPr>
        <p:spPr>
          <a:xfrm>
            <a:off x="5710336" y="832389"/>
            <a:ext cx="2995125" cy="1007707"/>
          </a:xfrm>
          <a:prstGeom prst="wedgeRoundRectCallout">
            <a:avLst>
              <a:gd name="adj1" fmla="val -83661"/>
              <a:gd name="adj2" fmla="val 19419"/>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b="1" dirty="0">
                <a:solidFill>
                  <a:schemeClr val="bg1"/>
                </a:solidFill>
              </a:rPr>
              <a:t>// </a:t>
            </a:r>
            <a:r>
              <a:rPr lang="pt-BR" b="1" dirty="0" err="1">
                <a:solidFill>
                  <a:schemeClr val="bg1"/>
                </a:solidFill>
              </a:rPr>
              <a:t>dht.readHumidity</a:t>
            </a:r>
            <a:r>
              <a:rPr lang="pt-BR" b="1" dirty="0">
                <a:solidFill>
                  <a:schemeClr val="bg1"/>
                </a:solidFill>
              </a:rPr>
              <a:t>();</a:t>
            </a:r>
          </a:p>
          <a:p>
            <a:r>
              <a:rPr lang="pt-BR" b="1" dirty="0">
                <a:solidFill>
                  <a:schemeClr val="bg1"/>
                </a:solidFill>
              </a:rPr>
              <a:t>//</a:t>
            </a:r>
            <a:r>
              <a:rPr lang="pt-BR" b="1" dirty="0" err="1">
                <a:solidFill>
                  <a:schemeClr val="bg1"/>
                </a:solidFill>
              </a:rPr>
              <a:t>dht.readTemperature</a:t>
            </a:r>
            <a:r>
              <a:rPr lang="pt-BR" b="1" dirty="0">
                <a:solidFill>
                  <a:schemeClr val="bg1"/>
                </a:solidFill>
              </a:rPr>
              <a:t>();</a:t>
            </a:r>
          </a:p>
        </p:txBody>
      </p:sp>
      <p:sp>
        <p:nvSpPr>
          <p:cNvPr id="3" name="Título 1">
            <a:extLst>
              <a:ext uri="{FF2B5EF4-FFF2-40B4-BE49-F238E27FC236}">
                <a16:creationId xmlns:a16="http://schemas.microsoft.com/office/drawing/2014/main" id="{E101A402-D4B8-9C6C-7BBE-83F5D4CCE7E9}"/>
              </a:ext>
            </a:extLst>
          </p:cNvPr>
          <p:cNvSpPr>
            <a:spLocks noGrp="1"/>
          </p:cNvSpPr>
          <p:nvPr>
            <p:ph type="title"/>
          </p:nvPr>
        </p:nvSpPr>
        <p:spPr>
          <a:xfrm>
            <a:off x="2344367" y="43452"/>
            <a:ext cx="9494196" cy="628239"/>
          </a:xfrm>
        </p:spPr>
        <p:txBody>
          <a:bodyPr>
            <a:normAutofit fontScale="90000"/>
          </a:bodyPr>
          <a:lstStyle/>
          <a:p>
            <a:r>
              <a:rPr lang="pt-BR" sz="4000" b="1" dirty="0"/>
              <a:t>Continuação.....</a:t>
            </a:r>
          </a:p>
        </p:txBody>
      </p:sp>
    </p:spTree>
    <p:extLst>
      <p:ext uri="{BB962C8B-B14F-4D97-AF65-F5344CB8AC3E}">
        <p14:creationId xmlns:p14="http://schemas.microsoft.com/office/powerpoint/2010/main" val="42210070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tângulo 3"/>
          <p:cNvSpPr/>
          <p:nvPr/>
        </p:nvSpPr>
        <p:spPr>
          <a:xfrm>
            <a:off x="230318" y="1856786"/>
            <a:ext cx="4806903" cy="4524315"/>
          </a:xfrm>
          <a:prstGeom prst="rect">
            <a:avLst/>
          </a:prstGeom>
          <a:noFill/>
        </p:spPr>
        <p:txBody>
          <a:bodyPr wrap="square">
            <a:spAutoFit/>
          </a:bodyPr>
          <a:lstStyle/>
          <a:p>
            <a:r>
              <a:rPr lang="pt-BR" dirty="0">
                <a:solidFill>
                  <a:schemeClr val="bg1"/>
                </a:solidFill>
              </a:rPr>
              <a:t>#include &lt;</a:t>
            </a:r>
            <a:r>
              <a:rPr lang="pt-BR" dirty="0" err="1">
                <a:solidFill>
                  <a:schemeClr val="bg1"/>
                </a:solidFill>
              </a:rPr>
              <a:t>WiFi.h</a:t>
            </a:r>
            <a:r>
              <a:rPr lang="pt-BR" dirty="0">
                <a:solidFill>
                  <a:schemeClr val="bg1"/>
                </a:solidFill>
              </a:rPr>
              <a:t>&gt;</a:t>
            </a:r>
          </a:p>
          <a:p>
            <a:r>
              <a:rPr lang="pt-BR" dirty="0">
                <a:solidFill>
                  <a:schemeClr val="bg1"/>
                </a:solidFill>
              </a:rPr>
              <a:t>#include &lt;</a:t>
            </a:r>
            <a:r>
              <a:rPr lang="pt-BR" dirty="0" err="1">
                <a:solidFill>
                  <a:schemeClr val="bg1"/>
                </a:solidFill>
              </a:rPr>
              <a:t>PubSubClient.h</a:t>
            </a:r>
            <a:r>
              <a:rPr lang="pt-BR" dirty="0">
                <a:solidFill>
                  <a:schemeClr val="bg1"/>
                </a:solidFill>
              </a:rPr>
              <a:t>&gt;</a:t>
            </a:r>
          </a:p>
          <a:p>
            <a:endParaRPr lang="pt-BR" dirty="0">
              <a:solidFill>
                <a:schemeClr val="bg1"/>
              </a:solidFill>
            </a:endParaRPr>
          </a:p>
          <a:p>
            <a:r>
              <a:rPr lang="pt-BR" dirty="0" err="1">
                <a:solidFill>
                  <a:schemeClr val="bg1"/>
                </a:solidFill>
              </a:rPr>
              <a:t>const</a:t>
            </a:r>
            <a:r>
              <a:rPr lang="pt-BR" dirty="0">
                <a:solidFill>
                  <a:schemeClr val="bg1"/>
                </a:solidFill>
              </a:rPr>
              <a:t> char* </a:t>
            </a:r>
            <a:r>
              <a:rPr lang="pt-BR" dirty="0" err="1">
                <a:solidFill>
                  <a:schemeClr val="bg1"/>
                </a:solidFill>
              </a:rPr>
              <a:t>ssid</a:t>
            </a:r>
            <a:r>
              <a:rPr lang="pt-BR" dirty="0">
                <a:solidFill>
                  <a:schemeClr val="bg1"/>
                </a:solidFill>
              </a:rPr>
              <a:t> = "motog8";</a:t>
            </a:r>
          </a:p>
          <a:p>
            <a:r>
              <a:rPr lang="pt-BR" dirty="0" err="1">
                <a:solidFill>
                  <a:schemeClr val="bg1"/>
                </a:solidFill>
              </a:rPr>
              <a:t>const</a:t>
            </a:r>
            <a:r>
              <a:rPr lang="pt-BR" dirty="0">
                <a:solidFill>
                  <a:schemeClr val="bg1"/>
                </a:solidFill>
              </a:rPr>
              <a:t> char* </a:t>
            </a:r>
            <a:r>
              <a:rPr lang="pt-BR" dirty="0" err="1">
                <a:solidFill>
                  <a:schemeClr val="bg1"/>
                </a:solidFill>
              </a:rPr>
              <a:t>password</a:t>
            </a:r>
            <a:r>
              <a:rPr lang="pt-BR" dirty="0">
                <a:solidFill>
                  <a:schemeClr val="bg1"/>
                </a:solidFill>
              </a:rPr>
              <a:t> = "0123456789";</a:t>
            </a:r>
          </a:p>
          <a:p>
            <a:endParaRPr lang="pt-BR" dirty="0">
              <a:solidFill>
                <a:schemeClr val="bg1"/>
              </a:solidFill>
            </a:endParaRPr>
          </a:p>
          <a:p>
            <a:r>
              <a:rPr lang="pt-BR" dirty="0" err="1">
                <a:solidFill>
                  <a:schemeClr val="bg1"/>
                </a:solidFill>
              </a:rPr>
              <a:t>const</a:t>
            </a:r>
            <a:r>
              <a:rPr lang="pt-BR" dirty="0">
                <a:solidFill>
                  <a:schemeClr val="bg1"/>
                </a:solidFill>
              </a:rPr>
              <a:t> char* </a:t>
            </a:r>
            <a:r>
              <a:rPr lang="pt-BR" dirty="0" err="1">
                <a:solidFill>
                  <a:schemeClr val="bg1"/>
                </a:solidFill>
              </a:rPr>
              <a:t>mqtt_broker</a:t>
            </a:r>
            <a:r>
              <a:rPr lang="pt-BR" dirty="0">
                <a:solidFill>
                  <a:schemeClr val="bg1"/>
                </a:solidFill>
              </a:rPr>
              <a:t> = "broker.emqx.io";</a:t>
            </a:r>
          </a:p>
          <a:p>
            <a:r>
              <a:rPr lang="pt-BR" dirty="0" err="1">
                <a:solidFill>
                  <a:schemeClr val="bg1"/>
                </a:solidFill>
              </a:rPr>
              <a:t>const</a:t>
            </a:r>
            <a:r>
              <a:rPr lang="pt-BR" dirty="0">
                <a:solidFill>
                  <a:schemeClr val="bg1"/>
                </a:solidFill>
              </a:rPr>
              <a:t> </a:t>
            </a:r>
            <a:r>
              <a:rPr lang="pt-BR" dirty="0" err="1">
                <a:solidFill>
                  <a:schemeClr val="bg1"/>
                </a:solidFill>
              </a:rPr>
              <a:t>int</a:t>
            </a:r>
            <a:r>
              <a:rPr lang="pt-BR" dirty="0">
                <a:solidFill>
                  <a:schemeClr val="bg1"/>
                </a:solidFill>
              </a:rPr>
              <a:t> </a:t>
            </a:r>
            <a:r>
              <a:rPr lang="pt-BR" dirty="0" err="1">
                <a:solidFill>
                  <a:schemeClr val="bg1"/>
                </a:solidFill>
              </a:rPr>
              <a:t>mqtt_port</a:t>
            </a:r>
            <a:r>
              <a:rPr lang="pt-BR" dirty="0">
                <a:solidFill>
                  <a:schemeClr val="bg1"/>
                </a:solidFill>
              </a:rPr>
              <a:t> = 1883;</a:t>
            </a:r>
          </a:p>
          <a:p>
            <a:endParaRPr lang="pt-BR" dirty="0">
              <a:solidFill>
                <a:schemeClr val="bg1"/>
              </a:solidFill>
            </a:endParaRPr>
          </a:p>
          <a:p>
            <a:r>
              <a:rPr lang="pt-BR" dirty="0">
                <a:solidFill>
                  <a:schemeClr val="bg1"/>
                </a:solidFill>
              </a:rPr>
              <a:t>#define ID_MQTT "TERROSO_SUB"</a:t>
            </a:r>
          </a:p>
          <a:p>
            <a:endParaRPr lang="pt-BR" dirty="0">
              <a:solidFill>
                <a:schemeClr val="bg1"/>
              </a:solidFill>
            </a:endParaRPr>
          </a:p>
          <a:p>
            <a:r>
              <a:rPr lang="pt-BR" dirty="0">
                <a:solidFill>
                  <a:schemeClr val="bg1"/>
                </a:solidFill>
              </a:rPr>
              <a:t>#define </a:t>
            </a:r>
            <a:r>
              <a:rPr lang="pt-BR" dirty="0" err="1">
                <a:solidFill>
                  <a:schemeClr val="bg1"/>
                </a:solidFill>
              </a:rPr>
              <a:t>topico_sub_temp</a:t>
            </a:r>
            <a:r>
              <a:rPr lang="pt-BR" dirty="0">
                <a:solidFill>
                  <a:schemeClr val="bg1"/>
                </a:solidFill>
              </a:rPr>
              <a:t> "lab318/</a:t>
            </a:r>
            <a:r>
              <a:rPr lang="pt-BR" dirty="0" err="1">
                <a:solidFill>
                  <a:schemeClr val="bg1"/>
                </a:solidFill>
              </a:rPr>
              <a:t>temp</a:t>
            </a:r>
            <a:r>
              <a:rPr lang="pt-BR" dirty="0">
                <a:solidFill>
                  <a:schemeClr val="bg1"/>
                </a:solidFill>
              </a:rPr>
              <a:t>"</a:t>
            </a:r>
          </a:p>
          <a:p>
            <a:r>
              <a:rPr lang="pt-BR" dirty="0">
                <a:solidFill>
                  <a:schemeClr val="bg1"/>
                </a:solidFill>
              </a:rPr>
              <a:t>#define </a:t>
            </a:r>
            <a:r>
              <a:rPr lang="pt-BR" dirty="0" err="1">
                <a:solidFill>
                  <a:schemeClr val="bg1"/>
                </a:solidFill>
              </a:rPr>
              <a:t>topico_sub_umid</a:t>
            </a:r>
            <a:r>
              <a:rPr lang="pt-BR" dirty="0">
                <a:solidFill>
                  <a:schemeClr val="bg1"/>
                </a:solidFill>
              </a:rPr>
              <a:t> "lab318/</a:t>
            </a:r>
            <a:r>
              <a:rPr lang="pt-BR" dirty="0" err="1">
                <a:solidFill>
                  <a:schemeClr val="bg1"/>
                </a:solidFill>
              </a:rPr>
              <a:t>umid</a:t>
            </a:r>
            <a:r>
              <a:rPr lang="pt-BR" dirty="0">
                <a:solidFill>
                  <a:schemeClr val="bg1"/>
                </a:solidFill>
              </a:rPr>
              <a:t>"</a:t>
            </a:r>
          </a:p>
          <a:p>
            <a:endParaRPr lang="pt-BR" dirty="0">
              <a:solidFill>
                <a:schemeClr val="bg1"/>
              </a:solidFill>
            </a:endParaRPr>
          </a:p>
          <a:p>
            <a:r>
              <a:rPr lang="pt-BR" dirty="0" err="1">
                <a:solidFill>
                  <a:schemeClr val="bg1"/>
                </a:solidFill>
              </a:rPr>
              <a:t>WiFiClient</a:t>
            </a:r>
            <a:r>
              <a:rPr lang="pt-BR" dirty="0">
                <a:solidFill>
                  <a:schemeClr val="bg1"/>
                </a:solidFill>
              </a:rPr>
              <a:t> </a:t>
            </a:r>
            <a:r>
              <a:rPr lang="pt-BR" dirty="0" err="1">
                <a:solidFill>
                  <a:schemeClr val="bg1"/>
                </a:solidFill>
              </a:rPr>
              <a:t>espClient</a:t>
            </a:r>
            <a:r>
              <a:rPr lang="pt-BR" dirty="0">
                <a:solidFill>
                  <a:schemeClr val="bg1"/>
                </a:solidFill>
              </a:rPr>
              <a:t>;</a:t>
            </a:r>
          </a:p>
          <a:p>
            <a:r>
              <a:rPr lang="pt-BR" dirty="0" err="1">
                <a:solidFill>
                  <a:schemeClr val="bg1"/>
                </a:solidFill>
              </a:rPr>
              <a:t>PubSubClient</a:t>
            </a:r>
            <a:r>
              <a:rPr lang="pt-BR" dirty="0">
                <a:solidFill>
                  <a:schemeClr val="bg1"/>
                </a:solidFill>
              </a:rPr>
              <a:t> MQTT(</a:t>
            </a:r>
            <a:r>
              <a:rPr lang="pt-BR" dirty="0" err="1">
                <a:solidFill>
                  <a:schemeClr val="bg1"/>
                </a:solidFill>
              </a:rPr>
              <a:t>espClient</a:t>
            </a:r>
            <a:r>
              <a:rPr lang="pt-BR" dirty="0">
                <a:solidFill>
                  <a:schemeClr val="bg1"/>
                </a:solidFill>
              </a:rPr>
              <a:t>);</a:t>
            </a:r>
          </a:p>
        </p:txBody>
      </p:sp>
      <p:sp>
        <p:nvSpPr>
          <p:cNvPr id="5" name="Título 1"/>
          <p:cNvSpPr>
            <a:spLocks noGrp="1"/>
          </p:cNvSpPr>
          <p:nvPr>
            <p:ph type="title"/>
          </p:nvPr>
        </p:nvSpPr>
        <p:spPr>
          <a:xfrm>
            <a:off x="1991667" y="314086"/>
            <a:ext cx="9791260" cy="636542"/>
          </a:xfrm>
        </p:spPr>
        <p:txBody>
          <a:bodyPr>
            <a:normAutofit fontScale="90000"/>
          </a:bodyPr>
          <a:lstStyle/>
          <a:p>
            <a:pPr algn="ctr"/>
            <a:r>
              <a:rPr lang="pt-BR" b="1" dirty="0"/>
              <a:t>Código Fonte ESP32: Cliente </a:t>
            </a:r>
            <a:r>
              <a:rPr lang="pt-BR" b="1" dirty="0" err="1"/>
              <a:t>Subscriber</a:t>
            </a:r>
            <a:r>
              <a:rPr lang="pt-BR" b="1" dirty="0"/>
              <a:t> (Assinante)</a:t>
            </a:r>
          </a:p>
        </p:txBody>
      </p:sp>
      <p:sp>
        <p:nvSpPr>
          <p:cNvPr id="2" name="Retângulo 1"/>
          <p:cNvSpPr/>
          <p:nvPr/>
        </p:nvSpPr>
        <p:spPr>
          <a:xfrm>
            <a:off x="7226969" y="1271855"/>
            <a:ext cx="4806903" cy="5586145"/>
          </a:xfrm>
          <a:prstGeom prst="rect">
            <a:avLst/>
          </a:prstGeom>
          <a:noFill/>
        </p:spPr>
        <p:txBody>
          <a:bodyPr wrap="square">
            <a:spAutoFit/>
          </a:bodyPr>
          <a:lstStyle/>
          <a:p>
            <a:r>
              <a:rPr lang="pt-BR" sz="1700" dirty="0" err="1">
                <a:solidFill>
                  <a:schemeClr val="bg1"/>
                </a:solidFill>
              </a:rPr>
              <a:t>void</a:t>
            </a:r>
            <a:r>
              <a:rPr lang="pt-BR" sz="1700" dirty="0">
                <a:solidFill>
                  <a:schemeClr val="bg1"/>
                </a:solidFill>
              </a:rPr>
              <a:t> setup() </a:t>
            </a:r>
          </a:p>
          <a:p>
            <a:r>
              <a:rPr lang="pt-BR" sz="1700" dirty="0">
                <a:solidFill>
                  <a:schemeClr val="bg1"/>
                </a:solidFill>
              </a:rPr>
              <a:t>{</a:t>
            </a:r>
          </a:p>
          <a:p>
            <a:r>
              <a:rPr lang="pt-BR" sz="1700" dirty="0">
                <a:solidFill>
                  <a:schemeClr val="bg1"/>
                </a:solidFill>
              </a:rPr>
              <a:t>  </a:t>
            </a:r>
            <a:r>
              <a:rPr lang="pt-BR" sz="1700" dirty="0" err="1">
                <a:solidFill>
                  <a:schemeClr val="bg1"/>
                </a:solidFill>
              </a:rPr>
              <a:t>Serial.begin</a:t>
            </a:r>
            <a:r>
              <a:rPr lang="pt-BR" sz="1700" dirty="0">
                <a:solidFill>
                  <a:schemeClr val="bg1"/>
                </a:solidFill>
              </a:rPr>
              <a:t>(9600);</a:t>
            </a:r>
          </a:p>
          <a:p>
            <a:r>
              <a:rPr lang="pt-BR" sz="1700" dirty="0">
                <a:solidFill>
                  <a:schemeClr val="bg1"/>
                </a:solidFill>
              </a:rPr>
              <a:t>  </a:t>
            </a:r>
            <a:r>
              <a:rPr lang="pt-BR" sz="1700" dirty="0" err="1">
                <a:solidFill>
                  <a:schemeClr val="bg1"/>
                </a:solidFill>
              </a:rPr>
              <a:t>conectaWifi</a:t>
            </a:r>
            <a:r>
              <a:rPr lang="pt-BR" sz="1700" dirty="0">
                <a:solidFill>
                  <a:schemeClr val="bg1"/>
                </a:solidFill>
              </a:rPr>
              <a:t>();</a:t>
            </a:r>
          </a:p>
          <a:p>
            <a:r>
              <a:rPr lang="pt-BR" sz="1700" dirty="0">
                <a:solidFill>
                  <a:schemeClr val="bg1"/>
                </a:solidFill>
              </a:rPr>
              <a:t>  </a:t>
            </a:r>
            <a:r>
              <a:rPr lang="pt-BR" sz="1700" dirty="0" err="1">
                <a:solidFill>
                  <a:schemeClr val="bg1"/>
                </a:solidFill>
              </a:rPr>
              <a:t>MQTT.setServer</a:t>
            </a:r>
            <a:r>
              <a:rPr lang="pt-BR" sz="1700" dirty="0">
                <a:solidFill>
                  <a:schemeClr val="bg1"/>
                </a:solidFill>
              </a:rPr>
              <a:t>(</a:t>
            </a:r>
            <a:r>
              <a:rPr lang="pt-BR" sz="1700" dirty="0" err="1">
                <a:solidFill>
                  <a:schemeClr val="bg1"/>
                </a:solidFill>
              </a:rPr>
              <a:t>mqtt_broker</a:t>
            </a:r>
            <a:r>
              <a:rPr lang="pt-BR" sz="1700" dirty="0">
                <a:solidFill>
                  <a:schemeClr val="bg1"/>
                </a:solidFill>
              </a:rPr>
              <a:t>, </a:t>
            </a:r>
            <a:r>
              <a:rPr lang="pt-BR" sz="1700" dirty="0" err="1">
                <a:solidFill>
                  <a:schemeClr val="bg1"/>
                </a:solidFill>
              </a:rPr>
              <a:t>mqtt_port</a:t>
            </a:r>
            <a:r>
              <a:rPr lang="pt-BR" sz="1700" dirty="0">
                <a:solidFill>
                  <a:schemeClr val="bg1"/>
                </a:solidFill>
              </a:rPr>
              <a:t>);</a:t>
            </a:r>
          </a:p>
          <a:p>
            <a:r>
              <a:rPr lang="pt-BR" sz="1700" dirty="0">
                <a:solidFill>
                  <a:schemeClr val="bg1"/>
                </a:solidFill>
              </a:rPr>
              <a:t>  </a:t>
            </a:r>
            <a:r>
              <a:rPr lang="pt-BR" sz="1700" dirty="0" err="1">
                <a:solidFill>
                  <a:schemeClr val="bg1"/>
                </a:solidFill>
              </a:rPr>
              <a:t>MQTT.setCallback</a:t>
            </a:r>
            <a:r>
              <a:rPr lang="pt-BR" sz="1700" dirty="0">
                <a:solidFill>
                  <a:schemeClr val="bg1"/>
                </a:solidFill>
              </a:rPr>
              <a:t>(</a:t>
            </a:r>
            <a:r>
              <a:rPr lang="pt-BR" sz="1700" dirty="0" err="1">
                <a:solidFill>
                  <a:schemeClr val="bg1"/>
                </a:solidFill>
              </a:rPr>
              <a:t>callback</a:t>
            </a:r>
            <a:r>
              <a:rPr lang="pt-BR" sz="1700" dirty="0">
                <a:solidFill>
                  <a:schemeClr val="bg1"/>
                </a:solidFill>
              </a:rPr>
              <a:t>);</a:t>
            </a:r>
          </a:p>
          <a:p>
            <a:r>
              <a:rPr lang="pt-BR" sz="1700" dirty="0">
                <a:solidFill>
                  <a:schemeClr val="bg1"/>
                </a:solidFill>
              </a:rPr>
              <a:t>  </a:t>
            </a:r>
            <a:r>
              <a:rPr lang="pt-BR" sz="1700" dirty="0" err="1">
                <a:solidFill>
                  <a:schemeClr val="bg1"/>
                </a:solidFill>
              </a:rPr>
              <a:t>conectaWifi</a:t>
            </a:r>
            <a:r>
              <a:rPr lang="pt-BR" sz="1700" dirty="0">
                <a:solidFill>
                  <a:schemeClr val="bg1"/>
                </a:solidFill>
              </a:rPr>
              <a:t>();</a:t>
            </a:r>
          </a:p>
          <a:p>
            <a:r>
              <a:rPr lang="pt-BR" sz="1700" dirty="0">
                <a:solidFill>
                  <a:schemeClr val="bg1"/>
                </a:solidFill>
              </a:rPr>
              <a:t>  </a:t>
            </a:r>
            <a:r>
              <a:rPr lang="pt-BR" sz="1700" dirty="0" err="1">
                <a:solidFill>
                  <a:schemeClr val="bg1"/>
                </a:solidFill>
              </a:rPr>
              <a:t>conectaMQTT</a:t>
            </a:r>
            <a:r>
              <a:rPr lang="pt-BR" sz="1700" dirty="0">
                <a:solidFill>
                  <a:schemeClr val="bg1"/>
                </a:solidFill>
              </a:rPr>
              <a:t>();</a:t>
            </a:r>
          </a:p>
          <a:p>
            <a:r>
              <a:rPr lang="pt-BR" sz="1700" dirty="0">
                <a:solidFill>
                  <a:schemeClr val="bg1"/>
                </a:solidFill>
              </a:rPr>
              <a:t>}</a:t>
            </a:r>
          </a:p>
          <a:p>
            <a:endParaRPr lang="pt-BR" sz="1700" dirty="0">
              <a:solidFill>
                <a:schemeClr val="bg1"/>
              </a:solidFill>
            </a:endParaRPr>
          </a:p>
          <a:p>
            <a:r>
              <a:rPr lang="pt-BR" sz="1700" dirty="0" err="1">
                <a:solidFill>
                  <a:schemeClr val="bg1"/>
                </a:solidFill>
              </a:rPr>
              <a:t>void</a:t>
            </a:r>
            <a:r>
              <a:rPr lang="pt-BR" sz="1700" dirty="0">
                <a:solidFill>
                  <a:schemeClr val="bg1"/>
                </a:solidFill>
              </a:rPr>
              <a:t> </a:t>
            </a:r>
            <a:r>
              <a:rPr lang="pt-BR" sz="1700" dirty="0" err="1">
                <a:solidFill>
                  <a:schemeClr val="bg1"/>
                </a:solidFill>
              </a:rPr>
              <a:t>conectaWifi</a:t>
            </a:r>
            <a:r>
              <a:rPr lang="pt-BR" sz="1700" dirty="0">
                <a:solidFill>
                  <a:schemeClr val="bg1"/>
                </a:solidFill>
              </a:rPr>
              <a:t>()</a:t>
            </a:r>
          </a:p>
          <a:p>
            <a:r>
              <a:rPr lang="pt-BR" sz="1700" dirty="0">
                <a:solidFill>
                  <a:schemeClr val="bg1"/>
                </a:solidFill>
              </a:rPr>
              <a:t>{</a:t>
            </a:r>
          </a:p>
          <a:p>
            <a:r>
              <a:rPr lang="pt-BR" sz="1700" dirty="0">
                <a:solidFill>
                  <a:schemeClr val="bg1"/>
                </a:solidFill>
              </a:rPr>
              <a:t>  </a:t>
            </a:r>
            <a:r>
              <a:rPr lang="pt-BR" sz="1700" dirty="0" err="1">
                <a:solidFill>
                  <a:schemeClr val="bg1"/>
                </a:solidFill>
              </a:rPr>
              <a:t>Serial.println</a:t>
            </a:r>
            <a:r>
              <a:rPr lang="pt-BR" sz="1700" dirty="0">
                <a:solidFill>
                  <a:schemeClr val="bg1"/>
                </a:solidFill>
              </a:rPr>
              <a:t>("Conectado a rede </a:t>
            </a:r>
            <a:r>
              <a:rPr lang="pt-BR" sz="1700" dirty="0" err="1">
                <a:solidFill>
                  <a:schemeClr val="bg1"/>
                </a:solidFill>
              </a:rPr>
              <a:t>wifi</a:t>
            </a:r>
            <a:r>
              <a:rPr lang="pt-BR" sz="1700" dirty="0">
                <a:solidFill>
                  <a:schemeClr val="bg1"/>
                </a:solidFill>
              </a:rPr>
              <a:t>!");</a:t>
            </a:r>
          </a:p>
          <a:p>
            <a:r>
              <a:rPr lang="pt-BR" sz="1700" dirty="0">
                <a:solidFill>
                  <a:schemeClr val="bg1"/>
                </a:solidFill>
              </a:rPr>
              <a:t>  </a:t>
            </a:r>
            <a:r>
              <a:rPr lang="pt-BR" sz="1700" dirty="0" err="1">
                <a:solidFill>
                  <a:schemeClr val="bg1"/>
                </a:solidFill>
              </a:rPr>
              <a:t>WiFi.begin</a:t>
            </a:r>
            <a:r>
              <a:rPr lang="pt-BR" sz="1700" dirty="0">
                <a:solidFill>
                  <a:schemeClr val="bg1"/>
                </a:solidFill>
              </a:rPr>
              <a:t>(</a:t>
            </a:r>
            <a:r>
              <a:rPr lang="pt-BR" sz="1700" dirty="0" err="1">
                <a:solidFill>
                  <a:schemeClr val="bg1"/>
                </a:solidFill>
              </a:rPr>
              <a:t>ssid</a:t>
            </a:r>
            <a:r>
              <a:rPr lang="pt-BR" sz="1700" dirty="0">
                <a:solidFill>
                  <a:schemeClr val="bg1"/>
                </a:solidFill>
              </a:rPr>
              <a:t>, </a:t>
            </a:r>
            <a:r>
              <a:rPr lang="pt-BR" sz="1700" dirty="0" err="1">
                <a:solidFill>
                  <a:schemeClr val="bg1"/>
                </a:solidFill>
              </a:rPr>
              <a:t>password</a:t>
            </a:r>
            <a:r>
              <a:rPr lang="pt-BR" sz="1700" dirty="0">
                <a:solidFill>
                  <a:schemeClr val="bg1"/>
                </a:solidFill>
              </a:rPr>
              <a:t>);</a:t>
            </a:r>
          </a:p>
          <a:p>
            <a:r>
              <a:rPr lang="pt-BR" sz="1700" dirty="0">
                <a:solidFill>
                  <a:schemeClr val="bg1"/>
                </a:solidFill>
              </a:rPr>
              <a:t>  </a:t>
            </a:r>
            <a:r>
              <a:rPr lang="pt-BR" sz="1700" dirty="0" err="1">
                <a:solidFill>
                  <a:schemeClr val="bg1"/>
                </a:solidFill>
              </a:rPr>
              <a:t>while</a:t>
            </a:r>
            <a:r>
              <a:rPr lang="pt-BR" sz="1700" dirty="0">
                <a:solidFill>
                  <a:schemeClr val="bg1"/>
                </a:solidFill>
              </a:rPr>
              <a:t> (</a:t>
            </a:r>
            <a:r>
              <a:rPr lang="pt-BR" sz="1700" dirty="0" err="1">
                <a:solidFill>
                  <a:schemeClr val="bg1"/>
                </a:solidFill>
              </a:rPr>
              <a:t>WiFi.status</a:t>
            </a:r>
            <a:r>
              <a:rPr lang="pt-BR" sz="1700" dirty="0">
                <a:solidFill>
                  <a:schemeClr val="bg1"/>
                </a:solidFill>
              </a:rPr>
              <a:t>() != WL_CONNECTED) </a:t>
            </a:r>
          </a:p>
          <a:p>
            <a:r>
              <a:rPr lang="pt-BR" sz="1700" dirty="0">
                <a:solidFill>
                  <a:schemeClr val="bg1"/>
                </a:solidFill>
              </a:rPr>
              <a:t>  {</a:t>
            </a:r>
          </a:p>
          <a:p>
            <a:r>
              <a:rPr lang="pt-BR" sz="1700" dirty="0">
                <a:solidFill>
                  <a:schemeClr val="bg1"/>
                </a:solidFill>
              </a:rPr>
              <a:t>    </a:t>
            </a:r>
            <a:r>
              <a:rPr lang="pt-BR" sz="1700" dirty="0" err="1">
                <a:solidFill>
                  <a:schemeClr val="bg1"/>
                </a:solidFill>
              </a:rPr>
              <a:t>delay</a:t>
            </a:r>
            <a:r>
              <a:rPr lang="pt-BR" sz="1700" dirty="0">
                <a:solidFill>
                  <a:schemeClr val="bg1"/>
                </a:solidFill>
              </a:rPr>
              <a:t>(500);</a:t>
            </a:r>
          </a:p>
          <a:p>
            <a:r>
              <a:rPr lang="pt-BR" sz="1700" dirty="0">
                <a:solidFill>
                  <a:schemeClr val="bg1"/>
                </a:solidFill>
              </a:rPr>
              <a:t>    </a:t>
            </a:r>
            <a:r>
              <a:rPr lang="pt-BR" sz="1700" dirty="0" err="1">
                <a:solidFill>
                  <a:schemeClr val="bg1"/>
                </a:solidFill>
              </a:rPr>
              <a:t>Serial.println</a:t>
            </a:r>
            <a:r>
              <a:rPr lang="pt-BR" sz="1700" dirty="0">
                <a:solidFill>
                  <a:schemeClr val="bg1"/>
                </a:solidFill>
              </a:rPr>
              <a:t>("Conectando a rede </a:t>
            </a:r>
            <a:r>
              <a:rPr lang="pt-BR" sz="1700" dirty="0" err="1">
                <a:solidFill>
                  <a:schemeClr val="bg1"/>
                </a:solidFill>
              </a:rPr>
              <a:t>wifi</a:t>
            </a:r>
            <a:r>
              <a:rPr lang="pt-BR" sz="1700" dirty="0">
                <a:solidFill>
                  <a:schemeClr val="bg1"/>
                </a:solidFill>
              </a:rPr>
              <a:t>....");</a:t>
            </a:r>
          </a:p>
          <a:p>
            <a:r>
              <a:rPr lang="pt-BR" sz="1700" dirty="0">
                <a:solidFill>
                  <a:schemeClr val="bg1"/>
                </a:solidFill>
              </a:rPr>
              <a:t>  }</a:t>
            </a:r>
          </a:p>
          <a:p>
            <a:r>
              <a:rPr lang="pt-BR" sz="1700" dirty="0">
                <a:solidFill>
                  <a:schemeClr val="bg1"/>
                </a:solidFill>
              </a:rPr>
              <a:t>  </a:t>
            </a:r>
            <a:r>
              <a:rPr lang="pt-BR" sz="1700" dirty="0" err="1">
                <a:solidFill>
                  <a:schemeClr val="bg1"/>
                </a:solidFill>
              </a:rPr>
              <a:t>Serial.println</a:t>
            </a:r>
            <a:r>
              <a:rPr lang="pt-BR" sz="1700" dirty="0">
                <a:solidFill>
                  <a:schemeClr val="bg1"/>
                </a:solidFill>
              </a:rPr>
              <a:t>("Conectado a rede </a:t>
            </a:r>
            <a:r>
              <a:rPr lang="pt-BR" sz="1700" dirty="0" err="1">
                <a:solidFill>
                  <a:schemeClr val="bg1"/>
                </a:solidFill>
              </a:rPr>
              <a:t>wifi</a:t>
            </a:r>
            <a:r>
              <a:rPr lang="pt-BR" sz="1700" dirty="0">
                <a:solidFill>
                  <a:schemeClr val="bg1"/>
                </a:solidFill>
              </a:rPr>
              <a:t>!");</a:t>
            </a:r>
          </a:p>
          <a:p>
            <a:r>
              <a:rPr lang="pt-BR" sz="1700" dirty="0">
                <a:solidFill>
                  <a:schemeClr val="bg1"/>
                </a:solidFill>
              </a:rPr>
              <a:t>}</a:t>
            </a:r>
          </a:p>
        </p:txBody>
      </p:sp>
      <p:cxnSp>
        <p:nvCxnSpPr>
          <p:cNvPr id="3" name="Conector reto 2">
            <a:extLst>
              <a:ext uri="{FF2B5EF4-FFF2-40B4-BE49-F238E27FC236}">
                <a16:creationId xmlns:a16="http://schemas.microsoft.com/office/drawing/2014/main" id="{09091DA7-70DE-C33B-29B3-96A0CF3A0F2D}"/>
              </a:ext>
            </a:extLst>
          </p:cNvPr>
          <p:cNvCxnSpPr/>
          <p:nvPr/>
        </p:nvCxnSpPr>
        <p:spPr>
          <a:xfrm>
            <a:off x="5935362" y="1460049"/>
            <a:ext cx="0" cy="5133473"/>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51488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40631" y="1556279"/>
            <a:ext cx="5301916" cy="5078313"/>
          </a:xfrm>
          <a:prstGeom prst="rect">
            <a:avLst/>
          </a:prstGeom>
          <a:noFill/>
        </p:spPr>
        <p:txBody>
          <a:bodyPr wrap="square">
            <a:spAutoFit/>
          </a:bodyPr>
          <a:lstStyle/>
          <a:p>
            <a:r>
              <a:rPr lang="pt-BR" dirty="0" err="1">
                <a:solidFill>
                  <a:schemeClr val="bg1"/>
                </a:solidFill>
              </a:rPr>
              <a:t>void</a:t>
            </a:r>
            <a:r>
              <a:rPr lang="pt-BR" dirty="0">
                <a:solidFill>
                  <a:schemeClr val="bg1"/>
                </a:solidFill>
              </a:rPr>
              <a:t> </a:t>
            </a:r>
            <a:r>
              <a:rPr lang="pt-BR" dirty="0" err="1">
                <a:solidFill>
                  <a:schemeClr val="bg1"/>
                </a:solidFill>
              </a:rPr>
              <a:t>conectaMQTT</a:t>
            </a:r>
            <a:r>
              <a:rPr lang="pt-BR" dirty="0">
                <a:solidFill>
                  <a:schemeClr val="bg1"/>
                </a:solidFill>
              </a:rPr>
              <a:t>()</a:t>
            </a:r>
          </a:p>
          <a:p>
            <a:r>
              <a:rPr lang="pt-BR" dirty="0">
                <a:solidFill>
                  <a:schemeClr val="bg1"/>
                </a:solidFill>
              </a:rPr>
              <a:t>{</a:t>
            </a:r>
          </a:p>
          <a:p>
            <a:r>
              <a:rPr lang="pt-BR" dirty="0">
                <a:solidFill>
                  <a:schemeClr val="bg1"/>
                </a:solidFill>
              </a:rPr>
              <a:t>  </a:t>
            </a:r>
            <a:r>
              <a:rPr lang="pt-BR" dirty="0" err="1">
                <a:solidFill>
                  <a:schemeClr val="bg1"/>
                </a:solidFill>
              </a:rPr>
              <a:t>while</a:t>
            </a:r>
            <a:r>
              <a:rPr lang="pt-BR" dirty="0">
                <a:solidFill>
                  <a:schemeClr val="bg1"/>
                </a:solidFill>
              </a:rPr>
              <a:t>(!</a:t>
            </a:r>
            <a:r>
              <a:rPr lang="pt-BR" dirty="0" err="1">
                <a:solidFill>
                  <a:schemeClr val="bg1"/>
                </a:solidFill>
              </a:rPr>
              <a:t>MQTT.connected</a:t>
            </a:r>
            <a:r>
              <a:rPr lang="pt-BR" dirty="0">
                <a:solidFill>
                  <a:schemeClr val="bg1"/>
                </a:solidFill>
              </a:rPr>
              <a:t>()) </a:t>
            </a:r>
          </a:p>
          <a:p>
            <a:r>
              <a:rPr lang="pt-BR" dirty="0">
                <a:solidFill>
                  <a:schemeClr val="bg1"/>
                </a:solidFill>
              </a:rPr>
              <a:t>  {</a:t>
            </a:r>
          </a:p>
          <a:p>
            <a:r>
              <a:rPr lang="pt-BR" dirty="0">
                <a:solidFill>
                  <a:schemeClr val="bg1"/>
                </a:solidFill>
              </a:rPr>
              <a:t>    </a:t>
            </a:r>
            <a:r>
              <a:rPr lang="pt-BR" dirty="0" err="1">
                <a:solidFill>
                  <a:schemeClr val="bg1"/>
                </a:solidFill>
              </a:rPr>
              <a:t>if</a:t>
            </a:r>
            <a:r>
              <a:rPr lang="pt-BR" dirty="0">
                <a:solidFill>
                  <a:schemeClr val="bg1"/>
                </a:solidFill>
              </a:rPr>
              <a:t>(</a:t>
            </a:r>
            <a:r>
              <a:rPr lang="pt-BR" dirty="0" err="1">
                <a:solidFill>
                  <a:schemeClr val="bg1"/>
                </a:solidFill>
              </a:rPr>
              <a:t>MQTT.connect</a:t>
            </a:r>
            <a:r>
              <a:rPr lang="pt-BR" dirty="0">
                <a:solidFill>
                  <a:schemeClr val="bg1"/>
                </a:solidFill>
              </a:rPr>
              <a:t>(ID_MQTT))</a:t>
            </a:r>
          </a:p>
          <a:p>
            <a:r>
              <a:rPr lang="pt-BR" dirty="0">
                <a:solidFill>
                  <a:schemeClr val="bg1"/>
                </a:solidFill>
              </a:rPr>
              <a:t>    {</a:t>
            </a:r>
          </a:p>
          <a:p>
            <a:r>
              <a:rPr lang="pt-BR" dirty="0">
                <a:solidFill>
                  <a:schemeClr val="bg1"/>
                </a:solidFill>
              </a:rPr>
              <a:t>      </a:t>
            </a:r>
            <a:r>
              <a:rPr lang="pt-BR" dirty="0" err="1">
                <a:solidFill>
                  <a:schemeClr val="bg1"/>
                </a:solidFill>
              </a:rPr>
              <a:t>Serial.println</a:t>
            </a:r>
            <a:r>
              <a:rPr lang="pt-BR" dirty="0">
                <a:solidFill>
                  <a:schemeClr val="bg1"/>
                </a:solidFill>
              </a:rPr>
              <a:t>("Conectado ao </a:t>
            </a:r>
            <a:r>
              <a:rPr lang="pt-BR" dirty="0" err="1">
                <a:solidFill>
                  <a:schemeClr val="bg1"/>
                </a:solidFill>
              </a:rPr>
              <a:t>Broker</a:t>
            </a:r>
            <a:r>
              <a:rPr lang="pt-BR" dirty="0">
                <a:solidFill>
                  <a:schemeClr val="bg1"/>
                </a:solidFill>
              </a:rPr>
              <a:t>!");</a:t>
            </a:r>
          </a:p>
          <a:p>
            <a:r>
              <a:rPr lang="pt-BR" dirty="0">
                <a:solidFill>
                  <a:schemeClr val="bg1"/>
                </a:solidFill>
              </a:rPr>
              <a:t>      </a:t>
            </a:r>
            <a:r>
              <a:rPr lang="pt-BR" dirty="0" err="1">
                <a:solidFill>
                  <a:schemeClr val="bg1"/>
                </a:solidFill>
              </a:rPr>
              <a:t>MQTT.subscribe</a:t>
            </a:r>
            <a:r>
              <a:rPr lang="pt-BR" dirty="0">
                <a:solidFill>
                  <a:schemeClr val="bg1"/>
                </a:solidFill>
              </a:rPr>
              <a:t>(</a:t>
            </a:r>
            <a:r>
              <a:rPr lang="pt-BR" dirty="0" err="1">
                <a:solidFill>
                  <a:schemeClr val="bg1"/>
                </a:solidFill>
              </a:rPr>
              <a:t>topico_sub_temp</a:t>
            </a:r>
            <a:r>
              <a:rPr lang="pt-BR" dirty="0">
                <a:solidFill>
                  <a:schemeClr val="bg1"/>
                </a:solidFill>
              </a:rPr>
              <a:t>);</a:t>
            </a:r>
          </a:p>
          <a:p>
            <a:r>
              <a:rPr lang="pt-BR" dirty="0">
                <a:solidFill>
                  <a:schemeClr val="bg1"/>
                </a:solidFill>
              </a:rPr>
              <a:t>      </a:t>
            </a:r>
            <a:r>
              <a:rPr lang="pt-BR" dirty="0" err="1">
                <a:solidFill>
                  <a:schemeClr val="bg1"/>
                </a:solidFill>
              </a:rPr>
              <a:t>MQTT.subscribe</a:t>
            </a:r>
            <a:r>
              <a:rPr lang="pt-BR" dirty="0">
                <a:solidFill>
                  <a:schemeClr val="bg1"/>
                </a:solidFill>
              </a:rPr>
              <a:t>(</a:t>
            </a:r>
            <a:r>
              <a:rPr lang="pt-BR" dirty="0" err="1">
                <a:solidFill>
                  <a:schemeClr val="bg1"/>
                </a:solidFill>
              </a:rPr>
              <a:t>topico_sub_umid</a:t>
            </a:r>
            <a:r>
              <a:rPr lang="pt-BR" dirty="0">
                <a:solidFill>
                  <a:schemeClr val="bg1"/>
                </a:solidFill>
              </a:rPr>
              <a:t>);</a:t>
            </a:r>
          </a:p>
          <a:p>
            <a:r>
              <a:rPr lang="pt-BR" dirty="0">
                <a:solidFill>
                  <a:schemeClr val="bg1"/>
                </a:solidFill>
              </a:rPr>
              <a:t>    } </a:t>
            </a:r>
          </a:p>
          <a:p>
            <a:r>
              <a:rPr lang="pt-BR" dirty="0">
                <a:solidFill>
                  <a:schemeClr val="bg1"/>
                </a:solidFill>
              </a:rPr>
              <a:t>    </a:t>
            </a:r>
            <a:r>
              <a:rPr lang="pt-BR" dirty="0" err="1">
                <a:solidFill>
                  <a:schemeClr val="bg1"/>
                </a:solidFill>
              </a:rPr>
              <a:t>else</a:t>
            </a:r>
            <a:r>
              <a:rPr lang="pt-BR" dirty="0">
                <a:solidFill>
                  <a:schemeClr val="bg1"/>
                </a:solidFill>
              </a:rPr>
              <a:t> </a:t>
            </a:r>
          </a:p>
          <a:p>
            <a:r>
              <a:rPr lang="pt-BR" dirty="0">
                <a:solidFill>
                  <a:schemeClr val="bg1"/>
                </a:solidFill>
              </a:rPr>
              <a:t>    {</a:t>
            </a:r>
          </a:p>
          <a:p>
            <a:r>
              <a:rPr lang="pt-BR" dirty="0">
                <a:solidFill>
                  <a:schemeClr val="bg1"/>
                </a:solidFill>
              </a:rPr>
              <a:t>      </a:t>
            </a:r>
            <a:r>
              <a:rPr lang="pt-BR" dirty="0" err="1">
                <a:solidFill>
                  <a:schemeClr val="bg1"/>
                </a:solidFill>
              </a:rPr>
              <a:t>Serial.print</a:t>
            </a:r>
            <a:r>
              <a:rPr lang="pt-BR" dirty="0">
                <a:solidFill>
                  <a:schemeClr val="bg1"/>
                </a:solidFill>
              </a:rPr>
              <a:t>("Falha na conexão. O status é: ");</a:t>
            </a:r>
          </a:p>
          <a:p>
            <a:r>
              <a:rPr lang="pt-BR" dirty="0">
                <a:solidFill>
                  <a:schemeClr val="bg1"/>
                </a:solidFill>
              </a:rPr>
              <a:t>      </a:t>
            </a:r>
            <a:r>
              <a:rPr lang="pt-BR" dirty="0" err="1">
                <a:solidFill>
                  <a:schemeClr val="bg1"/>
                </a:solidFill>
              </a:rPr>
              <a:t>Serial.print</a:t>
            </a:r>
            <a:r>
              <a:rPr lang="pt-BR" dirty="0">
                <a:solidFill>
                  <a:schemeClr val="bg1"/>
                </a:solidFill>
              </a:rPr>
              <a:t>(</a:t>
            </a:r>
            <a:r>
              <a:rPr lang="pt-BR" dirty="0" err="1">
                <a:solidFill>
                  <a:schemeClr val="bg1"/>
                </a:solidFill>
              </a:rPr>
              <a:t>MQTT.state</a:t>
            </a:r>
            <a:r>
              <a:rPr lang="pt-BR" dirty="0">
                <a:solidFill>
                  <a:schemeClr val="bg1"/>
                </a:solidFill>
              </a:rPr>
              <a:t>());</a:t>
            </a:r>
          </a:p>
          <a:p>
            <a:r>
              <a:rPr lang="pt-BR" dirty="0">
                <a:solidFill>
                  <a:schemeClr val="bg1"/>
                </a:solidFill>
              </a:rPr>
              <a:t>      </a:t>
            </a:r>
            <a:r>
              <a:rPr lang="pt-BR" dirty="0" err="1">
                <a:solidFill>
                  <a:schemeClr val="bg1"/>
                </a:solidFill>
              </a:rPr>
              <a:t>delay</a:t>
            </a:r>
            <a:r>
              <a:rPr lang="pt-BR" dirty="0">
                <a:solidFill>
                  <a:schemeClr val="bg1"/>
                </a:solidFill>
              </a:rPr>
              <a:t>(2000);</a:t>
            </a:r>
          </a:p>
          <a:p>
            <a:r>
              <a:rPr lang="pt-BR" dirty="0">
                <a:solidFill>
                  <a:schemeClr val="bg1"/>
                </a:solidFill>
              </a:rPr>
              <a:t>    }</a:t>
            </a:r>
          </a:p>
          <a:p>
            <a:r>
              <a:rPr lang="pt-BR" dirty="0">
                <a:solidFill>
                  <a:schemeClr val="bg1"/>
                </a:solidFill>
              </a:rPr>
              <a:t>  }</a:t>
            </a:r>
          </a:p>
          <a:p>
            <a:r>
              <a:rPr lang="pt-BR" dirty="0">
                <a:solidFill>
                  <a:schemeClr val="bg1"/>
                </a:solidFill>
              </a:rPr>
              <a:t>}</a:t>
            </a:r>
          </a:p>
        </p:txBody>
      </p:sp>
      <p:sp>
        <p:nvSpPr>
          <p:cNvPr id="5" name="Retângulo 4"/>
          <p:cNvSpPr/>
          <p:nvPr/>
        </p:nvSpPr>
        <p:spPr>
          <a:xfrm>
            <a:off x="5970185" y="1256823"/>
            <a:ext cx="7258594" cy="4801314"/>
          </a:xfrm>
          <a:prstGeom prst="rect">
            <a:avLst/>
          </a:prstGeom>
          <a:noFill/>
        </p:spPr>
        <p:txBody>
          <a:bodyPr wrap="square">
            <a:spAutoFit/>
          </a:bodyPr>
          <a:lstStyle/>
          <a:p>
            <a:r>
              <a:rPr lang="pt-BR" dirty="0" err="1">
                <a:solidFill>
                  <a:schemeClr val="bg1"/>
                </a:solidFill>
              </a:rPr>
              <a:t>void</a:t>
            </a:r>
            <a:r>
              <a:rPr lang="pt-BR" dirty="0">
                <a:solidFill>
                  <a:schemeClr val="bg1"/>
                </a:solidFill>
              </a:rPr>
              <a:t> </a:t>
            </a:r>
            <a:r>
              <a:rPr lang="pt-BR" dirty="0" err="1">
                <a:solidFill>
                  <a:schemeClr val="bg1"/>
                </a:solidFill>
              </a:rPr>
              <a:t>callback</a:t>
            </a:r>
            <a:r>
              <a:rPr lang="pt-BR" dirty="0">
                <a:solidFill>
                  <a:schemeClr val="bg1"/>
                </a:solidFill>
              </a:rPr>
              <a:t>(char *</a:t>
            </a:r>
            <a:r>
              <a:rPr lang="pt-BR" dirty="0" err="1">
                <a:solidFill>
                  <a:schemeClr val="bg1"/>
                </a:solidFill>
              </a:rPr>
              <a:t>topic</a:t>
            </a:r>
            <a:r>
              <a:rPr lang="pt-BR" dirty="0">
                <a:solidFill>
                  <a:schemeClr val="bg1"/>
                </a:solidFill>
              </a:rPr>
              <a:t>, byte *</a:t>
            </a:r>
            <a:r>
              <a:rPr lang="pt-BR" dirty="0" err="1">
                <a:solidFill>
                  <a:schemeClr val="bg1"/>
                </a:solidFill>
              </a:rPr>
              <a:t>payload</a:t>
            </a:r>
            <a:r>
              <a:rPr lang="pt-BR" dirty="0">
                <a:solidFill>
                  <a:schemeClr val="bg1"/>
                </a:solidFill>
              </a:rPr>
              <a:t>, </a:t>
            </a:r>
            <a:r>
              <a:rPr lang="pt-BR" dirty="0" err="1">
                <a:solidFill>
                  <a:schemeClr val="bg1"/>
                </a:solidFill>
              </a:rPr>
              <a:t>unsigned</a:t>
            </a:r>
            <a:r>
              <a:rPr lang="pt-BR" dirty="0">
                <a:solidFill>
                  <a:schemeClr val="bg1"/>
                </a:solidFill>
              </a:rPr>
              <a:t> </a:t>
            </a:r>
            <a:r>
              <a:rPr lang="pt-BR" dirty="0" err="1">
                <a:solidFill>
                  <a:schemeClr val="bg1"/>
                </a:solidFill>
              </a:rPr>
              <a:t>int</a:t>
            </a:r>
            <a:r>
              <a:rPr lang="pt-BR" dirty="0">
                <a:solidFill>
                  <a:schemeClr val="bg1"/>
                </a:solidFill>
              </a:rPr>
              <a:t> </a:t>
            </a:r>
            <a:r>
              <a:rPr lang="pt-BR" dirty="0" err="1">
                <a:solidFill>
                  <a:schemeClr val="bg1"/>
                </a:solidFill>
              </a:rPr>
              <a:t>length</a:t>
            </a:r>
            <a:r>
              <a:rPr lang="pt-BR" dirty="0">
                <a:solidFill>
                  <a:schemeClr val="bg1"/>
                </a:solidFill>
              </a:rPr>
              <a:t>) </a:t>
            </a:r>
          </a:p>
          <a:p>
            <a:r>
              <a:rPr lang="pt-BR" dirty="0">
                <a:solidFill>
                  <a:schemeClr val="bg1"/>
                </a:solidFill>
              </a:rPr>
              <a:t>{</a:t>
            </a:r>
          </a:p>
          <a:p>
            <a:r>
              <a:rPr lang="pt-BR" dirty="0">
                <a:solidFill>
                  <a:schemeClr val="bg1"/>
                </a:solidFill>
              </a:rPr>
              <a:t>  </a:t>
            </a:r>
            <a:r>
              <a:rPr lang="pt-BR" dirty="0" err="1">
                <a:solidFill>
                  <a:schemeClr val="bg1"/>
                </a:solidFill>
              </a:rPr>
              <a:t>Serial.print</a:t>
            </a:r>
            <a:r>
              <a:rPr lang="pt-BR" dirty="0">
                <a:solidFill>
                  <a:schemeClr val="bg1"/>
                </a:solidFill>
              </a:rPr>
              <a:t>("Mensagem recebida do </a:t>
            </a:r>
            <a:r>
              <a:rPr lang="pt-BR" dirty="0" err="1">
                <a:solidFill>
                  <a:schemeClr val="bg1"/>
                </a:solidFill>
              </a:rPr>
              <a:t>topico</a:t>
            </a:r>
            <a:r>
              <a:rPr lang="pt-BR" dirty="0">
                <a:solidFill>
                  <a:schemeClr val="bg1"/>
                </a:solidFill>
              </a:rPr>
              <a:t> ");</a:t>
            </a:r>
          </a:p>
          <a:p>
            <a:r>
              <a:rPr lang="pt-BR" dirty="0">
                <a:solidFill>
                  <a:schemeClr val="bg1"/>
                </a:solidFill>
              </a:rPr>
              <a:t>  </a:t>
            </a:r>
            <a:r>
              <a:rPr lang="pt-BR" dirty="0" err="1">
                <a:solidFill>
                  <a:schemeClr val="bg1"/>
                </a:solidFill>
              </a:rPr>
              <a:t>Serial.println</a:t>
            </a:r>
            <a:r>
              <a:rPr lang="pt-BR" dirty="0">
                <a:solidFill>
                  <a:schemeClr val="bg1"/>
                </a:solidFill>
              </a:rPr>
              <a:t>(</a:t>
            </a:r>
            <a:r>
              <a:rPr lang="pt-BR" dirty="0" err="1">
                <a:solidFill>
                  <a:schemeClr val="bg1"/>
                </a:solidFill>
              </a:rPr>
              <a:t>topic</a:t>
            </a:r>
            <a:r>
              <a:rPr lang="pt-BR" dirty="0">
                <a:solidFill>
                  <a:schemeClr val="bg1"/>
                </a:solidFill>
              </a:rPr>
              <a:t>);</a:t>
            </a:r>
          </a:p>
          <a:p>
            <a:r>
              <a:rPr lang="pt-BR" dirty="0">
                <a:solidFill>
                  <a:schemeClr val="bg1"/>
                </a:solidFill>
              </a:rPr>
              <a:t>  </a:t>
            </a:r>
            <a:r>
              <a:rPr lang="pt-BR" dirty="0" err="1">
                <a:solidFill>
                  <a:schemeClr val="bg1"/>
                </a:solidFill>
              </a:rPr>
              <a:t>Serial.print</a:t>
            </a:r>
            <a:r>
              <a:rPr lang="pt-BR" dirty="0">
                <a:solidFill>
                  <a:schemeClr val="bg1"/>
                </a:solidFill>
              </a:rPr>
              <a:t>("Mensagem: ");</a:t>
            </a:r>
          </a:p>
          <a:p>
            <a:r>
              <a:rPr lang="pt-BR" dirty="0">
                <a:solidFill>
                  <a:schemeClr val="bg1"/>
                </a:solidFill>
              </a:rPr>
              <a:t>  for (</a:t>
            </a:r>
            <a:r>
              <a:rPr lang="pt-BR" dirty="0" err="1">
                <a:solidFill>
                  <a:schemeClr val="bg1"/>
                </a:solidFill>
              </a:rPr>
              <a:t>int</a:t>
            </a:r>
            <a:r>
              <a:rPr lang="pt-BR" dirty="0">
                <a:solidFill>
                  <a:schemeClr val="bg1"/>
                </a:solidFill>
              </a:rPr>
              <a:t> i = 0; i &lt; </a:t>
            </a:r>
            <a:r>
              <a:rPr lang="pt-BR" dirty="0" err="1">
                <a:solidFill>
                  <a:schemeClr val="bg1"/>
                </a:solidFill>
              </a:rPr>
              <a:t>length</a:t>
            </a:r>
            <a:r>
              <a:rPr lang="pt-BR" dirty="0">
                <a:solidFill>
                  <a:schemeClr val="bg1"/>
                </a:solidFill>
              </a:rPr>
              <a:t>; i++) </a:t>
            </a:r>
          </a:p>
          <a:p>
            <a:r>
              <a:rPr lang="pt-BR" dirty="0">
                <a:solidFill>
                  <a:schemeClr val="bg1"/>
                </a:solidFill>
              </a:rPr>
              <a:t>  {</a:t>
            </a:r>
          </a:p>
          <a:p>
            <a:r>
              <a:rPr lang="pt-BR" dirty="0">
                <a:solidFill>
                  <a:schemeClr val="bg1"/>
                </a:solidFill>
              </a:rPr>
              <a:t>    </a:t>
            </a:r>
            <a:r>
              <a:rPr lang="pt-BR" dirty="0" err="1">
                <a:solidFill>
                  <a:schemeClr val="bg1"/>
                </a:solidFill>
              </a:rPr>
              <a:t>Serial.print</a:t>
            </a:r>
            <a:r>
              <a:rPr lang="pt-BR" dirty="0">
                <a:solidFill>
                  <a:schemeClr val="bg1"/>
                </a:solidFill>
              </a:rPr>
              <a:t>((char) </a:t>
            </a:r>
            <a:r>
              <a:rPr lang="pt-BR" dirty="0" err="1">
                <a:solidFill>
                  <a:schemeClr val="bg1"/>
                </a:solidFill>
              </a:rPr>
              <a:t>payload</a:t>
            </a:r>
            <a:r>
              <a:rPr lang="pt-BR" dirty="0">
                <a:solidFill>
                  <a:schemeClr val="bg1"/>
                </a:solidFill>
              </a:rPr>
              <a:t>[i]);</a:t>
            </a:r>
          </a:p>
          <a:p>
            <a:r>
              <a:rPr lang="pt-BR" dirty="0">
                <a:solidFill>
                  <a:schemeClr val="bg1"/>
                </a:solidFill>
              </a:rPr>
              <a:t>  }</a:t>
            </a:r>
          </a:p>
          <a:p>
            <a:r>
              <a:rPr lang="pt-BR" dirty="0">
                <a:solidFill>
                  <a:schemeClr val="bg1"/>
                </a:solidFill>
              </a:rPr>
              <a:t>  </a:t>
            </a:r>
            <a:r>
              <a:rPr lang="pt-BR" dirty="0" err="1">
                <a:solidFill>
                  <a:schemeClr val="bg1"/>
                </a:solidFill>
              </a:rPr>
              <a:t>Serial.println</a:t>
            </a:r>
            <a:r>
              <a:rPr lang="pt-BR" dirty="0">
                <a:solidFill>
                  <a:schemeClr val="bg1"/>
                </a:solidFill>
              </a:rPr>
              <a:t>();</a:t>
            </a:r>
          </a:p>
          <a:p>
            <a:r>
              <a:rPr lang="pt-BR" dirty="0">
                <a:solidFill>
                  <a:schemeClr val="bg1"/>
                </a:solidFill>
              </a:rPr>
              <a:t>  </a:t>
            </a:r>
            <a:r>
              <a:rPr lang="pt-BR" dirty="0" err="1">
                <a:solidFill>
                  <a:schemeClr val="bg1"/>
                </a:solidFill>
              </a:rPr>
              <a:t>Serial.println</a:t>
            </a:r>
            <a:r>
              <a:rPr lang="pt-BR" dirty="0">
                <a:solidFill>
                  <a:schemeClr val="bg1"/>
                </a:solidFill>
              </a:rPr>
              <a:t>("-----------------------");</a:t>
            </a:r>
          </a:p>
          <a:p>
            <a:r>
              <a:rPr lang="pt-BR" dirty="0">
                <a:solidFill>
                  <a:schemeClr val="bg1"/>
                </a:solidFill>
              </a:rPr>
              <a:t>}</a:t>
            </a:r>
          </a:p>
          <a:p>
            <a:endParaRPr lang="pt-BR" dirty="0">
              <a:solidFill>
                <a:schemeClr val="bg1"/>
              </a:solidFill>
            </a:endParaRPr>
          </a:p>
          <a:p>
            <a:r>
              <a:rPr lang="pt-BR" dirty="0" err="1">
                <a:solidFill>
                  <a:schemeClr val="bg1"/>
                </a:solidFill>
              </a:rPr>
              <a:t>void</a:t>
            </a:r>
            <a:r>
              <a:rPr lang="pt-BR" dirty="0">
                <a:solidFill>
                  <a:schemeClr val="bg1"/>
                </a:solidFill>
              </a:rPr>
              <a:t> loop() </a:t>
            </a:r>
          </a:p>
          <a:p>
            <a:r>
              <a:rPr lang="pt-BR" dirty="0">
                <a:solidFill>
                  <a:schemeClr val="bg1"/>
                </a:solidFill>
              </a:rPr>
              <a:t>{</a:t>
            </a:r>
          </a:p>
          <a:p>
            <a:r>
              <a:rPr lang="pt-BR" dirty="0">
                <a:solidFill>
                  <a:schemeClr val="bg1"/>
                </a:solidFill>
              </a:rPr>
              <a:t>   </a:t>
            </a:r>
            <a:r>
              <a:rPr lang="pt-BR" dirty="0" err="1">
                <a:solidFill>
                  <a:schemeClr val="bg1"/>
                </a:solidFill>
              </a:rPr>
              <a:t>MQTT.loop</a:t>
            </a:r>
            <a:r>
              <a:rPr lang="pt-BR" dirty="0">
                <a:solidFill>
                  <a:schemeClr val="bg1"/>
                </a:solidFill>
              </a:rPr>
              <a:t>();</a:t>
            </a:r>
          </a:p>
          <a:p>
            <a:r>
              <a:rPr lang="pt-BR" dirty="0">
                <a:solidFill>
                  <a:schemeClr val="bg1"/>
                </a:solidFill>
              </a:rPr>
              <a:t>}</a:t>
            </a:r>
          </a:p>
        </p:txBody>
      </p:sp>
      <p:sp>
        <p:nvSpPr>
          <p:cNvPr id="3" name="Balão de Fala: Retângulo com Cantos Arredondados 2">
            <a:extLst>
              <a:ext uri="{FF2B5EF4-FFF2-40B4-BE49-F238E27FC236}">
                <a16:creationId xmlns:a16="http://schemas.microsoft.com/office/drawing/2014/main" id="{00CAAF71-38E5-FD06-F613-37CE35D15631}"/>
              </a:ext>
            </a:extLst>
          </p:cNvPr>
          <p:cNvSpPr/>
          <p:nvPr/>
        </p:nvSpPr>
        <p:spPr>
          <a:xfrm>
            <a:off x="9374658" y="4497859"/>
            <a:ext cx="2817341" cy="2256741"/>
          </a:xfrm>
          <a:prstGeom prst="wedgeRoundRectCallout">
            <a:avLst>
              <a:gd name="adj1" fmla="val -65837"/>
              <a:gd name="adj2" fmla="val -123441"/>
              <a:gd name="adj3" fmla="val 1666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pt-BR" sz="1200" b="1" dirty="0">
                <a:solidFill>
                  <a:schemeClr val="bg1"/>
                </a:solidFill>
              </a:rPr>
              <a:t>Como pegar apenas o dado de um tópico?</a:t>
            </a:r>
          </a:p>
          <a:p>
            <a:r>
              <a:rPr lang="pt-BR" sz="1200" b="1" dirty="0">
                <a:solidFill>
                  <a:schemeClr val="bg1"/>
                </a:solidFill>
              </a:rPr>
              <a:t> </a:t>
            </a:r>
          </a:p>
          <a:p>
            <a:r>
              <a:rPr lang="pt-BR" sz="1200" b="1" dirty="0" err="1">
                <a:solidFill>
                  <a:schemeClr val="bg1"/>
                </a:solidFill>
              </a:rPr>
              <a:t>if</a:t>
            </a:r>
            <a:r>
              <a:rPr lang="pt-BR" sz="1200" b="1" dirty="0">
                <a:solidFill>
                  <a:schemeClr val="bg1"/>
                </a:solidFill>
              </a:rPr>
              <a:t>(</a:t>
            </a:r>
            <a:r>
              <a:rPr lang="pt-BR" sz="1200" b="1" dirty="0" err="1">
                <a:solidFill>
                  <a:schemeClr val="bg1"/>
                </a:solidFill>
              </a:rPr>
              <a:t>String</a:t>
            </a:r>
            <a:r>
              <a:rPr lang="pt-BR" sz="1200" b="1" dirty="0">
                <a:solidFill>
                  <a:schemeClr val="bg1"/>
                </a:solidFill>
              </a:rPr>
              <a:t>(</a:t>
            </a:r>
            <a:r>
              <a:rPr lang="pt-BR" sz="1200" b="1" dirty="0" err="1">
                <a:solidFill>
                  <a:schemeClr val="bg1"/>
                </a:solidFill>
              </a:rPr>
              <a:t>topic</a:t>
            </a:r>
            <a:r>
              <a:rPr lang="pt-BR" sz="1200" b="1" dirty="0">
                <a:solidFill>
                  <a:schemeClr val="bg1"/>
                </a:solidFill>
              </a:rPr>
              <a:t>) == "lab318/</a:t>
            </a:r>
            <a:r>
              <a:rPr lang="pt-BR" sz="1200" b="1" dirty="0" err="1">
                <a:solidFill>
                  <a:schemeClr val="bg1"/>
                </a:solidFill>
              </a:rPr>
              <a:t>temp</a:t>
            </a:r>
            <a:r>
              <a:rPr lang="pt-BR" sz="1200" b="1" dirty="0">
                <a:solidFill>
                  <a:schemeClr val="bg1"/>
                </a:solidFill>
              </a:rPr>
              <a:t>") </a:t>
            </a:r>
          </a:p>
          <a:p>
            <a:r>
              <a:rPr lang="pt-BR" sz="1200" b="1" dirty="0">
                <a:solidFill>
                  <a:schemeClr val="bg1"/>
                </a:solidFill>
              </a:rPr>
              <a:t>{</a:t>
            </a:r>
          </a:p>
          <a:p>
            <a:r>
              <a:rPr lang="pt-BR" sz="1200" b="1" dirty="0">
                <a:solidFill>
                  <a:schemeClr val="bg1"/>
                </a:solidFill>
              </a:rPr>
              <a:t>    for (</a:t>
            </a:r>
            <a:r>
              <a:rPr lang="pt-BR" sz="1200" b="1" dirty="0" err="1">
                <a:solidFill>
                  <a:schemeClr val="bg1"/>
                </a:solidFill>
              </a:rPr>
              <a:t>int</a:t>
            </a:r>
            <a:r>
              <a:rPr lang="pt-BR" sz="1200" b="1" dirty="0">
                <a:solidFill>
                  <a:schemeClr val="bg1"/>
                </a:solidFill>
              </a:rPr>
              <a:t> i = 0; i &lt; </a:t>
            </a:r>
            <a:r>
              <a:rPr lang="pt-BR" sz="1200" b="1" dirty="0" err="1">
                <a:solidFill>
                  <a:schemeClr val="bg1"/>
                </a:solidFill>
              </a:rPr>
              <a:t>length</a:t>
            </a:r>
            <a:r>
              <a:rPr lang="pt-BR" sz="1200" b="1" dirty="0">
                <a:solidFill>
                  <a:schemeClr val="bg1"/>
                </a:solidFill>
              </a:rPr>
              <a:t>; i++) </a:t>
            </a:r>
          </a:p>
          <a:p>
            <a:r>
              <a:rPr lang="pt-BR" sz="1200" b="1" dirty="0">
                <a:solidFill>
                  <a:schemeClr val="bg1"/>
                </a:solidFill>
              </a:rPr>
              <a:t>    { </a:t>
            </a:r>
          </a:p>
          <a:p>
            <a:r>
              <a:rPr lang="pt-BR" sz="1200" b="1" dirty="0">
                <a:solidFill>
                  <a:schemeClr val="bg1"/>
                </a:solidFill>
              </a:rPr>
              <a:t>         </a:t>
            </a:r>
            <a:r>
              <a:rPr lang="pt-BR" sz="1200" b="1" dirty="0" err="1">
                <a:solidFill>
                  <a:schemeClr val="bg1"/>
                </a:solidFill>
              </a:rPr>
              <a:t>msg_temp</a:t>
            </a:r>
            <a:r>
              <a:rPr lang="pt-BR" sz="1200" b="1" dirty="0">
                <a:solidFill>
                  <a:schemeClr val="bg1"/>
                </a:solidFill>
              </a:rPr>
              <a:t> += (char) </a:t>
            </a:r>
            <a:r>
              <a:rPr lang="pt-BR" sz="1200" b="1" dirty="0" err="1">
                <a:solidFill>
                  <a:schemeClr val="bg1"/>
                </a:solidFill>
              </a:rPr>
              <a:t>payload</a:t>
            </a:r>
            <a:r>
              <a:rPr lang="pt-BR" sz="1200" b="1" dirty="0">
                <a:solidFill>
                  <a:schemeClr val="bg1"/>
                </a:solidFill>
              </a:rPr>
              <a:t>[i];</a:t>
            </a:r>
          </a:p>
          <a:p>
            <a:r>
              <a:rPr lang="pt-BR" sz="1200" b="1" dirty="0">
                <a:solidFill>
                  <a:schemeClr val="bg1"/>
                </a:solidFill>
              </a:rPr>
              <a:t>    }        </a:t>
            </a:r>
          </a:p>
          <a:p>
            <a:r>
              <a:rPr lang="pt-BR" sz="1200" b="1" dirty="0">
                <a:solidFill>
                  <a:schemeClr val="bg1"/>
                </a:solidFill>
              </a:rPr>
              <a:t>}</a:t>
            </a:r>
          </a:p>
        </p:txBody>
      </p:sp>
      <p:cxnSp>
        <p:nvCxnSpPr>
          <p:cNvPr id="6" name="Conector reto 5">
            <a:extLst>
              <a:ext uri="{FF2B5EF4-FFF2-40B4-BE49-F238E27FC236}">
                <a16:creationId xmlns:a16="http://schemas.microsoft.com/office/drawing/2014/main" id="{CF986DB8-6813-C229-A41D-5ABDD8AFCD2B}"/>
              </a:ext>
            </a:extLst>
          </p:cNvPr>
          <p:cNvCxnSpPr/>
          <p:nvPr/>
        </p:nvCxnSpPr>
        <p:spPr>
          <a:xfrm>
            <a:off x="5542547" y="1256823"/>
            <a:ext cx="0" cy="5133473"/>
          </a:xfrm>
          <a:prstGeom prst="line">
            <a:avLst/>
          </a:prstGeom>
          <a:ln>
            <a:solidFill>
              <a:srgbClr val="FFFF00"/>
            </a:solidFill>
            <a:prstDash val="sysDash"/>
          </a:ln>
        </p:spPr>
        <p:style>
          <a:lnRef idx="2">
            <a:schemeClr val="accent1"/>
          </a:lnRef>
          <a:fillRef idx="0">
            <a:schemeClr val="accent1"/>
          </a:fillRef>
          <a:effectRef idx="1">
            <a:schemeClr val="accent1"/>
          </a:effectRef>
          <a:fontRef idx="minor">
            <a:schemeClr val="tx1"/>
          </a:fontRef>
        </p:style>
      </p:cxnSp>
      <p:sp>
        <p:nvSpPr>
          <p:cNvPr id="7" name="Título 1">
            <a:extLst>
              <a:ext uri="{FF2B5EF4-FFF2-40B4-BE49-F238E27FC236}">
                <a16:creationId xmlns:a16="http://schemas.microsoft.com/office/drawing/2014/main" id="{517C5E2D-5A59-9A18-B7E6-61DA9AF56CBD}"/>
              </a:ext>
            </a:extLst>
          </p:cNvPr>
          <p:cNvSpPr>
            <a:spLocks noGrp="1"/>
          </p:cNvSpPr>
          <p:nvPr>
            <p:ph type="title"/>
          </p:nvPr>
        </p:nvSpPr>
        <p:spPr>
          <a:xfrm>
            <a:off x="2344367" y="43452"/>
            <a:ext cx="9494196" cy="628239"/>
          </a:xfrm>
        </p:spPr>
        <p:txBody>
          <a:bodyPr>
            <a:normAutofit fontScale="90000"/>
          </a:bodyPr>
          <a:lstStyle/>
          <a:p>
            <a:r>
              <a:rPr lang="pt-BR" sz="4000" b="1" dirty="0"/>
              <a:t>Continuação.....</a:t>
            </a:r>
          </a:p>
        </p:txBody>
      </p:sp>
    </p:spTree>
    <p:extLst>
      <p:ext uri="{BB962C8B-B14F-4D97-AF65-F5344CB8AC3E}">
        <p14:creationId xmlns:p14="http://schemas.microsoft.com/office/powerpoint/2010/main" val="1577914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3756AAF-950D-522E-F492-346A82C218F2}"/>
              </a:ext>
            </a:extLst>
          </p:cNvPr>
          <p:cNvSpPr>
            <a:spLocks noGrp="1"/>
          </p:cNvSpPr>
          <p:nvPr>
            <p:ph type="title"/>
          </p:nvPr>
        </p:nvSpPr>
        <p:spPr>
          <a:xfrm>
            <a:off x="2344367" y="43453"/>
            <a:ext cx="3527044" cy="686464"/>
          </a:xfrm>
        </p:spPr>
        <p:txBody>
          <a:bodyPr>
            <a:normAutofit fontScale="90000"/>
          </a:bodyPr>
          <a:lstStyle/>
          <a:p>
            <a:r>
              <a:rPr lang="pt-BR" b="1" dirty="0"/>
              <a:t>Quem sou??</a:t>
            </a:r>
          </a:p>
        </p:txBody>
      </p:sp>
      <p:sp>
        <p:nvSpPr>
          <p:cNvPr id="3" name="Espaço Reservado para Conteúdo 2">
            <a:extLst>
              <a:ext uri="{FF2B5EF4-FFF2-40B4-BE49-F238E27FC236}">
                <a16:creationId xmlns:a16="http://schemas.microsoft.com/office/drawing/2014/main" id="{864BEF82-6A00-7FF8-3532-8C438ACC59F5}"/>
              </a:ext>
            </a:extLst>
          </p:cNvPr>
          <p:cNvSpPr>
            <a:spLocks noGrp="1"/>
          </p:cNvSpPr>
          <p:nvPr>
            <p:ph idx="1"/>
          </p:nvPr>
        </p:nvSpPr>
        <p:spPr>
          <a:xfrm>
            <a:off x="87896" y="1902489"/>
            <a:ext cx="11750667" cy="4912059"/>
          </a:xfrm>
        </p:spPr>
        <p:txBody>
          <a:bodyPr>
            <a:normAutofit lnSpcReduction="10000"/>
          </a:bodyPr>
          <a:lstStyle/>
          <a:p>
            <a:r>
              <a:rPr lang="pt-BR" u="sng" dirty="0"/>
              <a:t>Formação Acadêmica</a:t>
            </a:r>
          </a:p>
          <a:p>
            <a:pPr lvl="1"/>
            <a:r>
              <a:rPr lang="pt-BR" dirty="0"/>
              <a:t>Formado em Engenharia Elétrica/Eletrônica (1992-1996)</a:t>
            </a:r>
          </a:p>
          <a:p>
            <a:pPr lvl="1"/>
            <a:r>
              <a:rPr lang="pt-BR" dirty="0"/>
              <a:t>Mestre em Engenharia Elétrica – Sistemas Tolerantes a Falha (1997-1999)</a:t>
            </a:r>
          </a:p>
          <a:p>
            <a:r>
              <a:rPr lang="pt-BR" u="sng" dirty="0"/>
              <a:t>Experiência Profissional</a:t>
            </a:r>
          </a:p>
          <a:p>
            <a:pPr lvl="1"/>
            <a:r>
              <a:rPr lang="pt-BR" dirty="0"/>
              <a:t>Prof. Da PUCRS – março/2000 até o momento</a:t>
            </a:r>
          </a:p>
          <a:p>
            <a:pPr lvl="1"/>
            <a:r>
              <a:rPr lang="pt-BR" dirty="0"/>
              <a:t>Coordenador da Eng. De Computação – 2008 a 2010</a:t>
            </a:r>
          </a:p>
          <a:p>
            <a:pPr lvl="1"/>
            <a:r>
              <a:rPr lang="pt-BR" dirty="0"/>
              <a:t>Coordenador da Eng. Elétrica – 2010 a 2012</a:t>
            </a:r>
          </a:p>
          <a:p>
            <a:pPr lvl="1"/>
            <a:r>
              <a:rPr lang="pt-BR" dirty="0"/>
              <a:t>Coordenador Acadêmica da Faculdade de Engenharia – 2012 a 2017</a:t>
            </a:r>
          </a:p>
          <a:p>
            <a:pPr lvl="1"/>
            <a:r>
              <a:rPr lang="pt-BR" dirty="0"/>
              <a:t>Lider do Núcleo de Articulação Acadêmica da Escola Politécnica – 2018 até o momento.</a:t>
            </a:r>
          </a:p>
          <a:p>
            <a:pPr lvl="1"/>
            <a:r>
              <a:rPr lang="pt-BR" dirty="0"/>
              <a:t>Mais de 200 </a:t>
            </a:r>
            <a:r>
              <a:rPr lang="pt-BR" dirty="0" err="1"/>
              <a:t>TCC´s</a:t>
            </a:r>
            <a:r>
              <a:rPr lang="pt-BR" dirty="0"/>
              <a:t> orientados.</a:t>
            </a:r>
          </a:p>
          <a:p>
            <a:pPr marL="457200" lvl="1" indent="0">
              <a:buNone/>
            </a:pPr>
            <a:endParaRPr lang="pt-BR" dirty="0"/>
          </a:p>
          <a:p>
            <a:pPr marL="457200" lvl="1" indent="0">
              <a:buNone/>
            </a:pPr>
            <a:r>
              <a:rPr lang="pt-BR" dirty="0"/>
              <a:t>28 anos atuando em projetos de P&amp;D e Gerência de Projetos</a:t>
            </a:r>
          </a:p>
        </p:txBody>
      </p:sp>
      <p:pic>
        <p:nvPicPr>
          <p:cNvPr id="7" name="Imagem 6" descr="Uma imagem contendo foto, homem, pequeno, jovem&#10;&#10;Descrição gerada automaticamente">
            <a:extLst>
              <a:ext uri="{FF2B5EF4-FFF2-40B4-BE49-F238E27FC236}">
                <a16:creationId xmlns:a16="http://schemas.microsoft.com/office/drawing/2014/main" id="{7E9164C8-86DE-F228-3B95-E129A072BB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6127" y="75147"/>
            <a:ext cx="1115227" cy="1855031"/>
          </a:xfrm>
          <a:prstGeom prst="rect">
            <a:avLst/>
          </a:prstGeom>
        </p:spPr>
      </p:pic>
      <p:pic>
        <p:nvPicPr>
          <p:cNvPr id="11" name="Imagem 10" descr="Desenho de um menino&#10;&#10;Descrição gerada automaticamente com confiança baixa">
            <a:extLst>
              <a:ext uri="{FF2B5EF4-FFF2-40B4-BE49-F238E27FC236}">
                <a16:creationId xmlns:a16="http://schemas.microsoft.com/office/drawing/2014/main" id="{43201C1B-C284-D351-6D78-16843E97F28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15425" y="41998"/>
            <a:ext cx="1762357" cy="1881334"/>
          </a:xfrm>
          <a:prstGeom prst="rect">
            <a:avLst/>
          </a:prstGeom>
        </p:spPr>
      </p:pic>
      <p:pic>
        <p:nvPicPr>
          <p:cNvPr id="13" name="Imagem 12" descr="Criança sentada na grama em frente a carro&#10;&#10;Descrição gerada automaticamente com confiança média">
            <a:extLst>
              <a:ext uri="{FF2B5EF4-FFF2-40B4-BE49-F238E27FC236}">
                <a16:creationId xmlns:a16="http://schemas.microsoft.com/office/drawing/2014/main" id="{BE0E6C3B-9D12-F894-D1DA-37476116E3A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11853" y="75147"/>
            <a:ext cx="1492251" cy="1821882"/>
          </a:xfrm>
          <a:prstGeom prst="rect">
            <a:avLst/>
          </a:prstGeom>
        </p:spPr>
      </p:pic>
      <p:sp>
        <p:nvSpPr>
          <p:cNvPr id="14" name="Espaço Reservado para Conteúdo 2">
            <a:extLst>
              <a:ext uri="{FF2B5EF4-FFF2-40B4-BE49-F238E27FC236}">
                <a16:creationId xmlns:a16="http://schemas.microsoft.com/office/drawing/2014/main" id="{DAF2E42C-13D9-0B55-7BB6-7206B90E7F80}"/>
              </a:ext>
            </a:extLst>
          </p:cNvPr>
          <p:cNvSpPr txBox="1">
            <a:spLocks/>
          </p:cNvSpPr>
          <p:nvPr/>
        </p:nvSpPr>
        <p:spPr>
          <a:xfrm>
            <a:off x="2402006" y="813740"/>
            <a:ext cx="4952638" cy="10832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pt-BR" dirty="0" err="1"/>
              <a:t>Portoalegrense</a:t>
            </a:r>
            <a:r>
              <a:rPr lang="pt-BR" dirty="0"/>
              <a:t>, nascido em 15/06/74.</a:t>
            </a:r>
          </a:p>
        </p:txBody>
      </p:sp>
    </p:spTree>
    <p:extLst>
      <p:ext uri="{BB962C8B-B14F-4D97-AF65-F5344CB8AC3E}">
        <p14:creationId xmlns:p14="http://schemas.microsoft.com/office/powerpoint/2010/main" val="40701935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94F350C-B02D-9F56-04FD-DDA27EBA3354}"/>
              </a:ext>
            </a:extLst>
          </p:cNvPr>
          <p:cNvSpPr>
            <a:spLocks noGrp="1"/>
          </p:cNvSpPr>
          <p:nvPr>
            <p:ph type="title"/>
          </p:nvPr>
        </p:nvSpPr>
        <p:spPr/>
        <p:txBody>
          <a:bodyPr/>
          <a:lstStyle/>
          <a:p>
            <a:r>
              <a:rPr lang="pt-BR" b="1" dirty="0"/>
              <a:t>Sumário</a:t>
            </a:r>
          </a:p>
        </p:txBody>
      </p:sp>
      <p:sp>
        <p:nvSpPr>
          <p:cNvPr id="3" name="Espaço Reservado para Conteúdo 2">
            <a:extLst>
              <a:ext uri="{FF2B5EF4-FFF2-40B4-BE49-F238E27FC236}">
                <a16:creationId xmlns:a16="http://schemas.microsoft.com/office/drawing/2014/main" id="{1645A5AD-9C4C-8066-9DC1-282D7EC922C7}"/>
              </a:ext>
            </a:extLst>
          </p:cNvPr>
          <p:cNvSpPr>
            <a:spLocks noGrp="1"/>
          </p:cNvSpPr>
          <p:nvPr>
            <p:ph idx="1"/>
          </p:nvPr>
        </p:nvSpPr>
        <p:spPr>
          <a:xfrm>
            <a:off x="360947" y="1556084"/>
            <a:ext cx="11477615" cy="5258463"/>
          </a:xfrm>
        </p:spPr>
        <p:txBody>
          <a:bodyPr>
            <a:normAutofit fontScale="85000" lnSpcReduction="20000"/>
          </a:bodyPr>
          <a:lstStyle/>
          <a:p>
            <a:r>
              <a:rPr lang="pt-BR" dirty="0"/>
              <a:t>MQTT – Significado e Conceito</a:t>
            </a:r>
          </a:p>
          <a:p>
            <a:r>
              <a:rPr lang="pt-BR" dirty="0"/>
              <a:t>MQTT - Origem</a:t>
            </a:r>
          </a:p>
          <a:p>
            <a:r>
              <a:rPr lang="pt-BR" dirty="0"/>
              <a:t>MQTT - Funcionamento</a:t>
            </a:r>
          </a:p>
          <a:p>
            <a:r>
              <a:rPr lang="pt-BR" dirty="0"/>
              <a:t>MQTT - Estrutura</a:t>
            </a:r>
          </a:p>
          <a:p>
            <a:r>
              <a:rPr lang="pt-BR" dirty="0"/>
              <a:t>MQTT - Conexão</a:t>
            </a:r>
          </a:p>
          <a:p>
            <a:r>
              <a:rPr lang="pt-BR" dirty="0"/>
              <a:t>MQTT – Terminologia</a:t>
            </a:r>
          </a:p>
          <a:p>
            <a:r>
              <a:rPr lang="pt-BR" dirty="0"/>
              <a:t>MQTT – Benefícios</a:t>
            </a:r>
          </a:p>
          <a:p>
            <a:r>
              <a:rPr lang="pt-BR" dirty="0"/>
              <a:t>MQTT – Topologia</a:t>
            </a:r>
          </a:p>
          <a:p>
            <a:r>
              <a:rPr lang="pt-BR" dirty="0"/>
              <a:t>Aplicação com </a:t>
            </a:r>
            <a:r>
              <a:rPr lang="pt-BR" dirty="0" err="1"/>
              <a:t>Publish</a:t>
            </a:r>
            <a:r>
              <a:rPr lang="pt-BR" dirty="0"/>
              <a:t> e </a:t>
            </a:r>
            <a:r>
              <a:rPr lang="pt-BR" dirty="0" err="1"/>
              <a:t>Subscriber</a:t>
            </a:r>
            <a:endParaRPr lang="pt-BR" dirty="0"/>
          </a:p>
          <a:p>
            <a:r>
              <a:rPr lang="pt-BR" dirty="0"/>
              <a:t>Exemplos de Broker</a:t>
            </a:r>
          </a:p>
          <a:p>
            <a:r>
              <a:rPr lang="pt-BR" dirty="0"/>
              <a:t>Configuração do Broker</a:t>
            </a:r>
          </a:p>
          <a:p>
            <a:r>
              <a:rPr lang="pt-BR" dirty="0"/>
              <a:t>Biblioteca do MQTT para ser usado com ESP32</a:t>
            </a:r>
          </a:p>
          <a:p>
            <a:r>
              <a:rPr lang="pt-BR" dirty="0"/>
              <a:t>Exemplo: </a:t>
            </a:r>
            <a:r>
              <a:rPr lang="pt-BR" dirty="0" err="1"/>
              <a:t>Publish</a:t>
            </a:r>
            <a:r>
              <a:rPr lang="pt-BR" dirty="0"/>
              <a:t> e </a:t>
            </a:r>
            <a:r>
              <a:rPr lang="pt-BR" dirty="0" err="1"/>
              <a:t>Subscriber</a:t>
            </a:r>
            <a:r>
              <a:rPr lang="pt-BR" dirty="0"/>
              <a:t> (demonstração prática)</a:t>
            </a:r>
          </a:p>
          <a:p>
            <a:endParaRPr lang="pt-BR" dirty="0"/>
          </a:p>
        </p:txBody>
      </p:sp>
    </p:spTree>
    <p:extLst>
      <p:ext uri="{BB962C8B-B14F-4D97-AF65-F5344CB8AC3E}">
        <p14:creationId xmlns:p14="http://schemas.microsoft.com/office/powerpoint/2010/main" val="2586712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Conceito</a:t>
            </a:r>
          </a:p>
        </p:txBody>
      </p:sp>
      <p:sp>
        <p:nvSpPr>
          <p:cNvPr id="3" name="Espaço Reservado para Conteúdo 2"/>
          <p:cNvSpPr>
            <a:spLocks noGrp="1"/>
          </p:cNvSpPr>
          <p:nvPr>
            <p:ph idx="1"/>
          </p:nvPr>
        </p:nvSpPr>
        <p:spPr>
          <a:xfrm>
            <a:off x="184484" y="2757969"/>
            <a:ext cx="11397405" cy="3997828"/>
          </a:xfrm>
        </p:spPr>
        <p:txBody>
          <a:bodyPr>
            <a:normAutofit lnSpcReduction="10000"/>
          </a:bodyPr>
          <a:lstStyle/>
          <a:p>
            <a:pPr algn="just"/>
            <a:r>
              <a:rPr lang="pt-BR" dirty="0"/>
              <a:t>O MQTT é um protocolo de mensagens baseado em padrões, ou conjunto de regras, usado para comunicação de computador para computador. Sensores inteligentes, dispositivos acessórios e outros dispositivos da Internet das Coisas (</a:t>
            </a:r>
            <a:r>
              <a:rPr lang="pt-BR" dirty="0" err="1"/>
              <a:t>IoT</a:t>
            </a:r>
            <a:r>
              <a:rPr lang="pt-BR" dirty="0"/>
              <a:t>) normalmente precisam transmitir e receber dados por meio de uma rede com limitação de recursos e largura de banda limitada. Esses dispositivos </a:t>
            </a:r>
            <a:r>
              <a:rPr lang="pt-BR" dirty="0" err="1"/>
              <a:t>IoT</a:t>
            </a:r>
            <a:r>
              <a:rPr lang="pt-BR" dirty="0"/>
              <a:t> usam o MQTT para transmissão de dados, pois é fácil de implementar e pode comunicar dados </a:t>
            </a:r>
            <a:r>
              <a:rPr lang="pt-BR" dirty="0" err="1"/>
              <a:t>IoT</a:t>
            </a:r>
            <a:r>
              <a:rPr lang="pt-BR" dirty="0"/>
              <a:t> com eficiência. O MQTT oferece suporte a mensagens entre dispositivos para a nuvem e da nuvem para o dispositivo.</a:t>
            </a:r>
          </a:p>
          <a:p>
            <a:pPr marL="0" indent="0" algn="r">
              <a:buNone/>
            </a:pPr>
            <a:r>
              <a:rPr lang="pt-BR" i="1" dirty="0">
                <a:solidFill>
                  <a:srgbClr val="FFFF00"/>
                </a:solidFill>
              </a:rPr>
              <a:t>Fonte: https://aws.amazon.com/pt/what-is/mqtt/</a:t>
            </a:r>
          </a:p>
        </p:txBody>
      </p:sp>
      <p:sp>
        <p:nvSpPr>
          <p:cNvPr id="6" name="Espaço Reservado para Conteúdo 2">
            <a:extLst>
              <a:ext uri="{FF2B5EF4-FFF2-40B4-BE49-F238E27FC236}">
                <a16:creationId xmlns:a16="http://schemas.microsoft.com/office/drawing/2014/main" id="{8305030C-42D7-F189-33D2-8E7439C65CB4}"/>
              </a:ext>
            </a:extLst>
          </p:cNvPr>
          <p:cNvSpPr txBox="1">
            <a:spLocks/>
          </p:cNvSpPr>
          <p:nvPr/>
        </p:nvSpPr>
        <p:spPr>
          <a:xfrm>
            <a:off x="573760" y="1538768"/>
            <a:ext cx="11008129" cy="11161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b="1" dirty="0">
                <a:solidFill>
                  <a:srgbClr val="FFFF00"/>
                </a:solidFill>
              </a:rPr>
              <a:t>M Q T </a:t>
            </a:r>
            <a:r>
              <a:rPr lang="pt-BR" b="1" dirty="0" err="1">
                <a:solidFill>
                  <a:srgbClr val="FFFF00"/>
                </a:solidFill>
              </a:rPr>
              <a:t>T</a:t>
            </a:r>
            <a:r>
              <a:rPr lang="pt-BR" dirty="0"/>
              <a:t> = </a:t>
            </a:r>
            <a:r>
              <a:rPr lang="pt-BR" sz="2800" b="1" dirty="0" err="1">
                <a:solidFill>
                  <a:srgbClr val="FFFF00"/>
                </a:solidFill>
                <a:latin typeface="Arial" panose="020B0604020202020204" pitchFamily="34" charset="0"/>
                <a:cs typeface="Arial" panose="020B0604020202020204" pitchFamily="34" charset="0"/>
              </a:rPr>
              <a:t>M</a:t>
            </a:r>
            <a:r>
              <a:rPr lang="pt-BR" sz="2800" dirty="0" err="1">
                <a:solidFill>
                  <a:schemeClr val="bg1"/>
                </a:solidFill>
                <a:latin typeface="Arial" panose="020B0604020202020204" pitchFamily="34" charset="0"/>
                <a:cs typeface="Arial" panose="020B0604020202020204" pitchFamily="34" charset="0"/>
              </a:rPr>
              <a:t>essage</a:t>
            </a:r>
            <a:r>
              <a:rPr lang="pt-BR" sz="2800" dirty="0">
                <a:solidFill>
                  <a:schemeClr val="bg1"/>
                </a:solidFill>
                <a:latin typeface="Arial" panose="020B0604020202020204" pitchFamily="34" charset="0"/>
                <a:cs typeface="Arial" panose="020B0604020202020204" pitchFamily="34" charset="0"/>
              </a:rPr>
              <a:t> </a:t>
            </a:r>
            <a:r>
              <a:rPr lang="pt-BR" sz="2800" b="1" dirty="0" err="1">
                <a:solidFill>
                  <a:srgbClr val="FFFF00"/>
                </a:solidFill>
                <a:latin typeface="Arial" panose="020B0604020202020204" pitchFamily="34" charset="0"/>
                <a:cs typeface="Arial" panose="020B0604020202020204" pitchFamily="34" charset="0"/>
              </a:rPr>
              <a:t>Q</a:t>
            </a:r>
            <a:r>
              <a:rPr lang="pt-BR" sz="2800" dirty="0" err="1">
                <a:solidFill>
                  <a:schemeClr val="bg1"/>
                </a:solidFill>
                <a:latin typeface="Arial" panose="020B0604020202020204" pitchFamily="34" charset="0"/>
                <a:cs typeface="Arial" panose="020B0604020202020204" pitchFamily="34" charset="0"/>
              </a:rPr>
              <a:t>ueuing</a:t>
            </a:r>
            <a:r>
              <a:rPr lang="pt-BR" sz="2800" dirty="0">
                <a:solidFill>
                  <a:schemeClr val="bg1"/>
                </a:solidFill>
                <a:latin typeface="Arial" panose="020B0604020202020204" pitchFamily="34" charset="0"/>
                <a:cs typeface="Arial" panose="020B0604020202020204" pitchFamily="34" charset="0"/>
              </a:rPr>
              <a:t> </a:t>
            </a:r>
            <a:r>
              <a:rPr lang="pt-BR" sz="2800" b="1" dirty="0" err="1">
                <a:solidFill>
                  <a:srgbClr val="FFFF00"/>
                </a:solidFill>
                <a:latin typeface="Arial" panose="020B0604020202020204" pitchFamily="34" charset="0"/>
                <a:cs typeface="Arial" panose="020B0604020202020204" pitchFamily="34" charset="0"/>
              </a:rPr>
              <a:t>T</a:t>
            </a:r>
            <a:r>
              <a:rPr lang="pt-BR" sz="2800" dirty="0" err="1">
                <a:solidFill>
                  <a:schemeClr val="bg1"/>
                </a:solidFill>
                <a:latin typeface="Arial" panose="020B0604020202020204" pitchFamily="34" charset="0"/>
                <a:cs typeface="Arial" panose="020B0604020202020204" pitchFamily="34" charset="0"/>
              </a:rPr>
              <a:t>elemetry</a:t>
            </a:r>
            <a:r>
              <a:rPr lang="pt-BR" sz="2800" dirty="0">
                <a:solidFill>
                  <a:schemeClr val="bg1"/>
                </a:solidFill>
                <a:latin typeface="Arial" panose="020B0604020202020204" pitchFamily="34" charset="0"/>
                <a:cs typeface="Arial" panose="020B0604020202020204" pitchFamily="34" charset="0"/>
              </a:rPr>
              <a:t> </a:t>
            </a:r>
            <a:r>
              <a:rPr lang="pt-BR" sz="2800" b="1" dirty="0" err="1">
                <a:solidFill>
                  <a:srgbClr val="FFFF00"/>
                </a:solidFill>
                <a:latin typeface="Arial" panose="020B0604020202020204" pitchFamily="34" charset="0"/>
                <a:cs typeface="Arial" panose="020B0604020202020204" pitchFamily="34" charset="0"/>
              </a:rPr>
              <a:t>T</a:t>
            </a:r>
            <a:r>
              <a:rPr lang="pt-BR" sz="2800" dirty="0" err="1">
                <a:solidFill>
                  <a:schemeClr val="bg1"/>
                </a:solidFill>
                <a:latin typeface="Arial" panose="020B0604020202020204" pitchFamily="34" charset="0"/>
                <a:cs typeface="Arial" panose="020B0604020202020204" pitchFamily="34" charset="0"/>
              </a:rPr>
              <a:t>ransport</a:t>
            </a:r>
            <a:endParaRPr lang="pt-BR" sz="2800" dirty="0">
              <a:solidFill>
                <a:schemeClr val="bg1"/>
              </a:solidFill>
              <a:latin typeface="Arial" panose="020B0604020202020204" pitchFamily="34" charset="0"/>
              <a:cs typeface="Arial" panose="020B0604020202020204" pitchFamily="34" charset="0"/>
            </a:endParaRPr>
          </a:p>
          <a:p>
            <a:pPr marL="0" indent="0" algn="ctr">
              <a:buNone/>
            </a:pPr>
            <a:r>
              <a:rPr lang="pt-BR" b="0" i="1" dirty="0">
                <a:effectLst/>
              </a:rPr>
              <a:t>(Transporte de Filas de Mensagem de Telemetria)</a:t>
            </a:r>
            <a:r>
              <a:rPr lang="pt-BR" sz="2800" dirty="0">
                <a:cs typeface="Arial" panose="020B0604020202020204" pitchFamily="34" charset="0"/>
              </a:rPr>
              <a:t> </a:t>
            </a:r>
          </a:p>
          <a:p>
            <a:pPr algn="ctr"/>
            <a:endParaRPr lang="pt-BR" i="1" dirty="0">
              <a:solidFill>
                <a:srgbClr val="FFFF00"/>
              </a:solidFill>
            </a:endParaRPr>
          </a:p>
        </p:txBody>
      </p:sp>
    </p:spTree>
    <p:extLst>
      <p:ext uri="{BB962C8B-B14F-4D97-AF65-F5344CB8AC3E}">
        <p14:creationId xmlns:p14="http://schemas.microsoft.com/office/powerpoint/2010/main" val="25004828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Origem</a:t>
            </a:r>
          </a:p>
        </p:txBody>
      </p:sp>
      <p:sp>
        <p:nvSpPr>
          <p:cNvPr id="3" name="Espaço Reservado para Conteúdo 2"/>
          <p:cNvSpPr>
            <a:spLocks noGrp="1"/>
          </p:cNvSpPr>
          <p:nvPr>
            <p:ph idx="1"/>
          </p:nvPr>
        </p:nvSpPr>
        <p:spPr/>
        <p:txBody>
          <a:bodyPr/>
          <a:lstStyle/>
          <a:p>
            <a:pPr algn="just"/>
            <a:r>
              <a:rPr lang="pt-BR" dirty="0"/>
              <a:t>Surgiu em 1999 para ser usado na indústria de petróleo e gás;</a:t>
            </a:r>
          </a:p>
          <a:p>
            <a:pPr algn="just"/>
            <a:r>
              <a:rPr lang="pt-BR" dirty="0"/>
              <a:t>Em 2010, a IBM lançou o MQTT 3.1 como um protocolo gratuito e aberto.</a:t>
            </a:r>
          </a:p>
          <a:p>
            <a:pPr algn="just"/>
            <a:r>
              <a:rPr lang="pt-BR" dirty="0"/>
              <a:t>Em 2019, a OASIS (</a:t>
            </a:r>
            <a:r>
              <a:rPr lang="pt-BR" dirty="0" err="1"/>
              <a:t>Organization</a:t>
            </a:r>
            <a:r>
              <a:rPr lang="pt-BR" dirty="0"/>
              <a:t> for </a:t>
            </a:r>
            <a:r>
              <a:rPr lang="pt-BR" dirty="0" err="1"/>
              <a:t>the</a:t>
            </a:r>
            <a:r>
              <a:rPr lang="pt-BR" dirty="0"/>
              <a:t> </a:t>
            </a:r>
            <a:r>
              <a:rPr lang="pt-BR" dirty="0" err="1"/>
              <a:t>Advancement</a:t>
            </a:r>
            <a:r>
              <a:rPr lang="pt-BR" dirty="0"/>
              <a:t> </a:t>
            </a:r>
            <a:r>
              <a:rPr lang="pt-BR" dirty="0" err="1"/>
              <a:t>of</a:t>
            </a:r>
            <a:r>
              <a:rPr lang="pt-BR" dirty="0"/>
              <a:t> </a:t>
            </a:r>
            <a:r>
              <a:rPr lang="pt-BR" dirty="0" err="1"/>
              <a:t>Structured</a:t>
            </a:r>
            <a:r>
              <a:rPr lang="pt-BR" dirty="0"/>
              <a:t> </a:t>
            </a:r>
            <a:r>
              <a:rPr lang="pt-BR" dirty="0" err="1"/>
              <a:t>Information</a:t>
            </a:r>
            <a:r>
              <a:rPr lang="pt-BR" dirty="0"/>
              <a:t> Standards) lançou uma versão atualizada do MQTT 5.</a:t>
            </a:r>
          </a:p>
        </p:txBody>
      </p:sp>
    </p:spTree>
    <p:extLst>
      <p:ext uri="{BB962C8B-B14F-4D97-AF65-F5344CB8AC3E}">
        <p14:creationId xmlns:p14="http://schemas.microsoft.com/office/powerpoint/2010/main" val="872240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Funcionamento</a:t>
            </a:r>
          </a:p>
        </p:txBody>
      </p:sp>
      <p:sp>
        <p:nvSpPr>
          <p:cNvPr id="3" name="Espaço Reservado para Conteúdo 2"/>
          <p:cNvSpPr>
            <a:spLocks noGrp="1"/>
          </p:cNvSpPr>
          <p:nvPr>
            <p:ph idx="1"/>
          </p:nvPr>
        </p:nvSpPr>
        <p:spPr/>
        <p:txBody>
          <a:bodyPr>
            <a:normAutofit/>
          </a:bodyPr>
          <a:lstStyle/>
          <a:p>
            <a:pPr algn="just"/>
            <a:r>
              <a:rPr lang="pt-BR" dirty="0"/>
              <a:t>O protocolo MQTT funciona conforme os princípios do modelo de publicação/assinatura.</a:t>
            </a:r>
          </a:p>
          <a:p>
            <a:pPr algn="just"/>
            <a:endParaRPr lang="pt-BR" dirty="0"/>
          </a:p>
          <a:p>
            <a:pPr algn="just"/>
            <a:r>
              <a:rPr lang="pt-BR" dirty="0"/>
              <a:t>Numa rede tradicional, os clientes fazem requisições ao servidor, o servidor processa estas requisições e envia a resposta.</a:t>
            </a:r>
          </a:p>
          <a:p>
            <a:pPr algn="just"/>
            <a:endParaRPr lang="pt-BR" dirty="0"/>
          </a:p>
          <a:p>
            <a:pPr algn="just"/>
            <a:r>
              <a:rPr lang="pt-BR" dirty="0"/>
              <a:t>O MQTT usa o padrão de publicação/assinatura para desacoplar o remetente da mensagem (publicador) do destinatário da mensagem (assinante). </a:t>
            </a:r>
          </a:p>
        </p:txBody>
      </p:sp>
    </p:spTree>
    <p:extLst>
      <p:ext uri="{BB962C8B-B14F-4D97-AF65-F5344CB8AC3E}">
        <p14:creationId xmlns:p14="http://schemas.microsoft.com/office/powerpoint/2010/main" val="260646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Estrutura</a:t>
            </a:r>
          </a:p>
        </p:txBody>
      </p:sp>
      <p:sp>
        <p:nvSpPr>
          <p:cNvPr id="3" name="Espaço Reservado para Conteúdo 2"/>
          <p:cNvSpPr>
            <a:spLocks noGrp="1"/>
          </p:cNvSpPr>
          <p:nvPr>
            <p:ph idx="1"/>
          </p:nvPr>
        </p:nvSpPr>
        <p:spPr/>
        <p:txBody>
          <a:bodyPr>
            <a:normAutofit/>
          </a:bodyPr>
          <a:lstStyle/>
          <a:p>
            <a:pPr algn="just"/>
            <a:r>
              <a:rPr lang="pt-BR" b="1" u="sng" dirty="0"/>
              <a:t>Cliente MQTT:</a:t>
            </a:r>
            <a:r>
              <a:rPr lang="pt-BR" dirty="0"/>
              <a:t> um cliente MQTT é qualquer dispositivo de servidor para microcontrolador que executa uma biblioteca MQTT. </a:t>
            </a:r>
          </a:p>
          <a:p>
            <a:pPr algn="just"/>
            <a:endParaRPr lang="pt-BR" dirty="0"/>
          </a:p>
          <a:p>
            <a:pPr algn="just"/>
            <a:r>
              <a:rPr lang="pt-BR" b="1" u="sng" dirty="0">
                <a:solidFill>
                  <a:srgbClr val="FFFF00"/>
                </a:solidFill>
              </a:rPr>
              <a:t>Se o cliente estiver enviando mensagens, atuará como publicador;</a:t>
            </a:r>
            <a:r>
              <a:rPr lang="pt-BR" dirty="0"/>
              <a:t> </a:t>
            </a:r>
          </a:p>
          <a:p>
            <a:pPr algn="just"/>
            <a:endParaRPr lang="pt-BR" dirty="0"/>
          </a:p>
          <a:p>
            <a:pPr algn="just"/>
            <a:r>
              <a:rPr lang="pt-BR" b="1" u="sng" dirty="0">
                <a:solidFill>
                  <a:srgbClr val="00B0F0"/>
                </a:solidFill>
              </a:rPr>
              <a:t>Se o cliente estiver recebendo mensagens, atuará como destinatário.</a:t>
            </a:r>
            <a:r>
              <a:rPr lang="pt-BR" b="1" dirty="0"/>
              <a:t> </a:t>
            </a:r>
          </a:p>
          <a:p>
            <a:pPr algn="just"/>
            <a:endParaRPr lang="pt-BR" b="1" dirty="0"/>
          </a:p>
          <a:p>
            <a:pPr algn="just"/>
            <a:r>
              <a:rPr lang="pt-BR" dirty="0"/>
              <a:t>Basicamente, qualquer dispositivo que se comunique por MQTT em uma rede pode ser chamado de dispositivo cliente MQTT.</a:t>
            </a:r>
          </a:p>
        </p:txBody>
      </p:sp>
    </p:spTree>
    <p:extLst>
      <p:ext uri="{BB962C8B-B14F-4D97-AF65-F5344CB8AC3E}">
        <p14:creationId xmlns:p14="http://schemas.microsoft.com/office/powerpoint/2010/main" val="34190437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b="1" dirty="0"/>
              <a:t>MQTT – Estrutura - continuação</a:t>
            </a:r>
          </a:p>
        </p:txBody>
      </p:sp>
      <p:sp>
        <p:nvSpPr>
          <p:cNvPr id="3" name="Espaço Reservado para Conteúdo 2"/>
          <p:cNvSpPr>
            <a:spLocks noGrp="1"/>
          </p:cNvSpPr>
          <p:nvPr>
            <p:ph idx="1"/>
          </p:nvPr>
        </p:nvSpPr>
        <p:spPr/>
        <p:txBody>
          <a:bodyPr>
            <a:normAutofit/>
          </a:bodyPr>
          <a:lstStyle/>
          <a:p>
            <a:pPr algn="just"/>
            <a:r>
              <a:rPr lang="pt-BR" dirty="0"/>
              <a:t>O agente (</a:t>
            </a:r>
            <a:r>
              <a:rPr lang="pt-BR" dirty="0" err="1"/>
              <a:t>broker</a:t>
            </a:r>
            <a:r>
              <a:rPr lang="pt-BR" dirty="0"/>
              <a:t>) MQTT é o sistema </a:t>
            </a:r>
            <a:r>
              <a:rPr lang="pt-BR" dirty="0" err="1"/>
              <a:t>backend</a:t>
            </a:r>
            <a:r>
              <a:rPr lang="pt-BR" dirty="0"/>
              <a:t> que coordena mensagens entre os diferentes clientes. Entre as responsabilidades do agente estão: receber e filtrar mensagens, identificar os clientes inscritos em cada mensagem e enviar as mensagens a eles. Também é responsável por outras tarefas, como:</a:t>
            </a:r>
          </a:p>
          <a:p>
            <a:pPr algn="just"/>
            <a:r>
              <a:rPr lang="pt-BR" dirty="0"/>
              <a:t>Autorizar e autenticar clientes MQTT</a:t>
            </a:r>
          </a:p>
          <a:p>
            <a:pPr algn="just"/>
            <a:r>
              <a:rPr lang="pt-BR" dirty="0"/>
              <a:t>Transmitir mensagens a outros sistemas para análise posterior</a:t>
            </a:r>
          </a:p>
          <a:p>
            <a:pPr algn="just"/>
            <a:r>
              <a:rPr lang="pt-BR" dirty="0"/>
              <a:t>Solucionar mensagens e sessões de clientes perdidas</a:t>
            </a:r>
          </a:p>
          <a:p>
            <a:pPr algn="just"/>
            <a:endParaRPr lang="pt-BR" dirty="0"/>
          </a:p>
        </p:txBody>
      </p:sp>
    </p:spTree>
    <p:extLst>
      <p:ext uri="{BB962C8B-B14F-4D97-AF65-F5344CB8AC3E}">
        <p14:creationId xmlns:p14="http://schemas.microsoft.com/office/powerpoint/2010/main" val="3882684905"/>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loSemanaAcademica_VF" id="{12C28FDF-2BB5-49F0-AD45-CDCDDD036342}" vid="{3A9BB4E3-EF97-4480-8873-E9E06103703D}"/>
    </a:ext>
  </a:extLst>
</a:theme>
</file>

<file path=docProps/app.xml><?xml version="1.0" encoding="utf-8"?>
<Properties xmlns="http://schemas.openxmlformats.org/officeDocument/2006/extended-properties" xmlns:vt="http://schemas.openxmlformats.org/officeDocument/2006/docPropsVTypes">
  <Template/>
  <TotalTime>2355</TotalTime>
  <Words>2145</Words>
  <Application>Microsoft Office PowerPoint</Application>
  <PresentationFormat>Widescreen</PresentationFormat>
  <Paragraphs>290</Paragraphs>
  <Slides>29</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29</vt:i4>
      </vt:variant>
    </vt:vector>
  </HeadingPairs>
  <TitlesOfParts>
    <vt:vector size="33" baseType="lpstr">
      <vt:lpstr>Aptos</vt:lpstr>
      <vt:lpstr>Aptos Display</vt:lpstr>
      <vt:lpstr>Arial</vt:lpstr>
      <vt:lpstr>Tema do Office</vt:lpstr>
      <vt:lpstr>Baixe o material da Palestra  acesse o github  https://github.com/aterroso/SemanaMQTT</vt:lpstr>
      <vt:lpstr>MQTT - Da teoria à prática, comunique-se no mundo IoT - com demonstração prática</vt:lpstr>
      <vt:lpstr>Quem sou??</vt:lpstr>
      <vt:lpstr>Sumário</vt:lpstr>
      <vt:lpstr>MQTT – Conceito</vt:lpstr>
      <vt:lpstr>MQTT - Origem</vt:lpstr>
      <vt:lpstr>MQTT - Funcionamento</vt:lpstr>
      <vt:lpstr>MQTT - Estrutura</vt:lpstr>
      <vt:lpstr>MQTT – Estrutura - continuação</vt:lpstr>
      <vt:lpstr>MQTT - Conexão</vt:lpstr>
      <vt:lpstr>MQTT - Terminologia</vt:lpstr>
      <vt:lpstr>MQTT - Terminologia</vt:lpstr>
      <vt:lpstr>MQTT - Terminologia</vt:lpstr>
      <vt:lpstr>MQTT - Benefícios</vt:lpstr>
      <vt:lpstr>MQTT - topologia</vt:lpstr>
      <vt:lpstr>Aplicação com “publisher” e “subscriber” </vt:lpstr>
      <vt:lpstr>Exemplo de Brokers....</vt:lpstr>
      <vt:lpstr>Baixe o MQTTX que é uma ferramenta útil para monitorar as conexões e as publicações e assinaturas.   https://mqttx.app</vt:lpstr>
      <vt:lpstr>Como criar uma nova conexão?</vt:lpstr>
      <vt:lpstr>Configurando uma nova conexão.....</vt:lpstr>
      <vt:lpstr>Crie as “Subscription” – cuidado para criar o tópico igual ao usado no programa do ESP32 ou ESP8266</vt:lpstr>
      <vt:lpstr>Criando um novo tópico.....</vt:lpstr>
      <vt:lpstr>Não esqueça de criar duas conexões com os mesmos tópicos.</vt:lpstr>
      <vt:lpstr>Biblioteca e código fonte para o ESP32</vt:lpstr>
      <vt:lpstr>Código Fonte ESP32: Cliente Publish (Publicador)</vt:lpstr>
      <vt:lpstr>Continuação.....</vt:lpstr>
      <vt:lpstr>Continuação.....</vt:lpstr>
      <vt:lpstr>Código Fonte ESP32: Cliente Subscriber (Assinante)</vt:lpstr>
      <vt:lpstr>Continuação.....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aterroso</dc:creator>
  <cp:lastModifiedBy>aterroso</cp:lastModifiedBy>
  <cp:revision>32</cp:revision>
  <dcterms:created xsi:type="dcterms:W3CDTF">2024-09-28T15:05:48Z</dcterms:created>
  <dcterms:modified xsi:type="dcterms:W3CDTF">2024-10-03T11:59:33Z</dcterms:modified>
</cp:coreProperties>
</file>