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9EDFD"/>
          </a:solidFill>
        </a:fill>
      </a:tcStyle>
    </a:wholeTbl>
    <a:band2H>
      <a:tcTxStyle b="def" i="def"/>
      <a:tcStyle>
        <a:tcBdr/>
        <a:fill>
          <a:solidFill>
            <a:srgbClr val="EDF6FE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11"/>
          <p:cNvSpPr/>
          <p:nvPr>
            <p:ph type="pic" idx="13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5609010" y="6080089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14"/>
          <p:cNvSpPr/>
          <p:nvPr>
            <p:ph type="pic" idx="13"/>
          </p:nvPr>
        </p:nvSpPr>
        <p:spPr>
          <a:xfrm>
            <a:off x="0" y="-3"/>
            <a:ext cx="12192001" cy="4800605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5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6"/>
          <p:cNvSpPr/>
          <p:nvPr/>
        </p:nvSpPr>
        <p:spPr>
          <a:xfrm>
            <a:off x="631695" y="1081454"/>
            <a:ext cx="6332420" cy="323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Text Placeholder 5"/>
          <p:cNvSpPr/>
          <p:nvPr>
            <p:ph type="body" sz="quarter" idx="13"/>
          </p:nvPr>
        </p:nvSpPr>
        <p:spPr>
          <a:xfrm>
            <a:off x="7574642" y="1081454"/>
            <a:ext cx="3810004" cy="407547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6"/>
          <p:cNvSpPr/>
          <p:nvPr/>
        </p:nvSpPr>
        <p:spPr>
          <a:xfrm>
            <a:off x="1140882" y="2286584"/>
            <a:ext cx="4895120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1357087" y="2435954"/>
            <a:ext cx="4382524" cy="200779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/>
          <a:lstStyle>
            <a:lvl2pPr marL="778668" indent="-321468">
              <a:buSzPct val="100000"/>
              <a:buChar char=""/>
            </a:lvl2pPr>
            <a:lvl3pPr marL="1208314" indent="-293914">
              <a:buSzPct val="100000"/>
              <a:buChar char=""/>
            </a:lvl3pPr>
            <a:lvl4pPr marL="1714500" indent="-342900">
              <a:buSzPct val="100000"/>
              <a:buChar char=""/>
            </a:lvl4pPr>
            <a:lvl5pPr marL="2171700" indent="-342900">
              <a:buSzPct val="100000"/>
              <a:buChar char="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>
          <a:xfrm>
            <a:off x="0" y="-3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818712" y="2222287"/>
            <a:ext cx="10554576" cy="3636513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"/>
            </a:lvl1pPr>
            <a:lvl2pPr marL="778668" indent="-321468">
              <a:buClr>
                <a:schemeClr val="accent1"/>
              </a:buClr>
              <a:buSzPct val="100000"/>
              <a:buFont typeface="Century Gothic"/>
              <a:buChar char=""/>
            </a:lvl2pPr>
            <a:lvl3pPr marL="1208314" indent="-293914">
              <a:buClr>
                <a:schemeClr val="accent1"/>
              </a:buClr>
              <a:buSzPct val="100000"/>
              <a:buFont typeface="Century Gothic"/>
              <a:buChar char=""/>
            </a:lvl3pPr>
            <a:lvl4pPr marL="1714500" indent="-342900">
              <a:buClr>
                <a:schemeClr val="accent1"/>
              </a:buClr>
              <a:buSzPct val="100000"/>
              <a:buFont typeface="Century Gothic"/>
              <a:buChar char=""/>
            </a:lvl4pPr>
            <a:lvl5pPr marL="2171700" indent="-342900">
              <a:buClr>
                <a:schemeClr val="accent1"/>
              </a:buClr>
              <a:buSzPct val="100000"/>
              <a:buFont typeface="Century Gothic"/>
              <a:buChar char="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ve İçerik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/>
          <p:cNvSpPr/>
          <p:nvPr/>
        </p:nvSpPr>
        <p:spPr>
          <a:xfrm>
            <a:off x="0" y="-3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818712" y="2222287"/>
            <a:ext cx="10554576" cy="3636513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"/>
              <a:defRPr>
                <a:solidFill>
                  <a:srgbClr val="000000"/>
                </a:solidFill>
              </a:defRPr>
            </a:lvl1pPr>
            <a:lvl2pPr marL="778668" indent="-321468">
              <a:buClr>
                <a:schemeClr val="accent1"/>
              </a:buClr>
              <a:buSzPct val="100000"/>
              <a:buFont typeface="Century Gothic"/>
              <a:buChar char=""/>
              <a:defRPr>
                <a:solidFill>
                  <a:srgbClr val="000000"/>
                </a:solidFill>
              </a:defRPr>
            </a:lvl2pPr>
            <a:lvl3pPr marL="1208314" indent="-293914">
              <a:buClr>
                <a:schemeClr val="accent1"/>
              </a:buClr>
              <a:buSzPct val="100000"/>
              <a:buFont typeface="Century Gothic"/>
              <a:buChar char=""/>
              <a:defRPr>
                <a:solidFill>
                  <a:srgbClr val="000000"/>
                </a:solidFill>
              </a:defRPr>
            </a:lvl3pPr>
            <a:lvl4pPr marL="1714500" indent="-342900">
              <a:buClr>
                <a:schemeClr val="accent1"/>
              </a:buClr>
              <a:buSzPct val="100000"/>
              <a:buFont typeface="Century Gothic"/>
              <a:buChar char=""/>
              <a:defRPr>
                <a:solidFill>
                  <a:srgbClr val="000000"/>
                </a:solidFill>
              </a:defRPr>
            </a:lvl4pPr>
            <a:lvl5pPr marL="2171700" indent="-342900">
              <a:buClr>
                <a:schemeClr val="accent1"/>
              </a:buClr>
              <a:buSzPct val="100000"/>
              <a:buFont typeface="Century Gothic"/>
              <a:buChar char=""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"/>
          <p:cNvSpPr/>
          <p:nvPr/>
        </p:nvSpPr>
        <p:spPr>
          <a:xfrm>
            <a:off x="0" y="0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809999" y="5281200"/>
            <a:ext cx="10561420" cy="433958"/>
          </a:xfrm>
          <a:prstGeom prst="rect">
            <a:avLst/>
          </a:prstGeom>
        </p:spPr>
        <p:txBody>
          <a:bodyPr/>
          <a:lstStyle>
            <a:lvl1pPr algn="r"/>
            <a:lvl2pPr algn="r"/>
            <a:lvl3pPr algn="r"/>
            <a:lvl4pPr algn="r"/>
            <a:lvl5pPr algn="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6"/>
          <p:cNvSpPr/>
          <p:nvPr/>
        </p:nvSpPr>
        <p:spPr>
          <a:xfrm>
            <a:off x="0" y="-3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818712" y="2222287"/>
            <a:ext cx="5185875" cy="3638764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"/>
            </a:lvl1pPr>
            <a:lvl2pPr marL="778668" indent="-321468">
              <a:buClr>
                <a:schemeClr val="accent1"/>
              </a:buClr>
              <a:buSzPct val="100000"/>
              <a:buFont typeface="Century Gothic"/>
              <a:buChar char=""/>
            </a:lvl2pPr>
            <a:lvl3pPr marL="1208314" indent="-293914">
              <a:buClr>
                <a:schemeClr val="accent1"/>
              </a:buClr>
              <a:buSzPct val="100000"/>
              <a:buFont typeface="Century Gothic"/>
              <a:buChar char=""/>
            </a:lvl3pPr>
            <a:lvl4pPr marL="1714500" indent="-342900">
              <a:buClr>
                <a:schemeClr val="accent1"/>
              </a:buClr>
              <a:buSzPct val="100000"/>
              <a:buFont typeface="Century Gothic"/>
              <a:buChar char=""/>
            </a:lvl4pPr>
            <a:lvl5pPr marL="2171700" indent="-342900">
              <a:buClr>
                <a:schemeClr val="accent1"/>
              </a:buClr>
              <a:buSzPct val="100000"/>
              <a:buFont typeface="Century Gothic"/>
              <a:buChar char="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/>
          <p:cNvSpPr/>
          <p:nvPr/>
        </p:nvSpPr>
        <p:spPr>
          <a:xfrm>
            <a:off x="0" y="-3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</p:spPr>
        <p:txBody>
          <a:bodyPr anchor="b"/>
          <a:lstStyle>
            <a:lvl1pPr algn="ctr">
              <a:defRPr sz="2000"/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/>
          <p:nvPr>
            <p:ph type="body" sz="quarter" idx="13"/>
          </p:nvPr>
        </p:nvSpPr>
        <p:spPr>
          <a:xfrm>
            <a:off x="6187414" y="2174874"/>
            <a:ext cx="5194586" cy="5762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/>
          <p:cNvSpPr/>
          <p:nvPr/>
        </p:nvSpPr>
        <p:spPr>
          <a:xfrm>
            <a:off x="0" y="-3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/>
          <p:cNvSpPr/>
          <p:nvPr/>
        </p:nvSpPr>
        <p:spPr>
          <a:xfrm>
            <a:off x="1073149" y="446085"/>
            <a:ext cx="354753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1073150" y="446087"/>
            <a:ext cx="3547537" cy="161839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4855633" y="446087"/>
            <a:ext cx="6252634" cy="541496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"/>
            </a:lvl1pPr>
            <a:lvl2pPr marL="778668" indent="-321468">
              <a:buClr>
                <a:schemeClr val="accent1"/>
              </a:buClr>
              <a:buSzPct val="100000"/>
              <a:buFont typeface="Century Gothic"/>
              <a:buChar char=""/>
            </a:lvl2pPr>
            <a:lvl3pPr marL="1208314" indent="-293914">
              <a:buClr>
                <a:schemeClr val="accent1"/>
              </a:buClr>
              <a:buSzPct val="100000"/>
              <a:buFont typeface="Century Gothic"/>
              <a:buChar char=""/>
            </a:lvl3pPr>
            <a:lvl4pPr marL="1714500" indent="-342900">
              <a:buClr>
                <a:schemeClr val="accent1"/>
              </a:buClr>
              <a:buSzPct val="100000"/>
              <a:buFont typeface="Century Gothic"/>
              <a:buChar char=""/>
            </a:lvl4pPr>
            <a:lvl5pPr marL="2171700" indent="-342900">
              <a:buClr>
                <a:schemeClr val="accent1"/>
              </a:buClr>
              <a:buSzPct val="100000"/>
              <a:buFont typeface="Century Gothic"/>
              <a:buChar char="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3"/>
          <p:cNvSpPr/>
          <p:nvPr>
            <p:ph type="body" sz="quarter" idx="13"/>
          </p:nvPr>
        </p:nvSpPr>
        <p:spPr>
          <a:xfrm>
            <a:off x="1073149" y="2260736"/>
            <a:ext cx="3547538" cy="360031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6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09999" y="5280847"/>
            <a:ext cx="10572003" cy="4349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424654" y="6080089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EFEFE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github.com/okanvk/ENELPI---Soru-Cevap-Sistemi" TargetMode="External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fan-it/turkish-bert" TargetMode="External"/><Relationship Id="rId3" Type="http://schemas.openxmlformats.org/officeDocument/2006/relationships/hyperlink" Target="https://github.com/TQuad/turkish-nlp-qa-dataset" TargetMode="External"/><Relationship Id="rId4" Type="http://schemas.openxmlformats.org/officeDocument/2006/relationships/hyperlink" Target="https://rajpurkar.github.io/SQuAD-explorer/" TargetMode="External"/><Relationship Id="rId5" Type="http://schemas.openxmlformats.org/officeDocument/2006/relationships/hyperlink" Target="https://arxiv.org/search/cs?searchtype=author&amp;query=Rajpurkar%2C+P" TargetMode="External"/><Relationship Id="rId6" Type="http://schemas.openxmlformats.org/officeDocument/2006/relationships/hyperlink" Target="https://arxiv.org/search/cs?searchtype=author&amp;query=Jia%2C+R" TargetMode="External"/><Relationship Id="rId7" Type="http://schemas.openxmlformats.org/officeDocument/2006/relationships/hyperlink" Target="https://arxiv.org/search/cs?searchtype=author&amp;query=Liang%2C+P" TargetMode="External"/><Relationship Id="rId8" Type="http://schemas.openxmlformats.org/officeDocument/2006/relationships/hyperlink" Target="https://arxiv.org/search/cs?searchtype=author&amp;query=Devlin%2C+J" TargetMode="External"/><Relationship Id="rId9" Type="http://schemas.openxmlformats.org/officeDocument/2006/relationships/hyperlink" Target="https://arxiv.org/search/cs?searchtype=author&amp;query=Chang%2C+M" TargetMode="External"/><Relationship Id="rId10" Type="http://schemas.openxmlformats.org/officeDocument/2006/relationships/hyperlink" Target="https://arxiv.org/search/cs?searchtype=author&amp;query=Lee%2C+K" TargetMode="External"/><Relationship Id="rId11" Type="http://schemas.openxmlformats.org/officeDocument/2006/relationships/hyperlink" Target="https://arxiv.org/search/cs?searchtype=author&amp;query=Toutanova%2C+K" TargetMode="External"/><Relationship Id="rId12" Type="http://schemas.openxmlformats.org/officeDocument/2006/relationships/hyperlink" Target="https://arxiv.org/search/cs?searchtype=author&amp;query=Clark%2C+K" TargetMode="External"/><Relationship Id="rId13" Type="http://schemas.openxmlformats.org/officeDocument/2006/relationships/hyperlink" Target="https://arxiv.org/search/cs?searchtype=author&amp;query=Luong%2C+M" TargetMode="External"/><Relationship Id="rId14" Type="http://schemas.openxmlformats.org/officeDocument/2006/relationships/hyperlink" Target="https://arxiv.org/search/cs?searchtype=author&amp;query=Le%2C+Q+V" TargetMode="External"/><Relationship Id="rId15" Type="http://schemas.openxmlformats.org/officeDocument/2006/relationships/hyperlink" Target="https://arxiv.org/search/cs?searchtype=author&amp;query=Manning%2C+C+D" TargetMode="External"/><Relationship Id="rId16" Type="http://schemas.openxmlformats.org/officeDocument/2006/relationships/hyperlink" Target="https://huggingface.co/transformer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Resim 6" descr="Resim 6"/>
          <p:cNvPicPr>
            <a:picLocks noChangeAspect="1"/>
          </p:cNvPicPr>
          <p:nvPr/>
        </p:nvPicPr>
        <p:blipFill>
          <a:blip r:embed="rId2">
            <a:extLst/>
          </a:blip>
          <a:srcRect l="0" t="1092" r="0" b="19403"/>
          <a:stretch>
            <a:fillRect/>
          </a:stretch>
        </p:blipFill>
        <p:spPr>
          <a:xfrm>
            <a:off x="17" y="10"/>
            <a:ext cx="12191984" cy="685799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ayt Numarası Yer Tutucusu 1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4572" y="0"/>
            <a:ext cx="1218742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0" name="Freeform 23"/>
          <p:cNvSpPr/>
          <p:nvPr/>
        </p:nvSpPr>
        <p:spPr>
          <a:xfrm>
            <a:off x="-1" y="0"/>
            <a:ext cx="463700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985"/>
                </a:lnTo>
                <a:lnTo>
                  <a:pt x="19875" y="6860"/>
                </a:lnTo>
                <a:lnTo>
                  <a:pt x="19825" y="6910"/>
                </a:lnTo>
                <a:lnTo>
                  <a:pt x="19796" y="6935"/>
                </a:lnTo>
                <a:lnTo>
                  <a:pt x="19796" y="6995"/>
                </a:lnTo>
                <a:lnTo>
                  <a:pt x="19825" y="7020"/>
                </a:lnTo>
                <a:lnTo>
                  <a:pt x="19875" y="7070"/>
                </a:lnTo>
                <a:lnTo>
                  <a:pt x="21600" y="794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Başlık 1"/>
          <p:cNvSpPr txBox="1"/>
          <p:nvPr>
            <p:ph type="title"/>
          </p:nvPr>
        </p:nvSpPr>
        <p:spPr>
          <a:xfrm>
            <a:off x="376149" y="1625256"/>
            <a:ext cx="3575743" cy="1332691"/>
          </a:xfrm>
          <a:prstGeom prst="rect">
            <a:avLst/>
          </a:prstGeom>
        </p:spPr>
        <p:txBody>
          <a:bodyPr/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SONUÇ</a:t>
            </a:r>
            <a:br/>
          </a:p>
        </p:txBody>
      </p:sp>
      <p:pic>
        <p:nvPicPr>
          <p:cNvPr id="182" name="İçerik Yer Tutucusu 16" descr="İçerik Yer Tutucusu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675" y="1378417"/>
            <a:ext cx="7445900" cy="14373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</p:pic>
      <p:sp>
        <p:nvSpPr>
          <p:cNvPr id="183" name="Slayt Numarası Yer Tutucusu 3"/>
          <p:cNvSpPr txBox="1"/>
          <p:nvPr>
            <p:ph type="sldNum" sz="quarter" idx="4294967295"/>
          </p:nvPr>
        </p:nvSpPr>
        <p:spPr>
          <a:xfrm>
            <a:off x="11424652" y="6080085"/>
            <a:ext cx="315834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Metin kutusu 19"/>
          <p:cNvSpPr txBox="1"/>
          <p:nvPr/>
        </p:nvSpPr>
        <p:spPr>
          <a:xfrm>
            <a:off x="4796394" y="863868"/>
            <a:ext cx="155868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Veri Seti</a:t>
            </a:r>
          </a:p>
        </p:txBody>
      </p:sp>
      <p:sp>
        <p:nvSpPr>
          <p:cNvPr id="185" name="Metin kutusu 20"/>
          <p:cNvSpPr txBox="1"/>
          <p:nvPr/>
        </p:nvSpPr>
        <p:spPr>
          <a:xfrm>
            <a:off x="4796394" y="3244332"/>
            <a:ext cx="23574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Model Sonuçları</a:t>
            </a:r>
          </a:p>
        </p:txBody>
      </p:sp>
      <p:sp>
        <p:nvSpPr>
          <p:cNvPr id="186" name="Metin kutusu 27"/>
          <p:cNvSpPr txBox="1"/>
          <p:nvPr/>
        </p:nvSpPr>
        <p:spPr>
          <a:xfrm>
            <a:off x="4817414" y="6344499"/>
            <a:ext cx="64354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https://github.com/okanvk/ENELPI---Soru-Cevap-Sistemi</a:t>
            </a:r>
          </a:p>
        </p:txBody>
      </p:sp>
      <p:pic>
        <p:nvPicPr>
          <p:cNvPr id="187" name="Resim 2" descr="Resim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1697" y="3756197"/>
            <a:ext cx="3781428" cy="1647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İLERİ ÇALIŞMALAR</a:t>
            </a:r>
          </a:p>
        </p:txBody>
      </p:sp>
      <p:sp>
        <p:nvSpPr>
          <p:cNvPr id="190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/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Modelimizin hiper-parametrelerini iyileştirerek daha iyi sonuçlar elde edebiliriz.</a:t>
            </a:r>
          </a:p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Bankacılık ve eğitim alanında veriler toplayarak sistemimizi bu alanlar için özelleştirebiliriz. </a:t>
            </a:r>
          </a:p>
        </p:txBody>
      </p:sp>
      <p:sp>
        <p:nvSpPr>
          <p:cNvPr id="191" name="Slayt Numarası Yer Tutucusu 3"/>
          <p:cNvSpPr txBox="1"/>
          <p:nvPr>
            <p:ph type="sldNum" sz="quarter" idx="4294967295"/>
          </p:nvPr>
        </p:nvSpPr>
        <p:spPr>
          <a:xfrm>
            <a:off x="11424652" y="6080085"/>
            <a:ext cx="315834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KAYNAKÇA</a:t>
            </a:r>
          </a:p>
        </p:txBody>
      </p:sp>
      <p:sp>
        <p:nvSpPr>
          <p:cNvPr id="194" name="İçerik Yer Tutucusu 2"/>
          <p:cNvSpPr txBox="1"/>
          <p:nvPr>
            <p:ph type="body" idx="1"/>
          </p:nvPr>
        </p:nvSpPr>
        <p:spPr>
          <a:xfrm>
            <a:off x="809999" y="2524673"/>
            <a:ext cx="10554576" cy="363651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Arial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https://github.com/stefan-it/turkish-bert</a:t>
            </a:r>
            <a:endParaRPr sz="2400">
              <a:solidFill>
                <a:srgbClr val="F0F8FF"/>
              </a:solidFill>
              <a:uFill>
                <a:solidFill>
                  <a:srgbClr val="8F8F8F"/>
                </a:solidFill>
              </a:uFill>
            </a:endParaRPr>
          </a:p>
          <a:p>
            <a:pPr>
              <a:lnSpc>
                <a:spcPct val="80000"/>
              </a:lnSpc>
              <a:buFont typeface="Arial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https://github.com/TQuad/turkish-nlp-qa-dataset</a:t>
            </a:r>
            <a:endParaRPr sz="2400">
              <a:solidFill>
                <a:srgbClr val="F0F8FF"/>
              </a:solidFill>
              <a:uFill>
                <a:solidFill>
                  <a:srgbClr val="8F8F8F"/>
                </a:solidFill>
              </a:uFill>
            </a:endParaRPr>
          </a:p>
          <a:p>
            <a:pPr>
              <a:lnSpc>
                <a:spcPct val="80000"/>
              </a:lnSpc>
              <a:buFont typeface="Arial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hlinkClick r:id="rId4" invalidUrl="" action="" tgtFrame="" tooltip="" history="1" highlightClick="0" endSnd="0"/>
              </a:rPr>
              <a:t>https://rajpurkar.github.io/SQuAD-explorer/</a:t>
            </a:r>
            <a:endParaRPr sz="2400">
              <a:solidFill>
                <a:srgbClr val="F0F8FF"/>
              </a:solidFill>
              <a:uFill>
                <a:solidFill>
                  <a:srgbClr val="8F8F8F"/>
                </a:solidFill>
              </a:uFill>
            </a:endParaRPr>
          </a:p>
          <a:p>
            <a:pPr>
              <a:lnSpc>
                <a:spcPct val="80000"/>
              </a:lnSpc>
              <a:buFont typeface="Arial"/>
              <a:buChar char="•"/>
              <a:defRPr sz="20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Know What You Don't Know: Unanswerable Questions for SQuAD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Pranav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Rajpurkar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Robin Jia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Percy Liang</a:t>
            </a:r>
            <a:r>
              <a:t>)</a:t>
            </a:r>
            <a:endParaRPr sz="1500"/>
          </a:p>
          <a:p>
            <a:pPr>
              <a:lnSpc>
                <a:spcPct val="80000"/>
              </a:lnSpc>
              <a:buFont typeface="Arial"/>
              <a:buChar char="•"/>
              <a:defRPr sz="20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BERT: Pre-training of Deep Bidirectional Transformers for Language Understanding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Jacob Devlin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Ming-Wei Chang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Kenton Lee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Kristina Toutanova</a:t>
            </a:r>
            <a:r>
              <a:t>)</a:t>
            </a:r>
            <a:endParaRPr sz="1500"/>
          </a:p>
          <a:p>
            <a:pPr>
              <a:lnSpc>
                <a:spcPct val="80000"/>
              </a:lnSpc>
              <a:buFont typeface="Arial"/>
              <a:buChar char="•"/>
              <a:defRPr sz="20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ELECTRA: Pre-training Text Encoders as Discriminators Rather Than Generators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Kevin Clark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Minh-Thang Luong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 invalidUrl="" action="" tgtFrame="" tooltip="" history="1" highlightClick="0" endSnd="0"/>
              </a:rPr>
              <a:t>Quoc V. Le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5" invalidUrl="" action="" tgtFrame="" tooltip="" history="1" highlightClick="0" endSnd="0"/>
              </a:rPr>
              <a:t>Christopher D. Manning</a:t>
            </a:r>
            <a:r>
              <a:t>)</a:t>
            </a:r>
            <a:endParaRPr sz="2400"/>
          </a:p>
          <a:p>
            <a:pPr>
              <a:lnSpc>
                <a:spcPct val="80000"/>
              </a:lnSpc>
              <a:buFont typeface="Arial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hlinkClick r:id="rId16" invalidUrl="" action="" tgtFrame="" tooltip="" history="1" highlightClick="0" endSnd="0"/>
              </a:rPr>
              <a:t>https://huggingface.co/transformers/</a:t>
            </a:r>
          </a:p>
        </p:txBody>
      </p:sp>
      <p:sp>
        <p:nvSpPr>
          <p:cNvPr id="195" name="Slayt Numarası Yer Tutucusu 3"/>
          <p:cNvSpPr txBox="1"/>
          <p:nvPr>
            <p:ph type="sldNum" sz="quarter" idx="4294967295"/>
          </p:nvPr>
        </p:nvSpPr>
        <p:spPr>
          <a:xfrm>
            <a:off x="11424652" y="6080085"/>
            <a:ext cx="315834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TAKIM ADI</a:t>
            </a:r>
          </a:p>
        </p:txBody>
      </p:sp>
      <p:sp>
        <p:nvSpPr>
          <p:cNvPr id="146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500"/>
              </a:spcBef>
              <a:buSzTx/>
              <a:buNone/>
              <a:defRPr b="1" sz="6600"/>
            </a:lvl1pPr>
          </a:lstStyle>
          <a:p>
            <a:pPr/>
            <a:r>
              <a:t>ENELPİ</a:t>
            </a:r>
          </a:p>
        </p:txBody>
      </p:sp>
      <p:sp>
        <p:nvSpPr>
          <p:cNvPr id="147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EKİBİMİZ</a:t>
            </a:r>
          </a:p>
        </p:txBody>
      </p:sp>
      <p:sp>
        <p:nvSpPr>
          <p:cNvPr id="150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Okan ÇİFTÇİ</a:t>
            </a:r>
          </a:p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Uğur Can KÖK</a:t>
            </a:r>
          </a:p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Filiz GÖZET </a:t>
            </a:r>
          </a:p>
          <a:p>
            <a:pPr>
              <a:buFontTx/>
              <a:buChar char="-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Fatih SOYGAZİ (Aydın Adnan Menderes Üniversitesi Öğretim Üyesi)</a:t>
            </a:r>
          </a:p>
        </p:txBody>
      </p:sp>
      <p:sp>
        <p:nvSpPr>
          <p:cNvPr id="151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PROBLEM NEDİR?</a:t>
            </a:r>
          </a:p>
        </p:txBody>
      </p:sp>
      <p:sp>
        <p:nvSpPr>
          <p:cNvPr id="154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Farklı alanlar üzerinde veri setlerinin eksikliği.</a:t>
            </a:r>
          </a:p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Bankacılık ve eğitim gibi alanlarda insanların sorularına otonom bir şekilde cevap vererek kullanıcıların hayatlarını kolaylaştıran bir sistemin olmaması.</a:t>
            </a:r>
          </a:p>
        </p:txBody>
      </p:sp>
      <p:sp>
        <p:nvSpPr>
          <p:cNvPr id="155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ÇÖZÜM NEDİR?</a:t>
            </a:r>
          </a:p>
        </p:txBody>
      </p:sp>
      <p:sp>
        <p:nvSpPr>
          <p:cNvPr id="158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/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Hem kendi çalışmamızda kullanabileceğimiz hem de diğer doğal dil işleme çalışmalarında kullanılabilecek bir veri seti hazırladık.</a:t>
            </a:r>
          </a:p>
          <a:p>
            <a:pPr>
              <a:buFont typeface="Calibri"/>
              <a:buChar char="➢"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Çalışmamızda oluşturduğumuz veri setini 2018 Teknofest yarışmasında oluşturulan ‘Türk İslam Bilim Tarihi’ veri seti ile birleştirip, ELECTRA ve BERT modellerini kullanarak bir soru cevap sistemi oluşturduk.</a:t>
            </a:r>
          </a:p>
        </p:txBody>
      </p:sp>
      <p:sp>
        <p:nvSpPr>
          <p:cNvPr id="159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2"/>
          <p:cNvSpPr/>
          <p:nvPr/>
        </p:nvSpPr>
        <p:spPr>
          <a:xfrm>
            <a:off x="4572" y="0"/>
            <a:ext cx="1218742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2" name="Freeform 23"/>
          <p:cNvSpPr/>
          <p:nvPr/>
        </p:nvSpPr>
        <p:spPr>
          <a:xfrm>
            <a:off x="-1" y="0"/>
            <a:ext cx="463700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985"/>
                </a:lnTo>
                <a:lnTo>
                  <a:pt x="19875" y="6860"/>
                </a:lnTo>
                <a:lnTo>
                  <a:pt x="19825" y="6910"/>
                </a:lnTo>
                <a:lnTo>
                  <a:pt x="19796" y="6935"/>
                </a:lnTo>
                <a:lnTo>
                  <a:pt x="19796" y="6995"/>
                </a:lnTo>
                <a:lnTo>
                  <a:pt x="19825" y="7020"/>
                </a:lnTo>
                <a:lnTo>
                  <a:pt x="19875" y="7070"/>
                </a:lnTo>
                <a:lnTo>
                  <a:pt x="21600" y="794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3" name="Başlık 1"/>
          <p:cNvSpPr txBox="1"/>
          <p:nvPr>
            <p:ph type="title"/>
          </p:nvPr>
        </p:nvSpPr>
        <p:spPr>
          <a:xfrm>
            <a:off x="530630" y="1148080"/>
            <a:ext cx="3575743" cy="1332692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İŞ AKIŞI</a:t>
            </a:r>
          </a:p>
        </p:txBody>
      </p:sp>
      <p:sp>
        <p:nvSpPr>
          <p:cNvPr id="164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pic>
        <p:nvPicPr>
          <p:cNvPr id="165" name="Resim 9" descr="Resim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9531" y="0"/>
            <a:ext cx="375780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68" name="İçerik Yer Tutucusu 5" descr="İçerik Yer Tutucusu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0" y="198844"/>
            <a:ext cx="12169338" cy="62063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</p:pic>
      <p:sp>
        <p:nvSpPr>
          <p:cNvPr id="169" name="Slayt Numarası Yer Tutucusu 3"/>
          <p:cNvSpPr txBox="1"/>
          <p:nvPr>
            <p:ph type="sldNum" sz="quarter" idx="4294967295"/>
          </p:nvPr>
        </p:nvSpPr>
        <p:spPr>
          <a:xfrm>
            <a:off x="11565418" y="6332754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VİDEO LİNKİ</a:t>
            </a:r>
          </a:p>
        </p:txBody>
      </p:sp>
      <p:sp>
        <p:nvSpPr>
          <p:cNvPr id="172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https://drive.google.com/file/d/1oeZ1U8UnDgRgFHQJZIyPjUDlt74pZQ7p/view?usp=sharing</a:t>
            </a:r>
          </a:p>
        </p:txBody>
      </p:sp>
      <p:sp>
        <p:nvSpPr>
          <p:cNvPr id="173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aşlık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KATKI</a:t>
            </a:r>
          </a:p>
        </p:txBody>
      </p:sp>
      <p:sp>
        <p:nvSpPr>
          <p:cNvPr id="176" name="İçerik Yer Tutucusu 2"/>
          <p:cNvSpPr txBox="1"/>
          <p:nvPr>
            <p:ph type="body" idx="1"/>
          </p:nvPr>
        </p:nvSpPr>
        <p:spPr>
          <a:xfrm>
            <a:off x="818711" y="2222286"/>
            <a:ext cx="10554576" cy="36365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Fatih SOYGAZİ -&gt; Contextualized word representations modelleri üzerine çalışma ve araştırmalar (BERT, ELECTRA)</a:t>
            </a:r>
          </a:p>
          <a:p>
            <a:pPr marL="0" indent="0">
              <a:buSzTx/>
              <a:buNone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Okan ÇİFTÇİ -&gt; Soru üretimi, model eğitimi, web uygulaması geliştirme.</a:t>
            </a:r>
          </a:p>
          <a:p>
            <a:pPr marL="0" indent="0">
              <a:buSzTx/>
              <a:buNone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Uğur Can KÖK -&gt; Soru üretimi, model eğitimi, web uygulaması geliştirme.</a:t>
            </a:r>
          </a:p>
          <a:p>
            <a:pPr marL="0" indent="0">
              <a:buSzTx/>
              <a:buNone/>
              <a:defRPr sz="2400">
                <a:solidFill>
                  <a:srgbClr val="F0F8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Filiz GÖZET -&gt; Soru üretimi, model eğitimi, dokümantasyon oluşturma.</a:t>
            </a:r>
          </a:p>
        </p:txBody>
      </p:sp>
      <p:sp>
        <p:nvSpPr>
          <p:cNvPr id="177" name="Slayt Numarası Yer Tutucusu 3"/>
          <p:cNvSpPr txBox="1"/>
          <p:nvPr>
            <p:ph type="sldNum" sz="quarter" idx="4294967295"/>
          </p:nvPr>
        </p:nvSpPr>
        <p:spPr>
          <a:xfrm>
            <a:off x="11565418" y="6080085"/>
            <a:ext cx="175067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klif">
  <a:themeElements>
    <a:clrScheme name="Teklif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87CEF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Teklif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klif">
  <a:themeElements>
    <a:clrScheme name="Teklif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CEF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Teklif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