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ntrail One" charset="1" panose="02000000000000000000"/>
      <p:regular r:id="rId14"/>
    </p:embeddedFont>
    <p:embeddedFont>
      <p:font typeface="Bebas Neue"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1972711" y="479165"/>
            <a:ext cx="14607185" cy="9162689"/>
          </a:xfrm>
          <a:custGeom>
            <a:avLst/>
            <a:gdLst/>
            <a:ahLst/>
            <a:cxnLst/>
            <a:rect r="r" b="b" t="t" l="l"/>
            <a:pathLst>
              <a:path h="9162689" w="14607185">
                <a:moveTo>
                  <a:pt x="0" y="0"/>
                </a:moveTo>
                <a:lnTo>
                  <a:pt x="14607185" y="0"/>
                </a:lnTo>
                <a:lnTo>
                  <a:pt x="14607185" y="9162689"/>
                </a:lnTo>
                <a:lnTo>
                  <a:pt x="0" y="9162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839149" y="5918089"/>
            <a:ext cx="2609702" cy="1044535"/>
            <a:chOff x="0" y="0"/>
            <a:chExt cx="1089035" cy="435887"/>
          </a:xfrm>
        </p:grpSpPr>
        <p:sp>
          <p:nvSpPr>
            <p:cNvPr name="Freeform 4" id="4"/>
            <p:cNvSpPr/>
            <p:nvPr/>
          </p:nvSpPr>
          <p:spPr>
            <a:xfrm flipH="false" flipV="false" rot="0">
              <a:off x="0" y="0"/>
              <a:ext cx="1089034" cy="435887"/>
            </a:xfrm>
            <a:custGeom>
              <a:avLst/>
              <a:gdLst/>
              <a:ahLst/>
              <a:cxnLst/>
              <a:rect r="r" b="b" t="t" l="l"/>
              <a:pathLst>
                <a:path h="435887" w="1089034">
                  <a:moveTo>
                    <a:pt x="885834" y="0"/>
                  </a:moveTo>
                  <a:cubicBezTo>
                    <a:pt x="998059" y="0"/>
                    <a:pt x="1089034" y="97577"/>
                    <a:pt x="1089034" y="217943"/>
                  </a:cubicBezTo>
                  <a:cubicBezTo>
                    <a:pt x="1089034" y="338310"/>
                    <a:pt x="998059" y="435887"/>
                    <a:pt x="885834" y="435887"/>
                  </a:cubicBezTo>
                  <a:lnTo>
                    <a:pt x="203200" y="435887"/>
                  </a:lnTo>
                  <a:cubicBezTo>
                    <a:pt x="90976" y="435887"/>
                    <a:pt x="0" y="338310"/>
                    <a:pt x="0" y="217943"/>
                  </a:cubicBezTo>
                  <a:cubicBezTo>
                    <a:pt x="0" y="97577"/>
                    <a:pt x="90976" y="0"/>
                    <a:pt x="203200" y="0"/>
                  </a:cubicBezTo>
                  <a:close/>
                </a:path>
              </a:pathLst>
            </a:custGeom>
            <a:solidFill>
              <a:srgbClr val="F8DC2D"/>
            </a:solidFill>
            <a:ln w="57150" cap="sq">
              <a:solidFill>
                <a:srgbClr val="000000"/>
              </a:solidFill>
              <a:prstDash val="solid"/>
              <a:miter/>
            </a:ln>
          </p:spPr>
        </p:sp>
        <p:sp>
          <p:nvSpPr>
            <p:cNvPr name="TextBox 5" id="5"/>
            <p:cNvSpPr txBox="true"/>
            <p:nvPr/>
          </p:nvSpPr>
          <p:spPr>
            <a:xfrm>
              <a:off x="0" y="-47625"/>
              <a:ext cx="1089035" cy="483512"/>
            </a:xfrm>
            <a:prstGeom prst="rect">
              <a:avLst/>
            </a:prstGeom>
          </p:spPr>
          <p:txBody>
            <a:bodyPr anchor="ctr" rtlCol="false" tIns="50800" lIns="50800" bIns="50800" rIns="50800"/>
            <a:lstStyle/>
            <a:p>
              <a:pPr algn="ctr">
                <a:lnSpc>
                  <a:spcPts val="3359"/>
                </a:lnSpc>
              </a:pPr>
              <a:r>
                <a:rPr lang="en-US" sz="2399">
                  <a:solidFill>
                    <a:srgbClr val="000000"/>
                  </a:solidFill>
                  <a:latin typeface="Contrail One"/>
                </a:rPr>
                <a:t>UMUTCAN ATES</a:t>
              </a:r>
            </a:p>
            <a:p>
              <a:pPr algn="ctr">
                <a:lnSpc>
                  <a:spcPts val="3359"/>
                </a:lnSpc>
              </a:pPr>
              <a:r>
                <a:rPr lang="en-US" sz="2399">
                  <a:solidFill>
                    <a:srgbClr val="000000"/>
                  </a:solidFill>
                  <a:latin typeface="Contrail One"/>
                </a:rPr>
                <a:t>21YÖBI1038</a:t>
              </a:r>
            </a:p>
          </p:txBody>
        </p:sp>
      </p:grpSp>
      <p:sp>
        <p:nvSpPr>
          <p:cNvPr name="TextBox 6" id="6"/>
          <p:cNvSpPr txBox="true"/>
          <p:nvPr/>
        </p:nvSpPr>
        <p:spPr>
          <a:xfrm rot="0">
            <a:off x="6613490" y="3371740"/>
            <a:ext cx="5061019" cy="2546349"/>
          </a:xfrm>
          <a:prstGeom prst="rect">
            <a:avLst/>
          </a:prstGeom>
        </p:spPr>
        <p:txBody>
          <a:bodyPr anchor="t" rtlCol="false" tIns="0" lIns="0" bIns="0" rIns="0">
            <a:spAutoFit/>
          </a:bodyPr>
          <a:lstStyle/>
          <a:p>
            <a:pPr algn="ctr">
              <a:lnSpc>
                <a:spcPts val="9799"/>
              </a:lnSpc>
            </a:pPr>
            <a:r>
              <a:rPr lang="en-US" sz="9999">
                <a:solidFill>
                  <a:srgbClr val="FFFFFF"/>
                </a:solidFill>
                <a:latin typeface="Contrail One"/>
              </a:rPr>
              <a:t>OYUN </a:t>
            </a:r>
          </a:p>
          <a:p>
            <a:pPr algn="ctr">
              <a:lnSpc>
                <a:spcPts val="9799"/>
              </a:lnSpc>
            </a:pPr>
            <a:r>
              <a:rPr lang="en-US" sz="9999">
                <a:solidFill>
                  <a:srgbClr val="FFFFFF"/>
                </a:solidFill>
                <a:latin typeface="Contrail One"/>
              </a:rPr>
              <a:t>KONSOLU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2397359" y="1700366"/>
            <a:ext cx="13493282" cy="8586634"/>
          </a:xfrm>
          <a:custGeom>
            <a:avLst/>
            <a:gdLst/>
            <a:ahLst/>
            <a:cxnLst/>
            <a:rect r="r" b="b" t="t" l="l"/>
            <a:pathLst>
              <a:path h="8586634" w="13493282">
                <a:moveTo>
                  <a:pt x="0" y="0"/>
                </a:moveTo>
                <a:lnTo>
                  <a:pt x="13493282" y="0"/>
                </a:lnTo>
                <a:lnTo>
                  <a:pt x="13493282" y="8586634"/>
                </a:lnTo>
                <a:lnTo>
                  <a:pt x="0" y="8586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78157" y="2981421"/>
            <a:ext cx="7131687" cy="1000581"/>
            <a:chOff x="0" y="0"/>
            <a:chExt cx="2976069" cy="417545"/>
          </a:xfrm>
        </p:grpSpPr>
        <p:sp>
          <p:nvSpPr>
            <p:cNvPr name="Freeform 4" id="4"/>
            <p:cNvSpPr/>
            <p:nvPr/>
          </p:nvSpPr>
          <p:spPr>
            <a:xfrm flipH="false" flipV="false" rot="0">
              <a:off x="0" y="0"/>
              <a:ext cx="2976069" cy="417545"/>
            </a:xfrm>
            <a:custGeom>
              <a:avLst/>
              <a:gdLst/>
              <a:ahLst/>
              <a:cxnLst/>
              <a:rect r="r" b="b" t="t" l="l"/>
              <a:pathLst>
                <a:path h="417545" w="2976069">
                  <a:moveTo>
                    <a:pt x="2772869" y="0"/>
                  </a:moveTo>
                  <a:cubicBezTo>
                    <a:pt x="2885093" y="0"/>
                    <a:pt x="2976069" y="93471"/>
                    <a:pt x="2976069" y="208772"/>
                  </a:cubicBezTo>
                  <a:cubicBezTo>
                    <a:pt x="2976069" y="324074"/>
                    <a:pt x="2885093" y="417545"/>
                    <a:pt x="2772869" y="417545"/>
                  </a:cubicBezTo>
                  <a:lnTo>
                    <a:pt x="203200" y="417545"/>
                  </a:lnTo>
                  <a:cubicBezTo>
                    <a:pt x="90976" y="417545"/>
                    <a:pt x="0" y="324074"/>
                    <a:pt x="0" y="208772"/>
                  </a:cubicBezTo>
                  <a:cubicBezTo>
                    <a:pt x="0" y="93471"/>
                    <a:pt x="90976" y="0"/>
                    <a:pt x="203200" y="0"/>
                  </a:cubicBezTo>
                  <a:close/>
                </a:path>
              </a:pathLst>
            </a:custGeom>
            <a:solidFill>
              <a:srgbClr val="F8DC2D"/>
            </a:solidFill>
            <a:ln w="57150" cap="sq">
              <a:solidFill>
                <a:srgbClr val="000000"/>
              </a:solidFill>
              <a:prstDash val="solid"/>
              <a:miter/>
            </a:ln>
          </p:spPr>
        </p:sp>
        <p:sp>
          <p:nvSpPr>
            <p:cNvPr name="TextBox 5" id="5"/>
            <p:cNvSpPr txBox="true"/>
            <p:nvPr/>
          </p:nvSpPr>
          <p:spPr>
            <a:xfrm>
              <a:off x="0" y="-85725"/>
              <a:ext cx="2976069" cy="503270"/>
            </a:xfrm>
            <a:prstGeom prst="rect">
              <a:avLst/>
            </a:prstGeom>
          </p:spPr>
          <p:txBody>
            <a:bodyPr anchor="ctr" rtlCol="false" tIns="50800" lIns="50800" bIns="50800" rIns="50800"/>
            <a:lstStyle/>
            <a:p>
              <a:pPr algn="ctr">
                <a:lnSpc>
                  <a:spcPts val="6159"/>
                </a:lnSpc>
              </a:pPr>
              <a:r>
                <a:rPr lang="en-US" sz="4399">
                  <a:solidFill>
                    <a:srgbClr val="000000"/>
                  </a:solidFill>
                  <a:latin typeface="Contrail One"/>
                </a:rPr>
                <a:t>PROJENIN AMACI</a:t>
              </a:r>
            </a:p>
          </p:txBody>
        </p:sp>
      </p:grpSp>
      <p:sp>
        <p:nvSpPr>
          <p:cNvPr name="TextBox 6" id="6"/>
          <p:cNvSpPr txBox="true"/>
          <p:nvPr/>
        </p:nvSpPr>
        <p:spPr>
          <a:xfrm rot="0">
            <a:off x="3706256" y="4374227"/>
            <a:ext cx="10875488" cy="3649048"/>
          </a:xfrm>
          <a:prstGeom prst="rect">
            <a:avLst/>
          </a:prstGeom>
        </p:spPr>
        <p:txBody>
          <a:bodyPr anchor="t" rtlCol="false" tIns="0" lIns="0" bIns="0" rIns="0">
            <a:spAutoFit/>
          </a:bodyPr>
          <a:lstStyle/>
          <a:p>
            <a:pPr algn="just">
              <a:lnSpc>
                <a:spcPts val="4169"/>
              </a:lnSpc>
            </a:pPr>
            <a:r>
              <a:rPr lang="en-US" sz="3043">
                <a:solidFill>
                  <a:srgbClr val="FFFFFF"/>
                </a:solidFill>
                <a:latin typeface="Contrail One"/>
              </a:rPr>
              <a:t>     Arduino Leonardo ve Funduino Joystick Shield kullanarak, IoT teknolojisiyle bilgisayarın fare ve klavye işlevlerini kontrol edebilen bir oyun konsolu yapmaktır. C dili ile elde edilen verilerle donanım ve yazılım arasında etkileşim sağlanmaktadır. Konsol, 3D yazıcıyla üretilen ergonomik ve estetik bir kap içinde korunmaktadır. Bu kap, devre elemanlarını dış etkenlerden koruyarak kullanıcıların oyun deneyimini artırmaktadır.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grpSp>
        <p:nvGrpSpPr>
          <p:cNvPr name="Group 2" id="2"/>
          <p:cNvGrpSpPr/>
          <p:nvPr/>
        </p:nvGrpSpPr>
        <p:grpSpPr>
          <a:xfrm rot="0">
            <a:off x="3277628" y="1199501"/>
            <a:ext cx="11732744" cy="7887998"/>
            <a:chOff x="0" y="0"/>
            <a:chExt cx="1968725" cy="1323587"/>
          </a:xfrm>
        </p:grpSpPr>
        <p:sp>
          <p:nvSpPr>
            <p:cNvPr name="Freeform 3" id="3"/>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solidFill>
                <a:srgbClr val="FF0000"/>
              </a:solidFill>
              <a:prstDash val="solid"/>
              <a:round/>
            </a:ln>
          </p:spPr>
        </p:sp>
        <p:sp>
          <p:nvSpPr>
            <p:cNvPr name="TextBox 4" id="4"/>
            <p:cNvSpPr txBox="true"/>
            <p:nvPr/>
          </p:nvSpPr>
          <p:spPr>
            <a:xfrm>
              <a:off x="0" y="-57150"/>
              <a:ext cx="1968725" cy="1380737"/>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INSTRUCTION</a:t>
              </a:r>
            </a:p>
          </p:txBody>
        </p:sp>
      </p:grpSp>
      <p:grpSp>
        <p:nvGrpSpPr>
          <p:cNvPr name="Group 5" id="5"/>
          <p:cNvGrpSpPr/>
          <p:nvPr/>
        </p:nvGrpSpPr>
        <p:grpSpPr>
          <a:xfrm rot="0">
            <a:off x="5486400" y="4462841"/>
            <a:ext cx="3291959" cy="973875"/>
            <a:chOff x="0" y="0"/>
            <a:chExt cx="1373742" cy="406400"/>
          </a:xfrm>
        </p:grpSpPr>
        <p:sp>
          <p:nvSpPr>
            <p:cNvPr name="Freeform 6" id="6"/>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8DC2D"/>
            </a:solidFill>
            <a:ln w="57150" cap="sq">
              <a:solidFill>
                <a:srgbClr val="000000"/>
              </a:solidFill>
              <a:prstDash val="solid"/>
              <a:miter/>
            </a:ln>
          </p:spPr>
        </p:sp>
        <p:sp>
          <p:nvSpPr>
            <p:cNvPr name="TextBox 7" id="7"/>
            <p:cNvSpPr txBox="true"/>
            <p:nvPr/>
          </p:nvSpPr>
          <p:spPr>
            <a:xfrm>
              <a:off x="0" y="-47625"/>
              <a:ext cx="1373742" cy="454025"/>
            </a:xfrm>
            <a:prstGeom prst="rect">
              <a:avLst/>
            </a:prstGeom>
          </p:spPr>
          <p:txBody>
            <a:bodyPr anchor="ctr" rtlCol="false" tIns="50800" lIns="50800" bIns="50800" rIns="50800"/>
            <a:lstStyle/>
            <a:p>
              <a:pPr algn="ctr">
                <a:lnSpc>
                  <a:spcPts val="4199"/>
                </a:lnSpc>
              </a:pPr>
              <a:r>
                <a:rPr lang="en-US" sz="2999">
                  <a:solidFill>
                    <a:srgbClr val="000000"/>
                  </a:solidFill>
                  <a:latin typeface="Contrail One"/>
                </a:rPr>
                <a:t>ARDUINO LEONARDO</a:t>
              </a:r>
            </a:p>
          </p:txBody>
        </p:sp>
      </p:grpSp>
      <p:grpSp>
        <p:nvGrpSpPr>
          <p:cNvPr name="Group 8" id="8"/>
          <p:cNvGrpSpPr/>
          <p:nvPr/>
        </p:nvGrpSpPr>
        <p:grpSpPr>
          <a:xfrm rot="0">
            <a:off x="9750747" y="4462841"/>
            <a:ext cx="3291959" cy="973875"/>
            <a:chOff x="0" y="0"/>
            <a:chExt cx="1373742" cy="406400"/>
          </a:xfrm>
        </p:grpSpPr>
        <p:sp>
          <p:nvSpPr>
            <p:cNvPr name="Freeform 9" id="9"/>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8DC2D"/>
            </a:solidFill>
            <a:ln w="57150" cap="sq">
              <a:solidFill>
                <a:srgbClr val="000000"/>
              </a:solidFill>
              <a:prstDash val="solid"/>
              <a:miter/>
            </a:ln>
          </p:spPr>
        </p:sp>
        <p:sp>
          <p:nvSpPr>
            <p:cNvPr name="TextBox 10" id="10"/>
            <p:cNvSpPr txBox="true"/>
            <p:nvPr/>
          </p:nvSpPr>
          <p:spPr>
            <a:xfrm>
              <a:off x="0" y="-57150"/>
              <a:ext cx="1373742" cy="463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FUNDUINO SHIELD</a:t>
              </a:r>
            </a:p>
          </p:txBody>
        </p:sp>
      </p:grpSp>
      <p:grpSp>
        <p:nvGrpSpPr>
          <p:cNvPr name="Group 11" id="11"/>
          <p:cNvGrpSpPr/>
          <p:nvPr/>
        </p:nvGrpSpPr>
        <p:grpSpPr>
          <a:xfrm rot="0">
            <a:off x="5486400" y="6023146"/>
            <a:ext cx="3291959" cy="973875"/>
            <a:chOff x="0" y="0"/>
            <a:chExt cx="1373742" cy="406400"/>
          </a:xfrm>
        </p:grpSpPr>
        <p:sp>
          <p:nvSpPr>
            <p:cNvPr name="Freeform 12" id="12"/>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8DC2D"/>
            </a:solidFill>
            <a:ln w="57150" cap="sq">
              <a:solidFill>
                <a:srgbClr val="000000"/>
              </a:solidFill>
              <a:prstDash val="solid"/>
              <a:miter/>
            </a:ln>
          </p:spPr>
        </p:sp>
        <p:sp>
          <p:nvSpPr>
            <p:cNvPr name="TextBox 13" id="13"/>
            <p:cNvSpPr txBox="true"/>
            <p:nvPr/>
          </p:nvSpPr>
          <p:spPr>
            <a:xfrm>
              <a:off x="0" y="-47625"/>
              <a:ext cx="1373742" cy="454025"/>
            </a:xfrm>
            <a:prstGeom prst="rect">
              <a:avLst/>
            </a:prstGeom>
          </p:spPr>
          <p:txBody>
            <a:bodyPr anchor="ctr" rtlCol="false" tIns="50800" lIns="50800" bIns="50800" rIns="50800"/>
            <a:lstStyle/>
            <a:p>
              <a:pPr algn="ctr">
                <a:lnSpc>
                  <a:spcPts val="4199"/>
                </a:lnSpc>
              </a:pPr>
              <a:r>
                <a:rPr lang="en-US" sz="2999">
                  <a:solidFill>
                    <a:srgbClr val="000000"/>
                  </a:solidFill>
                  <a:latin typeface="Contrail One"/>
                </a:rPr>
                <a:t>JOYSTICK</a:t>
              </a:r>
            </a:p>
          </p:txBody>
        </p:sp>
      </p:grpSp>
      <p:sp>
        <p:nvSpPr>
          <p:cNvPr name="Freeform 14" id="14"/>
          <p:cNvSpPr/>
          <p:nvPr/>
        </p:nvSpPr>
        <p:spPr>
          <a:xfrm flipH="false" flipV="false" rot="0">
            <a:off x="5486400" y="9354199"/>
            <a:ext cx="7315200" cy="1396538"/>
          </a:xfrm>
          <a:custGeom>
            <a:avLst/>
            <a:gdLst/>
            <a:ahLst/>
            <a:cxnLst/>
            <a:rect r="r" b="b" t="t" l="l"/>
            <a:pathLst>
              <a:path h="1396538" w="7315200">
                <a:moveTo>
                  <a:pt x="0" y="0"/>
                </a:moveTo>
                <a:lnTo>
                  <a:pt x="7315200" y="0"/>
                </a:lnTo>
                <a:lnTo>
                  <a:pt x="7315200" y="1396538"/>
                </a:lnTo>
                <a:lnTo>
                  <a:pt x="0" y="1396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9750747" y="5998750"/>
            <a:ext cx="3291959" cy="973875"/>
            <a:chOff x="0" y="0"/>
            <a:chExt cx="1373742" cy="406400"/>
          </a:xfrm>
        </p:grpSpPr>
        <p:sp>
          <p:nvSpPr>
            <p:cNvPr name="Freeform 16" id="16"/>
            <p:cNvSpPr/>
            <p:nvPr/>
          </p:nvSpPr>
          <p:spPr>
            <a:xfrm flipH="false" flipV="false" rot="0">
              <a:off x="0" y="0"/>
              <a:ext cx="1373742" cy="406400"/>
            </a:xfrm>
            <a:custGeom>
              <a:avLst/>
              <a:gdLst/>
              <a:ahLst/>
              <a:cxnLst/>
              <a:rect r="r" b="b" t="t" l="l"/>
              <a:pathLst>
                <a:path h="406400" w="1373742">
                  <a:moveTo>
                    <a:pt x="1170542" y="0"/>
                  </a:moveTo>
                  <a:cubicBezTo>
                    <a:pt x="1282766" y="0"/>
                    <a:pt x="1373742" y="90976"/>
                    <a:pt x="1373742" y="203200"/>
                  </a:cubicBezTo>
                  <a:cubicBezTo>
                    <a:pt x="1373742" y="315424"/>
                    <a:pt x="1282766" y="406400"/>
                    <a:pt x="1170542" y="406400"/>
                  </a:cubicBezTo>
                  <a:lnTo>
                    <a:pt x="203200" y="406400"/>
                  </a:lnTo>
                  <a:cubicBezTo>
                    <a:pt x="90976" y="406400"/>
                    <a:pt x="0" y="315424"/>
                    <a:pt x="0" y="203200"/>
                  </a:cubicBezTo>
                  <a:cubicBezTo>
                    <a:pt x="0" y="90976"/>
                    <a:pt x="90976" y="0"/>
                    <a:pt x="203200" y="0"/>
                  </a:cubicBezTo>
                  <a:close/>
                </a:path>
              </a:pathLst>
            </a:custGeom>
            <a:solidFill>
              <a:srgbClr val="F8DC2D"/>
            </a:solidFill>
            <a:ln w="57150" cap="sq">
              <a:solidFill>
                <a:srgbClr val="000000"/>
              </a:solidFill>
              <a:prstDash val="solid"/>
              <a:miter/>
            </a:ln>
          </p:spPr>
        </p:sp>
        <p:sp>
          <p:nvSpPr>
            <p:cNvPr name="TextBox 17" id="17"/>
            <p:cNvSpPr txBox="true"/>
            <p:nvPr/>
          </p:nvSpPr>
          <p:spPr>
            <a:xfrm>
              <a:off x="0" y="-47625"/>
              <a:ext cx="1373742" cy="454025"/>
            </a:xfrm>
            <a:prstGeom prst="rect">
              <a:avLst/>
            </a:prstGeom>
          </p:spPr>
          <p:txBody>
            <a:bodyPr anchor="ctr" rtlCol="false" tIns="50800" lIns="50800" bIns="50800" rIns="50800"/>
            <a:lstStyle/>
            <a:p>
              <a:pPr algn="ctr">
                <a:lnSpc>
                  <a:spcPts val="4199"/>
                </a:lnSpc>
              </a:pPr>
              <a:r>
                <a:rPr lang="en-US" sz="2999">
                  <a:solidFill>
                    <a:srgbClr val="000000"/>
                  </a:solidFill>
                  <a:latin typeface="Contrail One"/>
                </a:rPr>
                <a:t>BUTTON</a:t>
              </a:r>
            </a:p>
          </p:txBody>
        </p:sp>
      </p:grpSp>
      <p:sp>
        <p:nvSpPr>
          <p:cNvPr name="TextBox 18" id="18"/>
          <p:cNvSpPr txBox="true"/>
          <p:nvPr/>
        </p:nvSpPr>
        <p:spPr>
          <a:xfrm rot="0">
            <a:off x="4579064" y="2298853"/>
            <a:ext cx="9335714" cy="1318322"/>
          </a:xfrm>
          <a:prstGeom prst="rect">
            <a:avLst/>
          </a:prstGeom>
        </p:spPr>
        <p:txBody>
          <a:bodyPr anchor="t" rtlCol="false" tIns="0" lIns="0" bIns="0" rIns="0">
            <a:spAutoFit/>
          </a:bodyPr>
          <a:lstStyle/>
          <a:p>
            <a:pPr algn="ctr">
              <a:lnSpc>
                <a:spcPts val="9824"/>
              </a:lnSpc>
            </a:pPr>
            <a:r>
              <a:rPr lang="en-US" sz="10024">
                <a:solidFill>
                  <a:srgbClr val="FFFFFF"/>
                </a:solidFill>
                <a:latin typeface="Contrail One"/>
              </a:rPr>
              <a:t>DEVRE ELEMANLARI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grpSp>
        <p:nvGrpSpPr>
          <p:cNvPr name="Group 2" id="2"/>
          <p:cNvGrpSpPr/>
          <p:nvPr/>
        </p:nvGrpSpPr>
        <p:grpSpPr>
          <a:xfrm rot="0">
            <a:off x="3277628" y="1199501"/>
            <a:ext cx="11732744" cy="7887998"/>
            <a:chOff x="0" y="0"/>
            <a:chExt cx="1968725" cy="1323587"/>
          </a:xfrm>
        </p:grpSpPr>
        <p:sp>
          <p:nvSpPr>
            <p:cNvPr name="Freeform 3" id="3"/>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solidFill>
                <a:srgbClr val="FF0000"/>
              </a:solidFill>
              <a:prstDash val="solid"/>
              <a:round/>
            </a:ln>
          </p:spPr>
        </p:sp>
        <p:sp>
          <p:nvSpPr>
            <p:cNvPr name="TextBox 4" id="4"/>
            <p:cNvSpPr txBox="true"/>
            <p:nvPr/>
          </p:nvSpPr>
          <p:spPr>
            <a:xfrm>
              <a:off x="0" y="-57150"/>
              <a:ext cx="1968725" cy="1380737"/>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INSTRUCTION</a:t>
              </a:r>
            </a:p>
          </p:txBody>
        </p:sp>
      </p:grpSp>
      <p:sp>
        <p:nvSpPr>
          <p:cNvPr name="Freeform 5" id="5"/>
          <p:cNvSpPr/>
          <p:nvPr/>
        </p:nvSpPr>
        <p:spPr>
          <a:xfrm flipH="false" flipV="false" rot="0">
            <a:off x="3526765" y="2216926"/>
            <a:ext cx="11199614" cy="6100799"/>
          </a:xfrm>
          <a:custGeom>
            <a:avLst/>
            <a:gdLst/>
            <a:ahLst/>
            <a:cxnLst/>
            <a:rect r="r" b="b" t="t" l="l"/>
            <a:pathLst>
              <a:path h="6100799" w="11199614">
                <a:moveTo>
                  <a:pt x="0" y="0"/>
                </a:moveTo>
                <a:lnTo>
                  <a:pt x="11199614" y="0"/>
                </a:lnTo>
                <a:lnTo>
                  <a:pt x="11199614" y="6100798"/>
                </a:lnTo>
                <a:lnTo>
                  <a:pt x="0" y="6100798"/>
                </a:lnTo>
                <a:lnTo>
                  <a:pt x="0" y="0"/>
                </a:lnTo>
                <a:close/>
              </a:path>
            </a:pathLst>
          </a:custGeom>
          <a:blipFill>
            <a:blip r:embed="rId2">
              <a:alphaModFix amt="40000"/>
            </a:blip>
            <a:stretch>
              <a:fillRect l="-7586" t="0" r="-7586" b="0"/>
            </a:stretch>
          </a:blipFill>
        </p:spPr>
      </p:sp>
      <p:grpSp>
        <p:nvGrpSpPr>
          <p:cNvPr name="Group 6" id="6"/>
          <p:cNvGrpSpPr/>
          <p:nvPr/>
        </p:nvGrpSpPr>
        <p:grpSpPr>
          <a:xfrm rot="0">
            <a:off x="7024134" y="1546143"/>
            <a:ext cx="4239732" cy="1246315"/>
            <a:chOff x="0" y="0"/>
            <a:chExt cx="1955065" cy="574713"/>
          </a:xfrm>
        </p:grpSpPr>
        <p:sp>
          <p:nvSpPr>
            <p:cNvPr name="Freeform 7" id="7"/>
            <p:cNvSpPr/>
            <p:nvPr/>
          </p:nvSpPr>
          <p:spPr>
            <a:xfrm flipH="false" flipV="false" rot="0">
              <a:off x="0" y="0"/>
              <a:ext cx="1955066" cy="574713"/>
            </a:xfrm>
            <a:custGeom>
              <a:avLst/>
              <a:gdLst/>
              <a:ahLst/>
              <a:cxnLst/>
              <a:rect r="r" b="b" t="t" l="l"/>
              <a:pathLst>
                <a:path h="574713" w="1955066">
                  <a:moveTo>
                    <a:pt x="1751866" y="0"/>
                  </a:moveTo>
                  <a:cubicBezTo>
                    <a:pt x="1864090" y="0"/>
                    <a:pt x="1955066" y="128654"/>
                    <a:pt x="1955066" y="287356"/>
                  </a:cubicBezTo>
                  <a:cubicBezTo>
                    <a:pt x="1955066" y="446059"/>
                    <a:pt x="1864090" y="574713"/>
                    <a:pt x="1751866" y="574713"/>
                  </a:cubicBezTo>
                  <a:lnTo>
                    <a:pt x="203200" y="574713"/>
                  </a:lnTo>
                  <a:cubicBezTo>
                    <a:pt x="90976" y="574713"/>
                    <a:pt x="0" y="446059"/>
                    <a:pt x="0" y="287356"/>
                  </a:cubicBezTo>
                  <a:cubicBezTo>
                    <a:pt x="0" y="128654"/>
                    <a:pt x="90976" y="0"/>
                    <a:pt x="203200" y="0"/>
                  </a:cubicBezTo>
                  <a:close/>
                </a:path>
              </a:pathLst>
            </a:custGeom>
            <a:solidFill>
              <a:srgbClr val="F8DC2D"/>
            </a:solidFill>
            <a:ln w="57150" cap="sq">
              <a:solidFill>
                <a:srgbClr val="000000"/>
              </a:solidFill>
              <a:prstDash val="solid"/>
              <a:miter/>
            </a:ln>
          </p:spPr>
        </p:sp>
        <p:sp>
          <p:nvSpPr>
            <p:cNvPr name="TextBox 8" id="8"/>
            <p:cNvSpPr txBox="true"/>
            <p:nvPr/>
          </p:nvSpPr>
          <p:spPr>
            <a:xfrm>
              <a:off x="0" y="-85725"/>
              <a:ext cx="1955065" cy="660438"/>
            </a:xfrm>
            <a:prstGeom prst="rect">
              <a:avLst/>
            </a:prstGeom>
          </p:spPr>
          <p:txBody>
            <a:bodyPr anchor="ctr" rtlCol="false" tIns="50800" lIns="50800" bIns="50800" rIns="50800"/>
            <a:lstStyle/>
            <a:p>
              <a:pPr algn="ctr">
                <a:lnSpc>
                  <a:spcPts val="5739"/>
                </a:lnSpc>
              </a:pPr>
              <a:r>
                <a:rPr lang="en-US" sz="4099">
                  <a:solidFill>
                    <a:srgbClr val="000000"/>
                  </a:solidFill>
                  <a:latin typeface="Contrail One"/>
                </a:rPr>
                <a:t>FUNDUINO SHIELD</a:t>
              </a:r>
            </a:p>
          </p:txBody>
        </p:sp>
      </p:grpSp>
      <p:sp>
        <p:nvSpPr>
          <p:cNvPr name="Freeform 9" id="9"/>
          <p:cNvSpPr/>
          <p:nvPr/>
        </p:nvSpPr>
        <p:spPr>
          <a:xfrm flipH="false" flipV="false" rot="0">
            <a:off x="5486400" y="7555472"/>
            <a:ext cx="7315200" cy="3843805"/>
          </a:xfrm>
          <a:custGeom>
            <a:avLst/>
            <a:gdLst/>
            <a:ahLst/>
            <a:cxnLst/>
            <a:rect r="r" b="b" t="t" l="l"/>
            <a:pathLst>
              <a:path h="3843805" w="7315200">
                <a:moveTo>
                  <a:pt x="0" y="0"/>
                </a:moveTo>
                <a:lnTo>
                  <a:pt x="7315200" y="0"/>
                </a:lnTo>
                <a:lnTo>
                  <a:pt x="7315200" y="3843806"/>
                </a:lnTo>
                <a:lnTo>
                  <a:pt x="0" y="3843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951726" y="4241669"/>
            <a:ext cx="10421471" cy="2459412"/>
          </a:xfrm>
          <a:prstGeom prst="rect">
            <a:avLst/>
          </a:prstGeom>
        </p:spPr>
        <p:txBody>
          <a:bodyPr anchor="t" rtlCol="false" tIns="0" lIns="0" bIns="0" rIns="0">
            <a:spAutoFit/>
          </a:bodyPr>
          <a:lstStyle/>
          <a:p>
            <a:pPr algn="just">
              <a:lnSpc>
                <a:spcPts val="3256"/>
              </a:lnSpc>
            </a:pPr>
            <a:r>
              <a:rPr lang="en-US" sz="3322">
                <a:solidFill>
                  <a:srgbClr val="FFFFFF"/>
                </a:solidFill>
                <a:latin typeface="Contrail One"/>
              </a:rPr>
              <a:t>     Arduino tabanlı projelerde joystick kontrolünü kolay ve hızlı bir şekilde sağlamak için tasarlanmış bir genişletme kartıdır. Oyun konsolu projelerinde kullanıcı girişlerini almak ve işlemek için uygundur. Funduino Joystick Shield, kolay entegrasyonu ve hızlı yanıt süresi nedeniyle tercih edilmiştir.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grpSp>
        <p:nvGrpSpPr>
          <p:cNvPr name="Group 2" id="2"/>
          <p:cNvGrpSpPr/>
          <p:nvPr/>
        </p:nvGrpSpPr>
        <p:grpSpPr>
          <a:xfrm rot="0">
            <a:off x="3277628" y="1199501"/>
            <a:ext cx="11732744" cy="7887998"/>
            <a:chOff x="0" y="0"/>
            <a:chExt cx="1968725" cy="1323587"/>
          </a:xfrm>
        </p:grpSpPr>
        <p:sp>
          <p:nvSpPr>
            <p:cNvPr name="Freeform 3" id="3"/>
            <p:cNvSpPr/>
            <p:nvPr/>
          </p:nvSpPr>
          <p:spPr>
            <a:xfrm flipH="false" flipV="false" rot="0">
              <a:off x="0" y="0"/>
              <a:ext cx="1968725" cy="1323587"/>
            </a:xfrm>
            <a:custGeom>
              <a:avLst/>
              <a:gdLst/>
              <a:ahLst/>
              <a:cxnLst/>
              <a:rect r="r" b="b" t="t" l="l"/>
              <a:pathLst>
                <a:path h="1323587" w="1968725">
                  <a:moveTo>
                    <a:pt x="52433" y="0"/>
                  </a:moveTo>
                  <a:lnTo>
                    <a:pt x="1916293" y="0"/>
                  </a:lnTo>
                  <a:cubicBezTo>
                    <a:pt x="1945250" y="0"/>
                    <a:pt x="1968725" y="23475"/>
                    <a:pt x="1968725" y="52433"/>
                  </a:cubicBezTo>
                  <a:lnTo>
                    <a:pt x="1968725" y="1271154"/>
                  </a:lnTo>
                  <a:cubicBezTo>
                    <a:pt x="1968725" y="1300112"/>
                    <a:pt x="1945250" y="1323587"/>
                    <a:pt x="1916293" y="1323587"/>
                  </a:cubicBezTo>
                  <a:lnTo>
                    <a:pt x="52433" y="1323587"/>
                  </a:lnTo>
                  <a:cubicBezTo>
                    <a:pt x="23475" y="1323587"/>
                    <a:pt x="0" y="1300112"/>
                    <a:pt x="0" y="1271154"/>
                  </a:cubicBezTo>
                  <a:lnTo>
                    <a:pt x="0" y="52433"/>
                  </a:lnTo>
                  <a:cubicBezTo>
                    <a:pt x="0" y="23475"/>
                    <a:pt x="23475" y="0"/>
                    <a:pt x="52433" y="0"/>
                  </a:cubicBezTo>
                  <a:close/>
                </a:path>
              </a:pathLst>
            </a:custGeom>
            <a:solidFill>
              <a:srgbClr val="000000"/>
            </a:solidFill>
            <a:ln w="95250" cap="rnd">
              <a:solidFill>
                <a:srgbClr val="FF0000"/>
              </a:solidFill>
              <a:prstDash val="solid"/>
              <a:round/>
            </a:ln>
          </p:spPr>
        </p:sp>
        <p:sp>
          <p:nvSpPr>
            <p:cNvPr name="TextBox 4" id="4"/>
            <p:cNvSpPr txBox="true"/>
            <p:nvPr/>
          </p:nvSpPr>
          <p:spPr>
            <a:xfrm>
              <a:off x="0" y="-57150"/>
              <a:ext cx="1968725" cy="1380737"/>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INSTRUCTION</a:t>
              </a:r>
            </a:p>
          </p:txBody>
        </p:sp>
      </p:grpSp>
      <p:sp>
        <p:nvSpPr>
          <p:cNvPr name="Freeform 5" id="5"/>
          <p:cNvSpPr/>
          <p:nvPr/>
        </p:nvSpPr>
        <p:spPr>
          <a:xfrm flipH="false" flipV="false" rot="0">
            <a:off x="3544297" y="2087147"/>
            <a:ext cx="11199406" cy="6474656"/>
          </a:xfrm>
          <a:custGeom>
            <a:avLst/>
            <a:gdLst/>
            <a:ahLst/>
            <a:cxnLst/>
            <a:rect r="r" b="b" t="t" l="l"/>
            <a:pathLst>
              <a:path h="6474656" w="11199406">
                <a:moveTo>
                  <a:pt x="0" y="0"/>
                </a:moveTo>
                <a:lnTo>
                  <a:pt x="11199406" y="0"/>
                </a:lnTo>
                <a:lnTo>
                  <a:pt x="11199406" y="6474656"/>
                </a:lnTo>
                <a:lnTo>
                  <a:pt x="0" y="6474656"/>
                </a:lnTo>
                <a:lnTo>
                  <a:pt x="0" y="0"/>
                </a:lnTo>
                <a:close/>
              </a:path>
            </a:pathLst>
          </a:custGeom>
          <a:blipFill>
            <a:blip r:embed="rId2">
              <a:alphaModFix amt="34000"/>
            </a:blip>
            <a:stretch>
              <a:fillRect l="0" t="0" r="0" b="0"/>
            </a:stretch>
          </a:blipFill>
        </p:spPr>
      </p:sp>
      <p:sp>
        <p:nvSpPr>
          <p:cNvPr name="TextBox 6" id="6"/>
          <p:cNvSpPr txBox="true"/>
          <p:nvPr/>
        </p:nvSpPr>
        <p:spPr>
          <a:xfrm rot="0">
            <a:off x="3802945" y="3960716"/>
            <a:ext cx="10682110" cy="2223991"/>
          </a:xfrm>
          <a:prstGeom prst="rect">
            <a:avLst/>
          </a:prstGeom>
        </p:spPr>
        <p:txBody>
          <a:bodyPr anchor="t" rtlCol="false" tIns="0" lIns="0" bIns="0" rIns="0">
            <a:spAutoFit/>
          </a:bodyPr>
          <a:lstStyle/>
          <a:p>
            <a:pPr algn="just">
              <a:lnSpc>
                <a:spcPts val="3504"/>
              </a:lnSpc>
            </a:pPr>
            <a:r>
              <a:rPr lang="en-US" sz="3576">
                <a:solidFill>
                  <a:srgbClr val="FFFFFF"/>
                </a:solidFill>
                <a:latin typeface="Contrail One"/>
              </a:rPr>
              <a:t>    USB iletişim yetenekleriyle öne çıkan mikrodenetleyici tabanlı açık kaynaklı bir geliştirme kartıdır. Bu kart hem donanım hem de yazılım tarafında kilit rol oynamaktadır Funduino Joystick Shield ile birlikte kullanılarak kullanıcı girişlerini doğru ve hızlı bir şekilde algılamaktadır.</a:t>
            </a:r>
          </a:p>
        </p:txBody>
      </p:sp>
      <p:grpSp>
        <p:nvGrpSpPr>
          <p:cNvPr name="Group 7" id="7"/>
          <p:cNvGrpSpPr/>
          <p:nvPr/>
        </p:nvGrpSpPr>
        <p:grpSpPr>
          <a:xfrm rot="0">
            <a:off x="7129683" y="1599722"/>
            <a:ext cx="4145879" cy="1383682"/>
            <a:chOff x="0" y="0"/>
            <a:chExt cx="2300961" cy="767943"/>
          </a:xfrm>
        </p:grpSpPr>
        <p:sp>
          <p:nvSpPr>
            <p:cNvPr name="Freeform 8" id="8"/>
            <p:cNvSpPr/>
            <p:nvPr/>
          </p:nvSpPr>
          <p:spPr>
            <a:xfrm flipH="false" flipV="false" rot="0">
              <a:off x="0" y="0"/>
              <a:ext cx="2300961" cy="767943"/>
            </a:xfrm>
            <a:custGeom>
              <a:avLst/>
              <a:gdLst/>
              <a:ahLst/>
              <a:cxnLst/>
              <a:rect r="r" b="b" t="t" l="l"/>
              <a:pathLst>
                <a:path h="767943" w="2300961">
                  <a:moveTo>
                    <a:pt x="2097761" y="0"/>
                  </a:moveTo>
                  <a:cubicBezTo>
                    <a:pt x="2209985" y="0"/>
                    <a:pt x="2300961" y="171910"/>
                    <a:pt x="2300961" y="383971"/>
                  </a:cubicBezTo>
                  <a:cubicBezTo>
                    <a:pt x="2300961" y="596033"/>
                    <a:pt x="2209985" y="767943"/>
                    <a:pt x="2097761" y="767943"/>
                  </a:cubicBezTo>
                  <a:lnTo>
                    <a:pt x="203200" y="767943"/>
                  </a:lnTo>
                  <a:cubicBezTo>
                    <a:pt x="90976" y="767943"/>
                    <a:pt x="0" y="596033"/>
                    <a:pt x="0" y="383971"/>
                  </a:cubicBezTo>
                  <a:cubicBezTo>
                    <a:pt x="0" y="171910"/>
                    <a:pt x="90976" y="0"/>
                    <a:pt x="203200" y="0"/>
                  </a:cubicBezTo>
                  <a:close/>
                </a:path>
              </a:pathLst>
            </a:custGeom>
            <a:solidFill>
              <a:srgbClr val="F8DC2D"/>
            </a:solidFill>
            <a:ln w="57150" cap="sq">
              <a:solidFill>
                <a:srgbClr val="000000"/>
              </a:solidFill>
              <a:prstDash val="solid"/>
              <a:miter/>
            </a:ln>
          </p:spPr>
        </p:sp>
        <p:sp>
          <p:nvSpPr>
            <p:cNvPr name="TextBox 9" id="9"/>
            <p:cNvSpPr txBox="true"/>
            <p:nvPr/>
          </p:nvSpPr>
          <p:spPr>
            <a:xfrm>
              <a:off x="0" y="-85725"/>
              <a:ext cx="2300961" cy="853668"/>
            </a:xfrm>
            <a:prstGeom prst="rect">
              <a:avLst/>
            </a:prstGeom>
          </p:spPr>
          <p:txBody>
            <a:bodyPr anchor="ctr" rtlCol="false" tIns="50800" lIns="50800" bIns="50800" rIns="50800"/>
            <a:lstStyle/>
            <a:p>
              <a:pPr algn="ctr">
                <a:lnSpc>
                  <a:spcPts val="5739"/>
                </a:lnSpc>
              </a:pPr>
              <a:r>
                <a:rPr lang="en-US" sz="4099">
                  <a:solidFill>
                    <a:srgbClr val="000000"/>
                  </a:solidFill>
                  <a:latin typeface="Contrail One"/>
                </a:rPr>
                <a:t>ARDUINO LEONARDO</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grpSp>
        <p:nvGrpSpPr>
          <p:cNvPr name="Group 2" id="2"/>
          <p:cNvGrpSpPr/>
          <p:nvPr/>
        </p:nvGrpSpPr>
        <p:grpSpPr>
          <a:xfrm rot="0">
            <a:off x="9707329" y="1755685"/>
            <a:ext cx="7551971" cy="6775631"/>
            <a:chOff x="0" y="0"/>
            <a:chExt cx="1267202" cy="1136934"/>
          </a:xfrm>
        </p:grpSpPr>
        <p:sp>
          <p:nvSpPr>
            <p:cNvPr name="Freeform 3" id="3"/>
            <p:cNvSpPr/>
            <p:nvPr/>
          </p:nvSpPr>
          <p:spPr>
            <a:xfrm flipH="false" flipV="false" rot="0">
              <a:off x="0" y="0"/>
              <a:ext cx="1267202" cy="1136934"/>
            </a:xfrm>
            <a:custGeom>
              <a:avLst/>
              <a:gdLst/>
              <a:ahLst/>
              <a:cxnLst/>
              <a:rect r="r" b="b" t="t" l="l"/>
              <a:pathLst>
                <a:path h="1136934" w="1267202">
                  <a:moveTo>
                    <a:pt x="81459" y="0"/>
                  </a:moveTo>
                  <a:lnTo>
                    <a:pt x="1185743" y="0"/>
                  </a:lnTo>
                  <a:cubicBezTo>
                    <a:pt x="1230731" y="0"/>
                    <a:pt x="1267202" y="36471"/>
                    <a:pt x="1267202" y="81459"/>
                  </a:cubicBezTo>
                  <a:lnTo>
                    <a:pt x="1267202" y="1055475"/>
                  </a:lnTo>
                  <a:cubicBezTo>
                    <a:pt x="1267202" y="1100463"/>
                    <a:pt x="1230731" y="1136934"/>
                    <a:pt x="1185743" y="1136934"/>
                  </a:cubicBezTo>
                  <a:lnTo>
                    <a:pt x="81459" y="1136934"/>
                  </a:lnTo>
                  <a:cubicBezTo>
                    <a:pt x="36471" y="1136934"/>
                    <a:pt x="0" y="1100463"/>
                    <a:pt x="0" y="1055475"/>
                  </a:cubicBezTo>
                  <a:lnTo>
                    <a:pt x="0" y="81459"/>
                  </a:lnTo>
                  <a:cubicBezTo>
                    <a:pt x="0" y="36471"/>
                    <a:pt x="36471" y="0"/>
                    <a:pt x="81459" y="0"/>
                  </a:cubicBezTo>
                  <a:close/>
                </a:path>
              </a:pathLst>
            </a:custGeom>
            <a:solidFill>
              <a:srgbClr val="000000"/>
            </a:solidFill>
            <a:ln w="95250" cap="rnd">
              <a:solidFill>
                <a:srgbClr val="FF0000"/>
              </a:solidFill>
              <a:prstDash val="solid"/>
              <a:round/>
            </a:ln>
          </p:spPr>
        </p:sp>
        <p:sp>
          <p:nvSpPr>
            <p:cNvPr name="TextBox 4" id="4"/>
            <p:cNvSpPr txBox="true"/>
            <p:nvPr/>
          </p:nvSpPr>
          <p:spPr>
            <a:xfrm>
              <a:off x="0" y="-57150"/>
              <a:ext cx="1267202" cy="11940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INSTRUCTION</a:t>
              </a:r>
            </a:p>
          </p:txBody>
        </p:sp>
      </p:grpSp>
      <p:sp>
        <p:nvSpPr>
          <p:cNvPr name="TextBox 5" id="5"/>
          <p:cNvSpPr txBox="true"/>
          <p:nvPr/>
        </p:nvSpPr>
        <p:spPr>
          <a:xfrm rot="0">
            <a:off x="2910844" y="6413668"/>
            <a:ext cx="4143742" cy="408213"/>
          </a:xfrm>
          <a:prstGeom prst="rect">
            <a:avLst/>
          </a:prstGeom>
        </p:spPr>
        <p:txBody>
          <a:bodyPr anchor="t" rtlCol="false" tIns="0" lIns="0" bIns="0" rIns="0">
            <a:spAutoFit/>
          </a:bodyPr>
          <a:lstStyle/>
          <a:p>
            <a:pPr algn="ctr">
              <a:lnSpc>
                <a:spcPts val="3000"/>
              </a:lnSpc>
            </a:pPr>
            <a:r>
              <a:rPr lang="en-US" sz="3061">
                <a:solidFill>
                  <a:srgbClr val="FFFFFF"/>
                </a:solidFill>
                <a:latin typeface="Contrail One"/>
              </a:rPr>
              <a:t>SCORE: 9/10</a:t>
            </a:r>
          </a:p>
        </p:txBody>
      </p:sp>
      <p:grpSp>
        <p:nvGrpSpPr>
          <p:cNvPr name="Group 6" id="6"/>
          <p:cNvGrpSpPr/>
          <p:nvPr/>
        </p:nvGrpSpPr>
        <p:grpSpPr>
          <a:xfrm rot="0">
            <a:off x="1206729" y="1755685"/>
            <a:ext cx="7551971" cy="6775631"/>
            <a:chOff x="0" y="0"/>
            <a:chExt cx="1267202" cy="1136934"/>
          </a:xfrm>
        </p:grpSpPr>
        <p:sp>
          <p:nvSpPr>
            <p:cNvPr name="Freeform 7" id="7"/>
            <p:cNvSpPr/>
            <p:nvPr/>
          </p:nvSpPr>
          <p:spPr>
            <a:xfrm flipH="false" flipV="false" rot="0">
              <a:off x="0" y="0"/>
              <a:ext cx="1267202" cy="1136934"/>
            </a:xfrm>
            <a:custGeom>
              <a:avLst/>
              <a:gdLst/>
              <a:ahLst/>
              <a:cxnLst/>
              <a:rect r="r" b="b" t="t" l="l"/>
              <a:pathLst>
                <a:path h="1136934" w="1267202">
                  <a:moveTo>
                    <a:pt x="80987" y="0"/>
                  </a:moveTo>
                  <a:lnTo>
                    <a:pt x="1186215" y="0"/>
                  </a:lnTo>
                  <a:cubicBezTo>
                    <a:pt x="1230943" y="0"/>
                    <a:pt x="1267202" y="36259"/>
                    <a:pt x="1267202" y="80987"/>
                  </a:cubicBezTo>
                  <a:lnTo>
                    <a:pt x="1267202" y="1055947"/>
                  </a:lnTo>
                  <a:cubicBezTo>
                    <a:pt x="1267202" y="1077426"/>
                    <a:pt x="1258670" y="1098025"/>
                    <a:pt x="1243482" y="1113213"/>
                  </a:cubicBezTo>
                  <a:cubicBezTo>
                    <a:pt x="1228294" y="1128401"/>
                    <a:pt x="1207694" y="1136934"/>
                    <a:pt x="1186215" y="1136934"/>
                  </a:cubicBezTo>
                  <a:lnTo>
                    <a:pt x="80987" y="1136934"/>
                  </a:lnTo>
                  <a:cubicBezTo>
                    <a:pt x="59508" y="1136934"/>
                    <a:pt x="38909" y="1128401"/>
                    <a:pt x="23721" y="1113213"/>
                  </a:cubicBezTo>
                  <a:cubicBezTo>
                    <a:pt x="8533" y="1098025"/>
                    <a:pt x="0" y="1077426"/>
                    <a:pt x="0" y="1055947"/>
                  </a:cubicBezTo>
                  <a:lnTo>
                    <a:pt x="0" y="80987"/>
                  </a:lnTo>
                  <a:cubicBezTo>
                    <a:pt x="0" y="59508"/>
                    <a:pt x="8533" y="38909"/>
                    <a:pt x="23721" y="23721"/>
                  </a:cubicBezTo>
                  <a:cubicBezTo>
                    <a:pt x="38909" y="8533"/>
                    <a:pt x="59508" y="0"/>
                    <a:pt x="80987" y="0"/>
                  </a:cubicBezTo>
                  <a:close/>
                </a:path>
              </a:pathLst>
            </a:custGeom>
            <a:solidFill>
              <a:srgbClr val="000000"/>
            </a:solidFill>
            <a:ln w="95250" cap="rnd">
              <a:solidFill>
                <a:srgbClr val="FF0000"/>
              </a:solidFill>
              <a:prstDash val="solid"/>
              <a:round/>
            </a:ln>
          </p:spPr>
        </p:sp>
        <p:sp>
          <p:nvSpPr>
            <p:cNvPr name="TextBox 8" id="8"/>
            <p:cNvSpPr txBox="true"/>
            <p:nvPr/>
          </p:nvSpPr>
          <p:spPr>
            <a:xfrm>
              <a:off x="0" y="-57150"/>
              <a:ext cx="1267202" cy="1194084"/>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INSTRUCTION</a:t>
              </a:r>
            </a:p>
          </p:txBody>
        </p:sp>
      </p:grpSp>
      <p:sp>
        <p:nvSpPr>
          <p:cNvPr name="Freeform 9" id="9"/>
          <p:cNvSpPr/>
          <p:nvPr/>
        </p:nvSpPr>
        <p:spPr>
          <a:xfrm flipH="false" flipV="false" rot="0">
            <a:off x="1538660" y="2290664"/>
            <a:ext cx="6888109" cy="5705672"/>
          </a:xfrm>
          <a:custGeom>
            <a:avLst/>
            <a:gdLst/>
            <a:ahLst/>
            <a:cxnLst/>
            <a:rect r="r" b="b" t="t" l="l"/>
            <a:pathLst>
              <a:path h="5705672" w="6888109">
                <a:moveTo>
                  <a:pt x="0" y="0"/>
                </a:moveTo>
                <a:lnTo>
                  <a:pt x="6888110" y="0"/>
                </a:lnTo>
                <a:lnTo>
                  <a:pt x="6888110" y="5705672"/>
                </a:lnTo>
                <a:lnTo>
                  <a:pt x="0" y="5705672"/>
                </a:lnTo>
                <a:lnTo>
                  <a:pt x="0" y="0"/>
                </a:lnTo>
                <a:close/>
              </a:path>
            </a:pathLst>
          </a:custGeom>
          <a:blipFill>
            <a:blip r:embed="rId2">
              <a:alphaModFix amt="34000"/>
            </a:blip>
            <a:stretch>
              <a:fillRect l="-5200" t="0" r="-5200" b="0"/>
            </a:stretch>
          </a:blipFill>
        </p:spPr>
      </p:sp>
      <p:grpSp>
        <p:nvGrpSpPr>
          <p:cNvPr name="Group 10" id="10"/>
          <p:cNvGrpSpPr/>
          <p:nvPr/>
        </p:nvGrpSpPr>
        <p:grpSpPr>
          <a:xfrm rot="0">
            <a:off x="2926241" y="2761746"/>
            <a:ext cx="4239732" cy="1246315"/>
            <a:chOff x="0" y="0"/>
            <a:chExt cx="1955065" cy="574713"/>
          </a:xfrm>
        </p:grpSpPr>
        <p:sp>
          <p:nvSpPr>
            <p:cNvPr name="Freeform 11" id="11"/>
            <p:cNvSpPr/>
            <p:nvPr/>
          </p:nvSpPr>
          <p:spPr>
            <a:xfrm flipH="false" flipV="false" rot="0">
              <a:off x="0" y="0"/>
              <a:ext cx="1955066" cy="574713"/>
            </a:xfrm>
            <a:custGeom>
              <a:avLst/>
              <a:gdLst/>
              <a:ahLst/>
              <a:cxnLst/>
              <a:rect r="r" b="b" t="t" l="l"/>
              <a:pathLst>
                <a:path h="574713" w="1955066">
                  <a:moveTo>
                    <a:pt x="1751866" y="0"/>
                  </a:moveTo>
                  <a:cubicBezTo>
                    <a:pt x="1864090" y="0"/>
                    <a:pt x="1955066" y="128654"/>
                    <a:pt x="1955066" y="287356"/>
                  </a:cubicBezTo>
                  <a:cubicBezTo>
                    <a:pt x="1955066" y="446059"/>
                    <a:pt x="1864090" y="574713"/>
                    <a:pt x="1751866" y="574713"/>
                  </a:cubicBezTo>
                  <a:lnTo>
                    <a:pt x="203200" y="574713"/>
                  </a:lnTo>
                  <a:cubicBezTo>
                    <a:pt x="90976" y="574713"/>
                    <a:pt x="0" y="446059"/>
                    <a:pt x="0" y="287356"/>
                  </a:cubicBezTo>
                  <a:cubicBezTo>
                    <a:pt x="0" y="128654"/>
                    <a:pt x="90976" y="0"/>
                    <a:pt x="203200" y="0"/>
                  </a:cubicBezTo>
                  <a:close/>
                </a:path>
              </a:pathLst>
            </a:custGeom>
            <a:solidFill>
              <a:srgbClr val="F8DC2D"/>
            </a:solidFill>
            <a:ln w="57150" cap="sq">
              <a:solidFill>
                <a:srgbClr val="000000"/>
              </a:solidFill>
              <a:prstDash val="solid"/>
              <a:miter/>
            </a:ln>
          </p:spPr>
        </p:sp>
        <p:sp>
          <p:nvSpPr>
            <p:cNvPr name="TextBox 12" id="12"/>
            <p:cNvSpPr txBox="true"/>
            <p:nvPr/>
          </p:nvSpPr>
          <p:spPr>
            <a:xfrm>
              <a:off x="0" y="-85725"/>
              <a:ext cx="1955065" cy="660438"/>
            </a:xfrm>
            <a:prstGeom prst="rect">
              <a:avLst/>
            </a:prstGeom>
          </p:spPr>
          <p:txBody>
            <a:bodyPr anchor="ctr" rtlCol="false" tIns="50800" lIns="50800" bIns="50800" rIns="50800"/>
            <a:lstStyle/>
            <a:p>
              <a:pPr algn="ctr">
                <a:lnSpc>
                  <a:spcPts val="5739"/>
                </a:lnSpc>
              </a:pPr>
              <a:r>
                <a:rPr lang="en-US" sz="4099">
                  <a:solidFill>
                    <a:srgbClr val="000000"/>
                  </a:solidFill>
                  <a:latin typeface="Contrail One"/>
                </a:rPr>
                <a:t>JOYSTICK</a:t>
              </a:r>
            </a:p>
          </p:txBody>
        </p:sp>
      </p:grpSp>
      <p:sp>
        <p:nvSpPr>
          <p:cNvPr name="Freeform 13" id="13"/>
          <p:cNvSpPr/>
          <p:nvPr/>
        </p:nvSpPr>
        <p:spPr>
          <a:xfrm flipH="false" flipV="false" rot="0">
            <a:off x="10039260" y="2290664"/>
            <a:ext cx="6888109" cy="5691335"/>
          </a:xfrm>
          <a:custGeom>
            <a:avLst/>
            <a:gdLst/>
            <a:ahLst/>
            <a:cxnLst/>
            <a:rect r="r" b="b" t="t" l="l"/>
            <a:pathLst>
              <a:path h="5691335" w="6888109">
                <a:moveTo>
                  <a:pt x="0" y="0"/>
                </a:moveTo>
                <a:lnTo>
                  <a:pt x="6888109" y="0"/>
                </a:lnTo>
                <a:lnTo>
                  <a:pt x="6888109" y="5691335"/>
                </a:lnTo>
                <a:lnTo>
                  <a:pt x="0" y="5691335"/>
                </a:lnTo>
                <a:lnTo>
                  <a:pt x="0" y="0"/>
                </a:lnTo>
                <a:close/>
              </a:path>
            </a:pathLst>
          </a:custGeom>
          <a:blipFill>
            <a:blip r:embed="rId3">
              <a:alphaModFix amt="34000"/>
            </a:blip>
            <a:stretch>
              <a:fillRect l="0" t="-6861" r="0" b="-14166"/>
            </a:stretch>
          </a:blipFill>
        </p:spPr>
      </p:sp>
      <p:grpSp>
        <p:nvGrpSpPr>
          <p:cNvPr name="Group 14" id="14"/>
          <p:cNvGrpSpPr/>
          <p:nvPr/>
        </p:nvGrpSpPr>
        <p:grpSpPr>
          <a:xfrm rot="0">
            <a:off x="11363448" y="2761746"/>
            <a:ext cx="4239732" cy="1246315"/>
            <a:chOff x="0" y="0"/>
            <a:chExt cx="1955065" cy="574713"/>
          </a:xfrm>
        </p:grpSpPr>
        <p:sp>
          <p:nvSpPr>
            <p:cNvPr name="Freeform 15" id="15"/>
            <p:cNvSpPr/>
            <p:nvPr/>
          </p:nvSpPr>
          <p:spPr>
            <a:xfrm flipH="false" flipV="false" rot="0">
              <a:off x="0" y="0"/>
              <a:ext cx="1955066" cy="574713"/>
            </a:xfrm>
            <a:custGeom>
              <a:avLst/>
              <a:gdLst/>
              <a:ahLst/>
              <a:cxnLst/>
              <a:rect r="r" b="b" t="t" l="l"/>
              <a:pathLst>
                <a:path h="574713" w="1955066">
                  <a:moveTo>
                    <a:pt x="1751866" y="0"/>
                  </a:moveTo>
                  <a:cubicBezTo>
                    <a:pt x="1864090" y="0"/>
                    <a:pt x="1955066" y="128654"/>
                    <a:pt x="1955066" y="287356"/>
                  </a:cubicBezTo>
                  <a:cubicBezTo>
                    <a:pt x="1955066" y="446059"/>
                    <a:pt x="1864090" y="574713"/>
                    <a:pt x="1751866" y="574713"/>
                  </a:cubicBezTo>
                  <a:lnTo>
                    <a:pt x="203200" y="574713"/>
                  </a:lnTo>
                  <a:cubicBezTo>
                    <a:pt x="90976" y="574713"/>
                    <a:pt x="0" y="446059"/>
                    <a:pt x="0" y="287356"/>
                  </a:cubicBezTo>
                  <a:cubicBezTo>
                    <a:pt x="0" y="128654"/>
                    <a:pt x="90976" y="0"/>
                    <a:pt x="203200" y="0"/>
                  </a:cubicBezTo>
                  <a:close/>
                </a:path>
              </a:pathLst>
            </a:custGeom>
            <a:solidFill>
              <a:srgbClr val="F8DC2D"/>
            </a:solidFill>
            <a:ln w="57150" cap="sq">
              <a:solidFill>
                <a:srgbClr val="000000"/>
              </a:solidFill>
              <a:prstDash val="solid"/>
              <a:miter/>
            </a:ln>
          </p:spPr>
        </p:sp>
        <p:sp>
          <p:nvSpPr>
            <p:cNvPr name="TextBox 16" id="16"/>
            <p:cNvSpPr txBox="true"/>
            <p:nvPr/>
          </p:nvSpPr>
          <p:spPr>
            <a:xfrm>
              <a:off x="0" y="-85725"/>
              <a:ext cx="1955065" cy="660438"/>
            </a:xfrm>
            <a:prstGeom prst="rect">
              <a:avLst/>
            </a:prstGeom>
          </p:spPr>
          <p:txBody>
            <a:bodyPr anchor="ctr" rtlCol="false" tIns="50800" lIns="50800" bIns="50800" rIns="50800"/>
            <a:lstStyle/>
            <a:p>
              <a:pPr algn="ctr">
                <a:lnSpc>
                  <a:spcPts val="5739"/>
                </a:lnSpc>
              </a:pPr>
              <a:r>
                <a:rPr lang="en-US" sz="4099">
                  <a:solidFill>
                    <a:srgbClr val="000000"/>
                  </a:solidFill>
                  <a:latin typeface="Contrail One"/>
                </a:rPr>
                <a:t>BUTTON</a:t>
              </a:r>
            </a:p>
          </p:txBody>
        </p:sp>
      </p:grpSp>
      <p:sp>
        <p:nvSpPr>
          <p:cNvPr name="TextBox 17" id="17"/>
          <p:cNvSpPr txBox="true"/>
          <p:nvPr/>
        </p:nvSpPr>
        <p:spPr>
          <a:xfrm rot="0">
            <a:off x="10273257" y="4438212"/>
            <a:ext cx="6420115" cy="2756408"/>
          </a:xfrm>
          <a:prstGeom prst="rect">
            <a:avLst/>
          </a:prstGeom>
        </p:spPr>
        <p:txBody>
          <a:bodyPr anchor="t" rtlCol="false" tIns="0" lIns="0" bIns="0" rIns="0">
            <a:spAutoFit/>
          </a:bodyPr>
          <a:lstStyle/>
          <a:p>
            <a:pPr algn="l">
              <a:lnSpc>
                <a:spcPts val="3136"/>
              </a:lnSpc>
            </a:pPr>
            <a:r>
              <a:rPr lang="en-US" sz="3200">
                <a:solidFill>
                  <a:srgbClr val="FFFFFF"/>
                </a:solidFill>
                <a:latin typeface="Contrail One"/>
              </a:rPr>
              <a:t>     SHIELD ÜZERINDE YER ALAN BUTONLAR VE DIĞER GIRIŞ/ÇIKIŞ BIRIMLERI, KULLANICI ETKILEŞIMINI ARTIRMAKTA VE ÇEŞITLI KOMUTLARIN VERILMESINI SAĞLAMAKTADIR. BU, OYUN SIRASINDA KLAVYE IŞLEVLERININ YERINE GETIRILMESINE IMKAN TANIMAKTADIR.</a:t>
            </a:r>
          </a:p>
        </p:txBody>
      </p:sp>
      <p:sp>
        <p:nvSpPr>
          <p:cNvPr name="TextBox 18" id="18"/>
          <p:cNvSpPr txBox="true"/>
          <p:nvPr/>
        </p:nvSpPr>
        <p:spPr>
          <a:xfrm rot="0">
            <a:off x="1754472" y="4438212"/>
            <a:ext cx="6456485" cy="3224259"/>
          </a:xfrm>
          <a:prstGeom prst="rect">
            <a:avLst/>
          </a:prstGeom>
        </p:spPr>
        <p:txBody>
          <a:bodyPr anchor="t" rtlCol="false" tIns="0" lIns="0" bIns="0" rIns="0">
            <a:spAutoFit/>
          </a:bodyPr>
          <a:lstStyle/>
          <a:p>
            <a:pPr algn="l">
              <a:lnSpc>
                <a:spcPts val="3175"/>
              </a:lnSpc>
            </a:pPr>
            <a:r>
              <a:rPr lang="en-US" sz="3240">
                <a:solidFill>
                  <a:srgbClr val="FFFFFF"/>
                </a:solidFill>
                <a:latin typeface="Contrail One"/>
              </a:rPr>
              <a:t>     ANALOG JOYSTICK ILE KULLANICININ YÖN VE HAREKET VERILERINI HASSAS BIR ŞEKILDE ALGILAYABILMEKTEDIR. BU, OYUN KONSOLUMUZUN TEMEL IŞLEVLERINDEN BIRIDIR VE KULLANICININ BILGISAYAR OYUNLARINDA YÖNLENDIRME YAPABILMESINI SAĞLAMAKTADIR.</a:t>
            </a:r>
          </a:p>
          <a:p>
            <a:pPr algn="l">
              <a:lnSpc>
                <a:spcPts val="317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3966299" y="1456666"/>
            <a:ext cx="10355402" cy="8830334"/>
          </a:xfrm>
          <a:custGeom>
            <a:avLst/>
            <a:gdLst/>
            <a:ahLst/>
            <a:cxnLst/>
            <a:rect r="r" b="b" t="t" l="l"/>
            <a:pathLst>
              <a:path h="8830334" w="10355402">
                <a:moveTo>
                  <a:pt x="0" y="0"/>
                </a:moveTo>
                <a:lnTo>
                  <a:pt x="10355402" y="0"/>
                </a:lnTo>
                <a:lnTo>
                  <a:pt x="10355402" y="8830334"/>
                </a:lnTo>
                <a:lnTo>
                  <a:pt x="0" y="88303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82673" y="4259913"/>
            <a:ext cx="5322654" cy="1703393"/>
          </a:xfrm>
          <a:prstGeom prst="rect">
            <a:avLst/>
          </a:prstGeom>
        </p:spPr>
        <p:txBody>
          <a:bodyPr anchor="t" rtlCol="false" tIns="0" lIns="0" bIns="0" rIns="0">
            <a:spAutoFit/>
          </a:bodyPr>
          <a:lstStyle/>
          <a:p>
            <a:pPr algn="ctr">
              <a:lnSpc>
                <a:spcPts val="13992"/>
              </a:lnSpc>
              <a:spcBef>
                <a:spcPct val="0"/>
              </a:spcBef>
            </a:pPr>
            <a:r>
              <a:rPr lang="en-US" sz="9994">
                <a:solidFill>
                  <a:srgbClr val="FFFFFF"/>
                </a:solidFill>
                <a:latin typeface="Contrail One"/>
              </a:rPr>
              <a:t>OYUN TESTI</a:t>
            </a:r>
          </a:p>
        </p:txBody>
      </p:sp>
      <p:grpSp>
        <p:nvGrpSpPr>
          <p:cNvPr name="Group 4" id="4"/>
          <p:cNvGrpSpPr/>
          <p:nvPr/>
        </p:nvGrpSpPr>
        <p:grpSpPr>
          <a:xfrm rot="0">
            <a:off x="8650343" y="3120589"/>
            <a:ext cx="987314" cy="9873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AAD44"/>
            </a:solidFill>
            <a:ln w="57150" cap="sq">
              <a:solidFill>
                <a:srgbClr val="000000"/>
              </a:solidFill>
              <a:prstDash val="solid"/>
              <a:miter/>
            </a:ln>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4479"/>
                </a:lnSpc>
              </a:pPr>
              <a:r>
                <a:rPr lang="en-US" sz="3199">
                  <a:solidFill>
                    <a:srgbClr val="000000"/>
                  </a:solidFill>
                  <a:latin typeface="Contrail One"/>
                </a:rPr>
                <a: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AD1FA"/>
        </a:solidFill>
      </p:bgPr>
    </p:bg>
    <p:spTree>
      <p:nvGrpSpPr>
        <p:cNvPr id="1" name=""/>
        <p:cNvGrpSpPr/>
        <p:nvPr/>
      </p:nvGrpSpPr>
      <p:grpSpPr>
        <a:xfrm>
          <a:off x="0" y="0"/>
          <a:ext cx="0" cy="0"/>
          <a:chOff x="0" y="0"/>
          <a:chExt cx="0" cy="0"/>
        </a:xfrm>
      </p:grpSpPr>
      <p:sp>
        <p:nvSpPr>
          <p:cNvPr name="Freeform 2" id="2"/>
          <p:cNvSpPr/>
          <p:nvPr/>
        </p:nvSpPr>
        <p:spPr>
          <a:xfrm flipH="false" flipV="false" rot="0">
            <a:off x="3786670" y="1907457"/>
            <a:ext cx="11356275" cy="9374088"/>
          </a:xfrm>
          <a:custGeom>
            <a:avLst/>
            <a:gdLst/>
            <a:ahLst/>
            <a:cxnLst/>
            <a:rect r="r" b="b" t="t" l="l"/>
            <a:pathLst>
              <a:path h="9374088" w="11356275">
                <a:moveTo>
                  <a:pt x="0" y="0"/>
                </a:moveTo>
                <a:lnTo>
                  <a:pt x="11356275" y="0"/>
                </a:lnTo>
                <a:lnTo>
                  <a:pt x="11356275" y="9374088"/>
                </a:lnTo>
                <a:lnTo>
                  <a:pt x="0" y="9374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832931" y="4368480"/>
            <a:ext cx="5263753" cy="1717695"/>
          </a:xfrm>
          <a:prstGeom prst="rect">
            <a:avLst/>
          </a:prstGeom>
        </p:spPr>
        <p:txBody>
          <a:bodyPr anchor="t" rtlCol="false" tIns="0" lIns="0" bIns="0" rIns="0">
            <a:spAutoFit/>
          </a:bodyPr>
          <a:lstStyle/>
          <a:p>
            <a:pPr algn="ctr">
              <a:lnSpc>
                <a:spcPts val="13998"/>
              </a:lnSpc>
              <a:spcBef>
                <a:spcPct val="0"/>
              </a:spcBef>
            </a:pPr>
            <a:r>
              <a:rPr lang="en-US" sz="9999">
                <a:solidFill>
                  <a:srgbClr val="FFFFFF"/>
                </a:solidFill>
                <a:latin typeface="Bebas Neue"/>
              </a:rPr>
              <a:t>TEŞEKKÜRLER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DAGGhewduq4</dc:identifier>
  <dcterms:modified xsi:type="dcterms:W3CDTF">2011-08-01T06:04:30Z</dcterms:modified>
  <cp:revision>1</cp:revision>
  <dc:title>Blue and Green Modern Gradient Trivia Night Game Presentation</dc:title>
</cp:coreProperties>
</file>