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2"/>
  </p:sldMasterIdLst>
  <p:notesMasterIdLst>
    <p:notesMasterId r:id="rId10"/>
  </p:notesMasterIdLst>
  <p:handoutMasterIdLst>
    <p:handoutMasterId r:id="rId11"/>
  </p:handoutMasterIdLst>
  <p:sldIdLst>
    <p:sldId id="257" r:id="rId3"/>
    <p:sldId id="331" r:id="rId4"/>
    <p:sldId id="332" r:id="rId5"/>
    <p:sldId id="341" r:id="rId6"/>
    <p:sldId id="338" r:id="rId7"/>
    <p:sldId id="342"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98"/>
    <p:restoredTop sz="82542" autoAdjust="0"/>
  </p:normalViewPr>
  <p:slideViewPr>
    <p:cSldViewPr>
      <p:cViewPr varScale="1">
        <p:scale>
          <a:sx n="92" d="100"/>
          <a:sy n="92" d="100"/>
        </p:scale>
        <p:origin x="848" y="176"/>
      </p:cViewPr>
      <p:guideLst>
        <p:guide orient="horz" pos="2160"/>
        <p:guide pos="38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A23B7F-B0A4-4548-866A-1C343862BBF1}" type="datetimeFigureOut">
              <a:rPr lang="en-US" smtClean="0"/>
              <a:t>12/5/22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A964F3-E214-8E4B-93FF-06A10929F1AC}" type="slidenum">
              <a:rPr lang="en-CA" smtClean="0"/>
              <a:t>‹#›</a:t>
            </a:fld>
            <a:endParaRPr lang="en-CA"/>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66FCE3-F006-44F4-AB45-D076B47EC6C4}" type="datetimeFigureOut">
              <a:rPr lang="en-US" smtClean="0"/>
              <a:t>12/5/22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E37ACF-13F2-4BF6-A813-C1A8C688005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Android help tonight 7 –</a:t>
            </a:r>
            <a:r>
              <a:rPr lang="en-US"/>
              <a:t> 8 PM</a:t>
            </a:r>
          </a:p>
        </p:txBody>
      </p:sp>
      <p:sp>
        <p:nvSpPr>
          <p:cNvPr id="4" name="Slide Number Placeholder 3"/>
          <p:cNvSpPr>
            <a:spLocks noGrp="1"/>
          </p:cNvSpPr>
          <p:nvPr>
            <p:ph type="sldNum" sz="quarter" idx="10"/>
          </p:nvPr>
        </p:nvSpPr>
        <p:spPr/>
        <p:txBody>
          <a:bodyPr/>
          <a:lstStyle/>
          <a:p>
            <a:fld id="{AA8422ED-6D22-4C8E-86C7-411CA34E5685}"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95401"/>
            <a:ext cx="10363200" cy="1470025"/>
          </a:xfrm>
        </p:spPr>
        <p:txBody>
          <a:bodyPr anchor="b">
            <a:normAutofit/>
          </a:bodyPr>
          <a:lstStyle>
            <a:lvl1pPr algn="l">
              <a:defRPr sz="3000"/>
            </a:lvl1pPr>
          </a:lstStyle>
          <a:p>
            <a:r>
              <a:rPr lang="en-US"/>
              <a:t>Click to edit Master title style</a:t>
            </a:r>
            <a:endParaRPr lang="en-US" dirty="0"/>
          </a:p>
        </p:txBody>
      </p:sp>
      <p:sp>
        <p:nvSpPr>
          <p:cNvPr id="3" name="Subtitle 2"/>
          <p:cNvSpPr>
            <a:spLocks noGrp="1"/>
          </p:cNvSpPr>
          <p:nvPr>
            <p:ph type="subTitle" idx="1"/>
          </p:nvPr>
        </p:nvSpPr>
        <p:spPr>
          <a:xfrm>
            <a:off x="914400" y="2819400"/>
            <a:ext cx="10363200" cy="1905000"/>
          </a:xfrm>
        </p:spPr>
        <p:txBody>
          <a:bodyPr>
            <a:normAutofit/>
          </a:bodyPr>
          <a:lstStyle>
            <a:lvl1pPr marL="0" indent="0" algn="l">
              <a:buNone/>
              <a:defRPr sz="2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413496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80936088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355364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194611926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408068850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1109083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856015-5295-4B6E-81DA-756E99EA6429}" type="slidenum">
              <a:rPr lang="en-US" smtClean="0"/>
              <a:t>‹#›</a:t>
            </a:fld>
            <a:endParaRPr lang="en-US"/>
          </a:p>
        </p:txBody>
      </p:sp>
    </p:spTree>
    <p:extLst>
      <p:ext uri="{BB962C8B-B14F-4D97-AF65-F5344CB8AC3E}">
        <p14:creationId xmlns:p14="http://schemas.microsoft.com/office/powerpoint/2010/main" val="240019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240353534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72807403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351575908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
        <p:nvSpPr>
          <p:cNvPr id="7" name="Text Placeholder 6"/>
          <p:cNvSpPr>
            <a:spLocks noGrp="1"/>
          </p:cNvSpPr>
          <p:nvPr>
            <p:ph type="body" sz="quarter" idx="13"/>
          </p:nvPr>
        </p:nvSpPr>
        <p:spPr>
          <a:xfrm>
            <a:off x="609600" y="914400"/>
            <a:ext cx="10972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60731399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
        <p:nvSpPr>
          <p:cNvPr id="7" name="Text Placeholder 6"/>
          <p:cNvSpPr>
            <a:spLocks noGrp="1"/>
          </p:cNvSpPr>
          <p:nvPr>
            <p:ph type="body" sz="quarter" idx="13"/>
          </p:nvPr>
        </p:nvSpPr>
        <p:spPr>
          <a:xfrm>
            <a:off x="609600" y="914400"/>
            <a:ext cx="10972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33327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4" name="Slide Number Placeholder 3"/>
          <p:cNvSpPr>
            <a:spLocks noGrp="1"/>
          </p:cNvSpPr>
          <p:nvPr>
            <p:ph type="sldNum" sz="quarter" idx="11"/>
          </p:nvPr>
        </p:nvSpPr>
        <p:spPr/>
        <p:txBody>
          <a:bodyPr/>
          <a:lstStyle/>
          <a:p>
            <a:fld id="{3F328F3C-B2F0-4A85-ABDD-244BA071FC36}" type="slidenum">
              <a:rPr lang="en-US" smtClean="0"/>
              <a:t>‹#›</a:t>
            </a:fld>
            <a:endParaRPr lang="en-US"/>
          </a:p>
        </p:txBody>
      </p:sp>
      <p:sp>
        <p:nvSpPr>
          <p:cNvPr id="6" name="Text Placeholder 5"/>
          <p:cNvSpPr>
            <a:spLocks noGrp="1"/>
          </p:cNvSpPr>
          <p:nvPr>
            <p:ph type="body" sz="quarter" idx="12"/>
          </p:nvPr>
        </p:nvSpPr>
        <p:spPr>
          <a:xfrm>
            <a:off x="609600" y="914400"/>
            <a:ext cx="6197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1"/>
            <a:ext cx="11074400" cy="1362075"/>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609600" y="2895601"/>
            <a:ext cx="11074400" cy="1500187"/>
          </a:xfrm>
        </p:spPr>
        <p:txBody>
          <a:bodyPr anchor="t">
            <a:normAutofit/>
          </a:bodyPr>
          <a:lstStyle>
            <a:lvl1pPr marL="276225" indent="-184150">
              <a:buFont typeface="Wingdings" panose="05000000000000000000" pitchFamily="2" charset="2"/>
              <a:buChar char="§"/>
              <a:defRPr lang="en-US" sz="2000" b="0" i="0" kern="1200" dirty="0" smtClean="0">
                <a:solidFill>
                  <a:schemeClr val="tx1"/>
                </a:solidFill>
                <a:latin typeface="Open Sans"/>
                <a:ea typeface="+mn-ea"/>
                <a:cs typeface="Open San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F328F3C-B2F0-4A85-ABDD-244BA071FC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422400" y="6248400"/>
            <a:ext cx="304800" cy="628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Slide Number Placeholder 3"/>
          <p:cNvSpPr>
            <a:spLocks noGrp="1"/>
          </p:cNvSpPr>
          <p:nvPr>
            <p:ph type="sldNum" sz="quarter" idx="12"/>
          </p:nvPr>
        </p:nvSpPr>
        <p:spPr/>
        <p:txBody>
          <a:bodyPr/>
          <a:lstStyle/>
          <a:p>
            <a:fld id="{48856015-5295-4B6E-81DA-756E99EA6429}" type="slidenum">
              <a:rPr lang="en-US" smtClean="0"/>
              <a:t>‹#›</a:t>
            </a:fld>
            <a:endParaRPr lang="en-US"/>
          </a:p>
        </p:txBody>
      </p:sp>
      <p:sp>
        <p:nvSpPr>
          <p:cNvPr id="6" name="Rectangle 5"/>
          <p:cNvSpPr/>
          <p:nvPr/>
        </p:nvSpPr>
        <p:spPr>
          <a:xfrm>
            <a:off x="1422400" y="6248400"/>
            <a:ext cx="304800" cy="628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411162"/>
          </a:xfrm>
        </p:spPr>
        <p:txBody>
          <a:bodyPr>
            <a:normAutofit/>
          </a:bodyPr>
          <a:lstStyle>
            <a:lvl1pPr>
              <a:defRPr sz="2000"/>
            </a:lvl1pPr>
          </a:lstStyle>
          <a:p>
            <a:r>
              <a:rPr lang="en-US"/>
              <a:t>Click to edit Master title style</a:t>
            </a:r>
          </a:p>
        </p:txBody>
      </p:sp>
      <p:sp>
        <p:nvSpPr>
          <p:cNvPr id="4" name="Slide Number Placeholder 3"/>
          <p:cNvSpPr>
            <a:spLocks noGrp="1"/>
          </p:cNvSpPr>
          <p:nvPr>
            <p:ph type="sldNum" sz="quarter" idx="11"/>
          </p:nvPr>
        </p:nvSpPr>
        <p:spPr/>
        <p:txBody>
          <a:bodyPr/>
          <a:lstStyle/>
          <a:p>
            <a:fld id="{3F328F3C-B2F0-4A85-ABDD-244BA071FC36}" type="slidenum">
              <a:rPr lang="en-US" smtClean="0"/>
              <a:t>‹#›</a:t>
            </a:fld>
            <a:endParaRPr lang="en-US"/>
          </a:p>
        </p:txBody>
      </p:sp>
      <p:sp>
        <p:nvSpPr>
          <p:cNvPr id="6" name="Text Placeholder 5"/>
          <p:cNvSpPr>
            <a:spLocks noGrp="1"/>
          </p:cNvSpPr>
          <p:nvPr>
            <p:ph type="body" sz="quarter" idx="12"/>
          </p:nvPr>
        </p:nvSpPr>
        <p:spPr>
          <a:xfrm>
            <a:off x="609600" y="762000"/>
            <a:ext cx="10972800" cy="5867400"/>
          </a:xfrm>
        </p:spPr>
        <p:txBody>
          <a:bodyPr>
            <a:normAutofit/>
          </a:bodyPr>
          <a:lstStyle>
            <a:lvl1pPr marL="0" indent="0">
              <a:lnSpc>
                <a:spcPct val="100000"/>
              </a:lnSpc>
              <a:spcBef>
                <a:spcPts val="0"/>
              </a:spcBef>
              <a:spcAft>
                <a:spcPts val="0"/>
              </a:spcAft>
              <a:buNone/>
              <a:tabLst>
                <a:tab pos="353695" algn="l"/>
                <a:tab pos="708025" algn="l"/>
                <a:tab pos="1063625" algn="l"/>
                <a:tab pos="1463675" algn="l"/>
                <a:tab pos="1817370" algn="l"/>
                <a:tab pos="2172970" algn="l"/>
                <a:tab pos="2527300" algn="l"/>
              </a:tabLst>
              <a:defRPr sz="1800">
                <a:latin typeface="Consolas"/>
                <a:cs typeface="Consolas"/>
              </a:defRPr>
            </a:lvl1pPr>
            <a:lvl2pPr marL="0" indent="0">
              <a:lnSpc>
                <a:spcPct val="100000"/>
              </a:lnSpc>
              <a:spcBef>
                <a:spcPts val="0"/>
              </a:spcBef>
              <a:spcAft>
                <a:spcPts val="0"/>
              </a:spcAft>
              <a:buNone/>
              <a:tabLst>
                <a:tab pos="353695" algn="l"/>
                <a:tab pos="708025" algn="l"/>
                <a:tab pos="1063625" algn="l"/>
                <a:tab pos="1463675" algn="l"/>
                <a:tab pos="1817370" algn="l"/>
                <a:tab pos="2172970" algn="l"/>
                <a:tab pos="2527300" algn="l"/>
              </a:tabLst>
              <a:defRPr sz="1700">
                <a:latin typeface="Consolas"/>
                <a:cs typeface="Consolas"/>
              </a:defRPr>
            </a:lvl2pPr>
            <a:lvl3pPr marL="0" indent="0">
              <a:lnSpc>
                <a:spcPct val="100000"/>
              </a:lnSpc>
              <a:spcBef>
                <a:spcPts val="0"/>
              </a:spcBef>
              <a:spcAft>
                <a:spcPts val="0"/>
              </a:spcAft>
              <a:buFont typeface="Arial" panose="020B0604020202020204"/>
              <a:buNone/>
              <a:tabLst>
                <a:tab pos="353695" algn="l"/>
                <a:tab pos="708025" algn="l"/>
                <a:tab pos="1063625" algn="l"/>
                <a:tab pos="1463675" algn="l"/>
                <a:tab pos="1817370" algn="l"/>
                <a:tab pos="2172970" algn="l"/>
                <a:tab pos="2527300" algn="l"/>
              </a:tabLst>
              <a:defRPr sz="1600">
                <a:latin typeface="Consolas"/>
                <a:cs typeface="Consolas"/>
              </a:defRPr>
            </a:lvl3pPr>
            <a:lvl4pPr marL="0" indent="0">
              <a:lnSpc>
                <a:spcPct val="100000"/>
              </a:lnSpc>
              <a:spcBef>
                <a:spcPts val="0"/>
              </a:spcBef>
              <a:spcAft>
                <a:spcPts val="0"/>
              </a:spcAft>
              <a:buNone/>
              <a:tabLst>
                <a:tab pos="353695" algn="l"/>
                <a:tab pos="708025" algn="l"/>
                <a:tab pos="1063625" algn="l"/>
                <a:tab pos="1463675" algn="l"/>
                <a:tab pos="1817370" algn="l"/>
                <a:tab pos="2172970" algn="l"/>
                <a:tab pos="2527300" algn="l"/>
              </a:tabLst>
              <a:defRPr sz="1800">
                <a:latin typeface="Consolas"/>
                <a:cs typeface="Consolas"/>
              </a:defRPr>
            </a:lvl4pPr>
            <a:lvl5pPr marL="0" indent="0">
              <a:lnSpc>
                <a:spcPct val="100000"/>
              </a:lnSpc>
              <a:spcBef>
                <a:spcPts val="0"/>
              </a:spcBef>
              <a:spcAft>
                <a:spcPts val="0"/>
              </a:spcAft>
              <a:buNone/>
              <a:tabLst>
                <a:tab pos="353695" algn="l"/>
                <a:tab pos="708025" algn="l"/>
                <a:tab pos="1063625" algn="l"/>
                <a:tab pos="1463675" algn="l"/>
                <a:tab pos="1817370" algn="l"/>
                <a:tab pos="2172970" algn="l"/>
                <a:tab pos="2527300" algn="l"/>
              </a:tabLst>
              <a:defRPr sz="1800">
                <a:latin typeface="Consolas"/>
                <a:cs typeface="Consola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615576" y="5486400"/>
            <a:ext cx="10972800" cy="714380"/>
          </a:xfrm>
        </p:spPr>
        <p:txBody>
          <a:bodyPr/>
          <a:lstStyle>
            <a:lvl1pPr marL="0" indent="0">
              <a:buNone/>
              <a:defRPr sz="1600">
                <a:solidFill>
                  <a:schemeClr val="bg1"/>
                </a:solidFill>
                <a:latin typeface="Open Sans" pitchFamily="34" charset="0"/>
                <a:ea typeface="Open Sans" pitchFamily="34" charset="0"/>
                <a:cs typeface="Open Sans" pitchFamily="34" charset="0"/>
              </a:defRPr>
            </a:lvl1pPr>
            <a:lvl2pPr marL="266700" indent="-133350">
              <a:defRPr sz="1600">
                <a:solidFill>
                  <a:schemeClr val="bg1"/>
                </a:solidFill>
                <a:latin typeface="Open Sans" pitchFamily="34" charset="0"/>
                <a:ea typeface="Open Sans" pitchFamily="34" charset="0"/>
                <a:cs typeface="Open Sans" pitchFamily="34" charset="0"/>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3"/>
          </p:nvPr>
        </p:nvSpPr>
        <p:spPr/>
        <p:txBody>
          <a:bodyPr/>
          <a:lstStyle/>
          <a:p>
            <a:fld id="{3F328F3C-B2F0-4A85-ABDD-244BA071FC36}"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609600" y="5486400"/>
            <a:ext cx="10972800" cy="714380"/>
          </a:xfrm>
        </p:spPr>
        <p:txBody>
          <a:bodyPr/>
          <a:lstStyle>
            <a:lvl1pPr marL="0" indent="0">
              <a:buNone/>
              <a:defRPr sz="1600">
                <a:latin typeface="Open Sans" pitchFamily="34" charset="0"/>
                <a:ea typeface="Open Sans" pitchFamily="34" charset="0"/>
                <a:cs typeface="Open Sans" pitchFamily="34" charset="0"/>
              </a:defRPr>
            </a:lvl1pPr>
            <a:lvl2pPr marL="266700" indent="-133350">
              <a:defRPr sz="1600">
                <a:latin typeface="Open Sans" pitchFamily="34" charset="0"/>
                <a:ea typeface="Open Sans" pitchFamily="34" charset="0"/>
                <a:cs typeface="Open Sans" pitchFamily="34" charset="0"/>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3"/>
          </p:nvPr>
        </p:nvSpPr>
        <p:spPr/>
        <p:txBody>
          <a:bodyPr/>
          <a:lstStyle/>
          <a:p>
            <a:fld id="{3F328F3C-B2F0-4A85-ABDD-244BA071FC36}"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533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914400"/>
            <a:ext cx="109728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972800" y="6340476"/>
            <a:ext cx="609600" cy="441325"/>
          </a:xfrm>
          <a:prstGeom prst="rect">
            <a:avLst/>
          </a:prstGeom>
        </p:spPr>
        <p:txBody>
          <a:bodyPr vert="horz" lIns="91440" tIns="45720" rIns="91440" bIns="45720" rtlCol="0" anchor="ctr"/>
          <a:lstStyle>
            <a:lvl1pPr algn="ctr">
              <a:defRPr sz="1000" b="0" i="0">
                <a:solidFill>
                  <a:schemeClr val="tx1">
                    <a:lumMod val="50000"/>
                    <a:lumOff val="50000"/>
                  </a:schemeClr>
                </a:solidFill>
                <a:latin typeface="Open Sans"/>
                <a:cs typeface="Open Sans"/>
              </a:defRPr>
            </a:lvl1pPr>
          </a:lstStyle>
          <a:p>
            <a:fld id="{3F328F3C-B2F0-4A85-ABDD-244BA071FC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spcBef>
          <a:spcPct val="0"/>
        </a:spcBef>
        <a:buNone/>
        <a:defRPr sz="2200" b="1" i="0" kern="1200">
          <a:solidFill>
            <a:schemeClr val="tx1"/>
          </a:solidFill>
          <a:latin typeface="Open Sans"/>
          <a:ea typeface="+mj-ea"/>
          <a:cs typeface="Open Sans"/>
        </a:defRPr>
      </a:lvl1pPr>
    </p:titleStyle>
    <p:bodyStyle>
      <a:lvl1pPr marL="182880" indent="-182880" algn="l" defTabSz="914400" rtl="0" eaLnBrk="1" latinLnBrk="0" hangingPunct="1">
        <a:lnSpc>
          <a:spcPct val="110000"/>
        </a:lnSpc>
        <a:spcBef>
          <a:spcPts val="600"/>
        </a:spcBef>
        <a:spcAft>
          <a:spcPts val="300"/>
        </a:spcAft>
        <a:buSzPct val="80000"/>
        <a:buFont typeface="Wingdings" panose="05000000000000000000" pitchFamily="2" charset="2"/>
        <a:buChar char="§"/>
        <a:defRPr sz="2000" b="0" i="0" kern="1200">
          <a:solidFill>
            <a:schemeClr val="tx1"/>
          </a:solidFill>
          <a:latin typeface="Open Sans"/>
          <a:ea typeface="+mn-ea"/>
          <a:cs typeface="Open Sans"/>
        </a:defRPr>
      </a:lvl1pPr>
      <a:lvl2pPr marL="355600" indent="-173355" algn="l" defTabSz="914400" rtl="0" eaLnBrk="1" latinLnBrk="0" hangingPunct="1">
        <a:lnSpc>
          <a:spcPct val="110000"/>
        </a:lnSpc>
        <a:spcBef>
          <a:spcPts val="0"/>
        </a:spcBef>
        <a:spcAft>
          <a:spcPts val="300"/>
        </a:spcAft>
        <a:buSzPct val="80000"/>
        <a:buFont typeface="Lucida Grande" panose="020B0600040502020204"/>
        <a:buChar char="-"/>
        <a:defRPr sz="2000" b="0" i="0" kern="1200">
          <a:solidFill>
            <a:schemeClr val="tx1"/>
          </a:solidFill>
          <a:latin typeface="Open Sans"/>
          <a:ea typeface="+mn-ea"/>
          <a:cs typeface="Open Sans"/>
        </a:defRPr>
      </a:lvl2pPr>
      <a:lvl3pPr marL="365125" indent="0" algn="l" defTabSz="914400" rtl="0" eaLnBrk="1" latinLnBrk="0" hangingPunct="1">
        <a:lnSpc>
          <a:spcPct val="110000"/>
        </a:lnSpc>
        <a:spcBef>
          <a:spcPts val="0"/>
        </a:spcBef>
        <a:spcAft>
          <a:spcPts val="300"/>
        </a:spcAft>
        <a:buFont typeface="Arial" panose="020B0604020202020204" pitchFamily="34" charset="0"/>
        <a:buNone/>
        <a:defRPr sz="2000" b="0" i="0" kern="1200">
          <a:solidFill>
            <a:schemeClr val="tx1"/>
          </a:solidFill>
          <a:latin typeface="Consolas" charset="0"/>
          <a:ea typeface="Consolas" charset="0"/>
          <a:cs typeface="Consolas" charset="0"/>
        </a:defRPr>
      </a:lvl3pPr>
      <a:lvl4pPr marL="1600200" indent="-228600" algn="l" defTabSz="914400" rtl="0" eaLnBrk="1" latinLnBrk="0" hangingPunct="1">
        <a:lnSpc>
          <a:spcPct val="110000"/>
        </a:lnSpc>
        <a:spcBef>
          <a:spcPts val="0"/>
        </a:spcBef>
        <a:spcAft>
          <a:spcPts val="300"/>
        </a:spcAft>
        <a:buFont typeface="Arial" panose="020B0604020202020204" pitchFamily="34" charset="0"/>
        <a:buChar char="–"/>
        <a:defRPr sz="1800" b="0" i="0" kern="1200">
          <a:solidFill>
            <a:schemeClr val="tx1"/>
          </a:solidFill>
          <a:latin typeface="Open Sans"/>
          <a:ea typeface="+mn-ea"/>
          <a:cs typeface="Open Sans"/>
        </a:defRPr>
      </a:lvl4pPr>
      <a:lvl5pPr marL="2057400" indent="-228600" algn="l" defTabSz="914400" rtl="0" eaLnBrk="1" latinLnBrk="0" hangingPunct="1">
        <a:lnSpc>
          <a:spcPct val="110000"/>
        </a:lnSpc>
        <a:spcBef>
          <a:spcPts val="0"/>
        </a:spcBef>
        <a:spcAft>
          <a:spcPts val="300"/>
        </a:spcAft>
        <a:buFont typeface="Arial" panose="020B0604020202020204" pitchFamily="34" charset="0"/>
        <a:buChar char="»"/>
        <a:defRPr sz="1800" b="0" i="0" kern="1200">
          <a:solidFill>
            <a:schemeClr val="tx1"/>
          </a:solidFill>
          <a:latin typeface="Open Sans"/>
          <a:ea typeface="+mn-ea"/>
          <a:cs typeface="Open San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12/5/22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28F3C-B2F0-4A85-ABDD-244BA071FC36}" type="slidenum">
              <a:rPr lang="en-US" smtClean="0"/>
              <a:t>‹#›</a:t>
            </a:fld>
            <a:endParaRPr lang="en-US"/>
          </a:p>
        </p:txBody>
      </p:sp>
    </p:spTree>
    <p:extLst>
      <p:ext uri="{BB962C8B-B14F-4D97-AF65-F5344CB8AC3E}">
        <p14:creationId xmlns:p14="http://schemas.microsoft.com/office/powerpoint/2010/main" val="397165837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8" name="Rectangle 1028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1" name="Rectangle 1"/>
          <p:cNvSpPr>
            <a:spLocks noGrp="1" noChangeArrowheads="1"/>
          </p:cNvSpPr>
          <p:nvPr>
            <p:ph type="ctrTitle"/>
          </p:nvPr>
        </p:nvSpPr>
        <p:spPr>
          <a:xfrm>
            <a:off x="6194716" y="739978"/>
            <a:ext cx="5334930" cy="3004145"/>
          </a:xfrm>
        </p:spPr>
        <p:txBody>
          <a:bodyPr>
            <a:normAutofit/>
          </a:bodyPr>
          <a:lstStyle/>
          <a:p>
            <a:br>
              <a:rPr lang="en-US" sz="5100" i="1" u="sng">
                <a:ln w="12700">
                  <a:solidFill>
                    <a:schemeClr val="accent3">
                      <a:lumMod val="50000"/>
                      <a:lumMod val="50000"/>
                    </a:schemeClr>
                  </a:solidFill>
                  <a:prstDash val="solid"/>
                </a:ln>
                <a:effectLst>
                  <a:innerShdw blurRad="177800">
                    <a:schemeClr val="accent3">
                      <a:lumMod val="50000"/>
                      <a:lumMod val="50000"/>
                    </a:schemeClr>
                  </a:innerShdw>
                </a:effectLst>
                <a:latin typeface="+mn-lt"/>
                <a:cs typeface="Arial Black" panose="020B0A04020102020204" charset="0"/>
              </a:rPr>
            </a:br>
            <a:r>
              <a:rPr lang="en-US" sz="5100" i="1">
                <a:ln w="12700">
                  <a:solidFill>
                    <a:schemeClr val="accent3">
                      <a:lumMod val="50000"/>
                      <a:lumMod val="50000"/>
                    </a:schemeClr>
                  </a:solidFill>
                  <a:prstDash val="solid"/>
                </a:ln>
                <a:effectLst>
                  <a:innerShdw blurRad="177800">
                    <a:schemeClr val="accent3">
                      <a:lumMod val="50000"/>
                      <a:lumMod val="50000"/>
                    </a:schemeClr>
                  </a:innerShdw>
                </a:effectLst>
                <a:latin typeface="+mn-lt"/>
                <a:cs typeface="Arial Black" panose="020B0A04020102020204" charset="0"/>
              </a:rPr>
              <a:t>Sudoku Game </a:t>
            </a:r>
            <a:br>
              <a:rPr lang="en-US" sz="5100" i="1">
                <a:ln w="12700">
                  <a:solidFill>
                    <a:schemeClr val="accent3">
                      <a:lumMod val="50000"/>
                      <a:lumMod val="50000"/>
                    </a:schemeClr>
                  </a:solidFill>
                  <a:prstDash val="solid"/>
                </a:ln>
                <a:effectLst>
                  <a:innerShdw blurRad="177800">
                    <a:schemeClr val="accent3">
                      <a:lumMod val="50000"/>
                      <a:lumMod val="50000"/>
                    </a:schemeClr>
                  </a:innerShdw>
                </a:effectLst>
                <a:latin typeface="+mn-lt"/>
                <a:cs typeface="Arial Black" panose="020B0A04020102020204" charset="0"/>
              </a:rPr>
            </a:br>
            <a:r>
              <a:rPr lang="en-US" sz="5100" i="1">
                <a:ln w="12700">
                  <a:solidFill>
                    <a:schemeClr val="accent3">
                      <a:lumMod val="50000"/>
                      <a:lumMod val="50000"/>
                    </a:schemeClr>
                  </a:solidFill>
                  <a:prstDash val="solid"/>
                </a:ln>
                <a:effectLst>
                  <a:innerShdw blurRad="177800">
                    <a:schemeClr val="accent3">
                      <a:lumMod val="50000"/>
                      <a:lumMod val="50000"/>
                    </a:schemeClr>
                  </a:innerShdw>
                </a:effectLst>
                <a:latin typeface="+mn-lt"/>
                <a:cs typeface="Arial Black" panose="020B0A04020102020204" charset="0"/>
              </a:rPr>
              <a:t>Project</a:t>
            </a:r>
            <a:br>
              <a:rPr lang="en-US" sz="5100" u="sng"/>
            </a:br>
            <a:endParaRPr lang="en-US" sz="5100">
              <a:latin typeface="American Typewriter Bold" panose="02090604020004020304" charset="0"/>
              <a:cs typeface="American Typewriter Bold" panose="02090604020004020304" charset="0"/>
            </a:endParaRPr>
          </a:p>
        </p:txBody>
      </p:sp>
      <p:sp>
        <p:nvSpPr>
          <p:cNvPr id="8" name="Subtitle 7"/>
          <p:cNvSpPr>
            <a:spLocks noGrp="1"/>
          </p:cNvSpPr>
          <p:nvPr>
            <p:ph type="subTitle" idx="1"/>
          </p:nvPr>
        </p:nvSpPr>
        <p:spPr>
          <a:xfrm>
            <a:off x="6194715" y="3836197"/>
            <a:ext cx="5334931" cy="2189214"/>
          </a:xfrm>
        </p:spPr>
        <p:txBody>
          <a:bodyPr>
            <a:normAutofit/>
          </a:bodyPr>
          <a:lstStyle/>
          <a:p>
            <a:r>
              <a:rPr lang="en-US" dirty="0">
                <a:cs typeface="American Typewriter Bold" panose="02090604020004020304" charset="0"/>
              </a:rPr>
              <a:t>Contributors</a:t>
            </a:r>
            <a:r>
              <a:rPr lang="en-US" dirty="0">
                <a:latin typeface="American Typewriter Bold" panose="02090604020004020304" charset="0"/>
                <a:cs typeface="American Typewriter Bold" panose="02090604020004020304" charset="0"/>
              </a:rPr>
              <a:t> : </a:t>
            </a:r>
          </a:p>
          <a:p>
            <a:r>
              <a:rPr lang="en-US" dirty="0">
                <a:cs typeface="American Typewriter Bold" panose="02090604020004020304" charset="0"/>
              </a:rPr>
              <a:t>Tia Wang (Student id : 48100069)</a:t>
            </a:r>
          </a:p>
          <a:p>
            <a:r>
              <a:rPr lang="en-US" dirty="0">
                <a:cs typeface="American Typewriter Bold" panose="02090604020004020304" charset="0"/>
              </a:rPr>
              <a:t> Shveta Sharma(Student id: 89989966)</a:t>
            </a:r>
          </a:p>
        </p:txBody>
      </p:sp>
      <p:sp>
        <p:nvSpPr>
          <p:cNvPr id="10290" name="Freeform: Shape 1028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92" name="Freeform: Shape 1029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294" name="Freeform: Shape 1029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96" name="Freeform: Shape 1029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298" name="Freeform: Shape 1029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Screenshot 2022-12-03 at 12.12.14 AM"/>
          <p:cNvPicPr>
            <a:picLocks noChangeAspect="1"/>
          </p:cNvPicPr>
          <p:nvPr/>
        </p:nvPicPr>
        <p:blipFill rotWithShape="1">
          <a:blip r:embed="rId3"/>
          <a:srcRect l="1249" r="1254"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 name="Slide Number Placeholder 3"/>
          <p:cNvSpPr>
            <a:spLocks noGrp="1"/>
          </p:cNvSpPr>
          <p:nvPr>
            <p:ph type="sldNum" sz="quarter" idx="12"/>
          </p:nvPr>
        </p:nvSpPr>
        <p:spPr>
          <a:xfrm>
            <a:off x="530529" y="6356350"/>
            <a:ext cx="1054989" cy="365125"/>
          </a:xfrm>
          <a:prstGeom prst="ellipse">
            <a:avLst/>
          </a:prstGeom>
        </p:spPr>
        <p:txBody>
          <a:bodyPr>
            <a:normAutofit/>
          </a:bodyPr>
          <a:lstStyle/>
          <a:p>
            <a:pPr algn="l">
              <a:lnSpc>
                <a:spcPct val="90000"/>
              </a:lnSpc>
              <a:spcAft>
                <a:spcPts val="600"/>
              </a:spcAft>
            </a:pPr>
            <a:fld id="{C0CAD11F-04C6-4D6B-A7F8-D1C08A72BA92}" type="slidenum">
              <a:rPr lang="en-US"/>
              <a:pPr algn="l">
                <a:lnSpc>
                  <a:spcPct val="90000"/>
                </a:lnSpc>
                <a:spcAft>
                  <a:spcPts val="600"/>
                </a:spcAft>
              </a:pPr>
              <a:t>1</a:t>
            </a:fld>
            <a:endParaRPr lang="en-US"/>
          </a:p>
        </p:txBody>
      </p:sp>
      <p:sp>
        <p:nvSpPr>
          <p:cNvPr id="10300" name="Freeform: Shape 1029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 Box 5"/>
          <p:cNvSpPr txBox="1"/>
          <p:nvPr/>
        </p:nvSpPr>
        <p:spPr>
          <a:xfrm>
            <a:off x="8293735" y="1058545"/>
            <a:ext cx="309880" cy="306705"/>
          </a:xfrm>
          <a:prstGeom prst="rect">
            <a:avLst/>
          </a:prstGeom>
          <a:noFill/>
        </p:spPr>
        <p:txBody>
          <a:bodyPr wrap="none" rtlCol="0">
            <a:spAutoFit/>
          </a:bodyPr>
          <a:lstStyle/>
          <a:p>
            <a:endParaRPr lang="en-US" sz="1400" dirty="0">
              <a:latin typeface="Open Sans"/>
              <a:cs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Introduction</a:t>
            </a:r>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838200" y="1825625"/>
            <a:ext cx="5558489" cy="4351338"/>
          </a:xfrm>
        </p:spPr>
        <p:txBody>
          <a:bodyPr vert="horz" lIns="91440" tIns="45720" rIns="91440" bIns="45720" rtlCol="0">
            <a:normAutofit/>
          </a:bodyPr>
          <a:lstStyle/>
          <a:p>
            <a:r>
              <a:rPr lang="en-US" sz="1500">
                <a:ln/>
                <a:effectLst/>
              </a:rPr>
              <a:t>Sudoku is a mathematical game that originated in Switzerland in the 18th century. It is a logic game that uses paper and pencil to perform calculations. Players need to reason out the numbers of all the remaining spaces based on the known numbers on a 9×9 board, and satisfy that the numbers in each row, column, and thick-line palace (3*3) contain 1-9 and are not repeated.</a:t>
            </a:r>
          </a:p>
          <a:p>
            <a:pPr marL="0"/>
            <a:endParaRPr lang="en-US" sz="1500"/>
          </a:p>
          <a:p>
            <a:pPr marL="0"/>
            <a:r>
              <a:rPr lang="en-US" altLang="en-CA" sz="1500" b="1" u="sng"/>
              <a:t>Process Flow : </a:t>
            </a:r>
            <a:endParaRPr lang="en-US" sz="1500" b="1" u="sng"/>
          </a:p>
          <a:p>
            <a:r>
              <a:rPr lang="en-US" sz="1500">
                <a:ln/>
                <a:effectLst/>
              </a:rPr>
              <a:t>Choose Level </a:t>
            </a:r>
            <a:r>
              <a:rPr lang="en-US" sz="1500"/>
              <a:t>[Easy/Medium/Difficult]</a:t>
            </a:r>
          </a:p>
          <a:p>
            <a:r>
              <a:rPr lang="en-US" sz="1500"/>
              <a:t>Generate Sudoku Layout</a:t>
            </a:r>
          </a:p>
          <a:p>
            <a:r>
              <a:rPr lang="en-US" sz="1500"/>
              <a:t>Game process (i.e. identify same number user input)</a:t>
            </a:r>
          </a:p>
          <a:p>
            <a:r>
              <a:rPr lang="en-US" sz="1500"/>
              <a:t>Input Success Tracking</a:t>
            </a:r>
          </a:p>
          <a:p>
            <a:r>
              <a:rPr lang="en-US" sz="1500"/>
              <a:t>Finish Game</a:t>
            </a:r>
          </a:p>
          <a:p>
            <a:pPr marL="0"/>
            <a:endParaRPr lang="en-US" sz="1500"/>
          </a:p>
          <a:p>
            <a:endParaRPr lang="en-US" sz="1500"/>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 name="Slide Number Placeholder 2"/>
          <p:cNvSpPr>
            <a:spLocks noGrp="1"/>
          </p:cNvSpPr>
          <p:nvPr>
            <p:ph type="sldNum" sz="quarter" idx="12"/>
          </p:nvPr>
        </p:nvSpPr>
        <p:spPr>
          <a:xfrm>
            <a:off x="9780104" y="6356350"/>
            <a:ext cx="1573696"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2</a:t>
            </a:fld>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vert="horz" lIns="91440" tIns="45720" rIns="91440" bIns="45720" rtlCol="0" anchor="ctr">
            <a:normAutofit/>
          </a:bodyPr>
          <a:lstStyle/>
          <a:p>
            <a:r>
              <a:rPr lang="en-US" altLang="en-CA" kern="1200">
                <a:solidFill>
                  <a:srgbClr val="FFFFFF"/>
                </a:solidFill>
                <a:latin typeface="+mj-lt"/>
                <a:ea typeface="+mj-ea"/>
                <a:cs typeface="+mj-cs"/>
                <a:sym typeface="+mn-ea"/>
              </a:rPr>
              <a:t>Real World Application of Sudoku Game :</a:t>
            </a:r>
            <a:endParaRPr lang="en-US" kern="1200">
              <a:solidFill>
                <a:srgbClr val="FFFFFF"/>
              </a:solidFill>
              <a:latin typeface="+mj-lt"/>
              <a:ea typeface="+mj-ea"/>
              <a:cs typeface="+mj-cs"/>
            </a:endParaRPr>
          </a:p>
        </p:txBody>
      </p:sp>
      <p:sp>
        <p:nvSpPr>
          <p:cNvPr id="34" name="Freeform: Shape 3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a:bodyPr>
          <a:lstStyle/>
          <a:p>
            <a:pPr marL="0"/>
            <a:r>
              <a:rPr lang="en-US" altLang="en-CA" sz="1800">
                <a:ln/>
                <a:effectLst/>
              </a:rPr>
              <a:t>1)</a:t>
            </a:r>
            <a:r>
              <a:rPr lang="en-US" altLang="en-CA" sz="1800" u="sng">
                <a:ln/>
                <a:effectLst/>
              </a:rPr>
              <a:t>Artificial Intelligence : </a:t>
            </a:r>
            <a:endParaRPr lang="en-US" altLang="en-CA" sz="1800">
              <a:ln/>
              <a:effectLst/>
            </a:endParaRPr>
          </a:p>
          <a:p>
            <a:pPr marL="0"/>
            <a:r>
              <a:rPr lang="en-US" altLang="en-CA" sz="1800">
                <a:ln/>
                <a:effectLst/>
              </a:rPr>
              <a:t>Sudoku algorithms are actively used in Artificial Intelligence to train bots for various tasks. These grids and the logic behind them helps developers train bots to understand human behavior and adapt to it.</a:t>
            </a:r>
          </a:p>
          <a:p>
            <a:pPr marL="0"/>
            <a:endParaRPr lang="en-US" altLang="en-CA" sz="1800">
              <a:ln/>
              <a:effectLst/>
            </a:endParaRPr>
          </a:p>
          <a:p>
            <a:pPr marL="0"/>
            <a:r>
              <a:rPr lang="en-US" altLang="en-CA" sz="1800">
                <a:ln/>
                <a:effectLst/>
              </a:rPr>
              <a:t>2)</a:t>
            </a:r>
            <a:r>
              <a:rPr lang="en-US" altLang="en-CA" sz="1800" u="sng">
                <a:ln/>
                <a:effectLst/>
              </a:rPr>
              <a:t>Mathematics : </a:t>
            </a:r>
            <a:endParaRPr lang="en-US" altLang="en-CA" sz="1800">
              <a:ln/>
              <a:effectLst/>
            </a:endParaRPr>
          </a:p>
          <a:p>
            <a:pPr marL="0"/>
            <a:r>
              <a:rPr lang="en-US" altLang="en-CA" sz="1800">
                <a:ln/>
                <a:effectLst/>
              </a:rPr>
              <a:t>Sudoku grids are sometimes translated to coloring grids and this links them to solve crucial mathematical complications.</a:t>
            </a:r>
          </a:p>
          <a:p>
            <a:pPr marL="0"/>
            <a:endParaRPr lang="en-US" altLang="en-CA" sz="1800">
              <a:ln/>
              <a:effectLst/>
            </a:endParaRPr>
          </a:p>
          <a:p>
            <a:pPr marL="0"/>
            <a:r>
              <a:rPr lang="en-US" altLang="en-CA" sz="1800">
                <a:ln/>
                <a:effectLst/>
              </a:rPr>
              <a:t>3)</a:t>
            </a:r>
            <a:r>
              <a:rPr lang="en-US" altLang="en-CA" sz="1800" u="sng">
                <a:ln/>
                <a:effectLst/>
              </a:rPr>
              <a:t>Spyware : </a:t>
            </a:r>
            <a:endParaRPr lang="en-US" altLang="en-CA" sz="1800">
              <a:ln/>
              <a:effectLst/>
            </a:endParaRPr>
          </a:p>
          <a:p>
            <a:pPr marL="0"/>
            <a:r>
              <a:rPr lang="en-US" altLang="en-CA" sz="1800">
                <a:ln/>
                <a:effectLst/>
              </a:rPr>
              <a:t>Sudoku grids are sometimes used to hide secret messages in hiding techniques such as Steganography, a key is hidden behind the puzzle to find the answer.</a:t>
            </a:r>
          </a:p>
          <a:p>
            <a:pPr marL="0"/>
            <a:endParaRPr lang="en-US" altLang="en-CA" sz="1800"/>
          </a:p>
          <a:p>
            <a:pPr marL="0"/>
            <a:endParaRPr lang="en-US" sz="1800"/>
          </a:p>
        </p:txBody>
      </p:sp>
      <p:sp>
        <p:nvSpPr>
          <p:cNvPr id="40" name="Freeform: Shape 3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7" y="1233241"/>
            <a:ext cx="4485705" cy="4064628"/>
          </a:xfrm>
        </p:spPr>
        <p:txBody>
          <a:bodyPr vert="horz" lIns="91440" tIns="45720" rIns="91440" bIns="45720" rtlCol="0" anchor="ctr">
            <a:normAutofit/>
          </a:bodyPr>
          <a:lstStyle/>
          <a:p>
            <a:r>
              <a:rPr lang="en-US" kern="1200" dirty="0">
                <a:solidFill>
                  <a:srgbClr val="FFFFFF"/>
                </a:solidFill>
                <a:latin typeface="+mj-lt"/>
                <a:ea typeface="+mj-ea"/>
                <a:cs typeface="+mj-cs"/>
                <a:sym typeface="+mn-ea"/>
              </a:rPr>
              <a:t>Sub-package1-sudoku_solve-Module1-config</a:t>
            </a:r>
            <a:endParaRPr lang="en-US" kern="1200" dirty="0">
              <a:solidFill>
                <a:srgbClr val="FFFFFF"/>
              </a:solidFill>
              <a:latin typeface="+mj-lt"/>
              <a:ea typeface="+mj-ea"/>
              <a:cs typeface="+mj-cs"/>
            </a:endParaRPr>
          </a:p>
        </p:txBody>
      </p:sp>
      <p:sp>
        <p:nvSpPr>
          <p:cNvPr id="44" name="Freeform: Shape 4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fontScale="92500"/>
          </a:bodyPr>
          <a:lstStyle/>
          <a:p>
            <a:endParaRPr lang="en-US" sz="2200" dirty="0"/>
          </a:p>
          <a:p>
            <a:r>
              <a:rPr lang="en-US" sz="2200" dirty="0">
                <a:ln/>
                <a:effectLst>
                  <a:outerShdw blurRad="38100" dist="19050" dir="2700000" algn="tl" rotWithShape="0">
                    <a:schemeClr val="dk1">
                      <a:alpha val="40000"/>
                      <a:alpha val="40000"/>
                    </a:schemeClr>
                  </a:outerShdw>
                </a:effectLst>
              </a:rPr>
              <a:t>Module1-config</a:t>
            </a:r>
          </a:p>
          <a:p>
            <a:r>
              <a:rPr lang="en-US" sz="2200" dirty="0">
                <a:ln/>
                <a:effectLst>
                  <a:outerShdw blurRad="38100" dist="19050" dir="2700000" algn="tl" rotWithShape="0">
                    <a:schemeClr val="dk1">
                      <a:alpha val="40000"/>
                      <a:alpha val="40000"/>
                    </a:schemeClr>
                  </a:outerShdw>
                </a:effectLst>
              </a:rPr>
              <a:t>A configuration file where some parameters can be changed by the developer. These parameters include: screen height, screen width, block size, difficulty level, etc.</a:t>
            </a:r>
            <a:endParaRPr lang="en-US" sz="2200" dirty="0"/>
          </a:p>
          <a:p>
            <a:r>
              <a:rPr lang="en-US" sz="2200" dirty="0">
                <a:ln/>
                <a:effectLst>
                  <a:outerShdw blurRad="38100" dist="19050" dir="2700000" algn="tl" rotWithShape="0">
                    <a:schemeClr val="dk1">
                      <a:alpha val="40000"/>
                      <a:alpha val="40000"/>
                    </a:schemeClr>
                  </a:outerShdw>
                </a:effectLst>
              </a:rPr>
              <a:t>- Function1 – Default Main window parameters (screen height, width for the game window)</a:t>
            </a:r>
          </a:p>
          <a:p>
            <a:r>
              <a:rPr lang="en-US" sz="2200" dirty="0">
                <a:ln/>
                <a:effectLst>
                  <a:outerShdw blurRad="38100" dist="19050" dir="2700000" algn="tl" rotWithShape="0">
                    <a:schemeClr val="dk1">
                      <a:alpha val="40000"/>
                      <a:alpha val="40000"/>
                    </a:schemeClr>
                  </a:outerShdw>
                </a:effectLst>
              </a:rPr>
              <a:t>- Function2 – Default Selected window parameters(screen height/width for difficulty window)</a:t>
            </a:r>
          </a:p>
          <a:p>
            <a:r>
              <a:rPr lang="en-US" sz="2200" dirty="0">
                <a:ln/>
                <a:effectLst>
                  <a:outerShdw blurRad="38100" dist="19050" dir="2700000" algn="tl" rotWithShape="0">
                    <a:schemeClr val="dk1">
                      <a:alpha val="40000"/>
                      <a:alpha val="40000"/>
                    </a:schemeClr>
                  </a:outerShdw>
                </a:effectLst>
              </a:rPr>
              <a:t>- Function3 - level and block parameters. It defines the size of blocks within the matrix.</a:t>
            </a:r>
          </a:p>
          <a:p>
            <a:endParaRPr lang="en-US" sz="2200" dirty="0">
              <a:ln/>
              <a:effectLst>
                <a:outerShdw blurRad="38100" dist="19050" dir="2700000" algn="tl" rotWithShape="0">
                  <a:schemeClr val="dk1">
                    <a:alpha val="40000"/>
                    <a:alpha val="40000"/>
                  </a:schemeClr>
                </a:outerShdw>
              </a:effectLst>
            </a:endParaRPr>
          </a:p>
        </p:txBody>
      </p:sp>
      <p:sp>
        <p:nvSpPr>
          <p:cNvPr id="50" name="Freeform: Shape 4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4</a:t>
            </a:fld>
            <a:endParaRPr lang="en-US"/>
          </a:p>
        </p:txBody>
      </p:sp>
      <p:sp>
        <p:nvSpPr>
          <p:cNvPr id="5" name="Text Box 4"/>
          <p:cNvSpPr txBox="1"/>
          <p:nvPr/>
        </p:nvSpPr>
        <p:spPr>
          <a:xfrm>
            <a:off x="353060" y="575945"/>
            <a:ext cx="309880" cy="306705"/>
          </a:xfrm>
          <a:prstGeom prst="rect">
            <a:avLst/>
          </a:prstGeom>
          <a:noFill/>
        </p:spPr>
        <p:txBody>
          <a:bodyPr wrap="none" rtlCol="0">
            <a:spAutoFit/>
          </a:bodyPr>
          <a:lstStyle/>
          <a:p>
            <a:endParaRPr lang="en-US" sz="1400" dirty="0">
              <a:latin typeface="Open Sans"/>
              <a:cs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vert="horz" lIns="91440" tIns="45720" rIns="91440" bIns="45720" rtlCol="0" anchor="ctr">
            <a:normAutofit/>
          </a:bodyPr>
          <a:lstStyle/>
          <a:p>
            <a:r>
              <a:rPr lang="en-US" kern="1200" dirty="0">
                <a:solidFill>
                  <a:srgbClr val="FFFFFF"/>
                </a:solidFill>
                <a:latin typeface="+mj-lt"/>
                <a:ea typeface="+mj-ea"/>
                <a:cs typeface="+mj-cs"/>
                <a:sym typeface="+mn-ea"/>
              </a:rPr>
              <a:t>Sub-package1-sudoku_solve</a:t>
            </a:r>
            <a:r>
              <a:rPr lang="en-US" altLang="en-CA" kern="1200" dirty="0">
                <a:solidFill>
                  <a:srgbClr val="FFFFFF"/>
                </a:solidFill>
                <a:latin typeface="+mj-lt"/>
                <a:ea typeface="+mj-ea"/>
                <a:cs typeface="+mj-cs"/>
                <a:sym typeface="+mn-ea"/>
              </a:rPr>
              <a:t>:: </a:t>
            </a:r>
            <a:r>
              <a:rPr lang="en-US" kern="1200" dirty="0">
                <a:solidFill>
                  <a:srgbClr val="FFFFFF"/>
                </a:solidFill>
                <a:latin typeface="+mj-lt"/>
                <a:ea typeface="+mj-ea"/>
                <a:cs typeface="+mj-cs"/>
                <a:sym typeface="+mn-ea"/>
              </a:rPr>
              <a:t>Module2-Game_sudoku</a:t>
            </a:r>
            <a:endParaRPr lang="en-US" kern="1200" dirty="0">
              <a:solidFill>
                <a:srgbClr val="FFFFFF"/>
              </a:solidFill>
              <a:latin typeface="+mj-lt"/>
              <a:ea typeface="+mj-ea"/>
              <a:cs typeface="+mj-cs"/>
            </a:endParaRPr>
          </a:p>
        </p:txBody>
      </p:sp>
      <p:sp>
        <p:nvSpPr>
          <p:cNvPr id="13" name="Freeform: Shape 1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fontScale="92500" lnSpcReduction="10000"/>
          </a:bodyPr>
          <a:lstStyle/>
          <a:p>
            <a:r>
              <a:rPr lang="en-US" sz="2400" dirty="0">
                <a:ln/>
                <a:effectLst>
                  <a:outerShdw blurRad="38100" dist="19050" dir="2700000" algn="tl" rotWithShape="0">
                    <a:schemeClr val="dk1">
                      <a:alpha val="40000"/>
                      <a:alpha val="40000"/>
                    </a:schemeClr>
                  </a:outerShdw>
                </a:effectLst>
              </a:rPr>
              <a:t>User input</a:t>
            </a:r>
            <a:r>
              <a:rPr lang="en-US" altLang="en-CA" sz="2400" dirty="0">
                <a:ln/>
                <a:effectLst>
                  <a:outerShdw blurRad="38100" dist="19050" dir="2700000" algn="tl" rotWithShape="0">
                    <a:schemeClr val="dk1">
                      <a:alpha val="40000"/>
                      <a:alpha val="40000"/>
                    </a:schemeClr>
                  </a:outerShdw>
                </a:effectLst>
              </a:rPr>
              <a:t>s</a:t>
            </a:r>
            <a:r>
              <a:rPr lang="en-US" sz="2400" dirty="0">
                <a:ln/>
                <a:effectLst>
                  <a:outerShdw blurRad="38100" dist="19050" dir="2700000" algn="tl" rotWithShape="0">
                    <a:schemeClr val="dk1">
                      <a:alpha val="40000"/>
                      <a:alpha val="40000"/>
                    </a:schemeClr>
                  </a:outerShdw>
                </a:effectLst>
              </a:rPr>
              <a:t> settings and determining whether user input matches the rules</a:t>
            </a:r>
            <a:r>
              <a:rPr lang="en-US" altLang="en-CA" sz="2400" dirty="0">
                <a:ln/>
                <a:effectLst>
                  <a:outerShdw blurRad="38100" dist="19050" dir="2700000" algn="tl" rotWithShape="0">
                    <a:schemeClr val="dk1">
                      <a:alpha val="40000"/>
                      <a:alpha val="40000"/>
                    </a:schemeClr>
                  </a:outerShdw>
                </a:effectLst>
              </a:rPr>
              <a:t> of the game</a:t>
            </a:r>
            <a:endParaRPr lang="en-US" sz="2400" dirty="0">
              <a:ln/>
              <a:effectLst>
                <a:outerShdw blurRad="38100" dist="19050" dir="2700000" algn="tl" rotWithShape="0">
                  <a:schemeClr val="dk1">
                    <a:alpha val="40000"/>
                    <a:alpha val="40000"/>
                  </a:schemeClr>
                </a:outerShdw>
              </a:effectLst>
            </a:endParaRPr>
          </a:p>
          <a:p>
            <a:endParaRPr lang="en-US" sz="2400" dirty="0">
              <a:ln/>
              <a:effectLst>
                <a:outerShdw blurRad="38100" dist="19050" dir="2700000" algn="tl" rotWithShape="0">
                  <a:schemeClr val="dk1">
                    <a:alpha val="40000"/>
                    <a:alpha val="40000"/>
                  </a:schemeClr>
                </a:outerShdw>
              </a:effectLst>
            </a:endParaRPr>
          </a:p>
          <a:p>
            <a:r>
              <a:rPr lang="en-US" sz="2400" dirty="0">
                <a:ln/>
                <a:effectLst>
                  <a:outerShdw blurRad="38100" dist="19050" dir="2700000" algn="tl" rotWithShape="0">
                    <a:schemeClr val="dk1">
                      <a:alpha val="40000"/>
                      <a:alpha val="40000"/>
                    </a:schemeClr>
                  </a:outerShdw>
                </a:effectLst>
              </a:rPr>
              <a:t>- Function1 – Overriding default main and select window settings by developer</a:t>
            </a:r>
          </a:p>
          <a:p>
            <a:r>
              <a:rPr lang="en-US" sz="2400" dirty="0">
                <a:ln/>
                <a:effectLst>
                  <a:outerShdw blurRad="38100" dist="19050" dir="2700000" algn="tl" rotWithShape="0">
                    <a:schemeClr val="dk1">
                      <a:alpha val="40000"/>
                      <a:alpha val="40000"/>
                    </a:schemeClr>
                  </a:outerShdw>
                </a:effectLst>
              </a:rPr>
              <a:t>- Function2 – reading user actions for main and select window</a:t>
            </a:r>
          </a:p>
          <a:p>
            <a:r>
              <a:rPr lang="en-US" sz="2400" dirty="0">
                <a:ln/>
                <a:effectLst>
                  <a:outerShdw blurRad="38100" dist="19050" dir="2700000" algn="tl" rotWithShape="0">
                    <a:schemeClr val="dk1">
                      <a:alpha val="40000"/>
                      <a:alpha val="40000"/>
                    </a:schemeClr>
                  </a:outerShdw>
                </a:effectLst>
              </a:rPr>
              <a:t>- Function3 - Determine if the numbers filled in match the game requirements</a:t>
            </a:r>
          </a:p>
          <a:p>
            <a:r>
              <a:rPr lang="en-US" sz="2400" dirty="0">
                <a:ln/>
                <a:effectLst>
                  <a:outerShdw blurRad="38100" dist="19050" dir="2700000" algn="tl" rotWithShape="0">
                    <a:schemeClr val="dk1">
                      <a:alpha val="40000"/>
                      <a:alpha val="40000"/>
                    </a:schemeClr>
                  </a:outerShdw>
                </a:effectLst>
              </a:rPr>
              <a:t>- Function4 - Determine if the end game is successful</a:t>
            </a:r>
          </a:p>
          <a:p>
            <a:r>
              <a:rPr lang="en-US" sz="2400" dirty="0">
                <a:ln/>
                <a:effectLst>
                  <a:outerShdw blurRad="38100" dist="19050" dir="2700000" algn="tl" rotWithShape="0">
                    <a:schemeClr val="dk1">
                      <a:alpha val="40000"/>
                      <a:alpha val="40000"/>
                    </a:schemeClr>
                  </a:outerShdw>
                </a:effectLst>
              </a:rPr>
              <a:t>** This module’s </a:t>
            </a:r>
            <a:r>
              <a:rPr lang="en-US" sz="2400" dirty="0" err="1">
                <a:ln/>
                <a:effectLst>
                  <a:outerShdw blurRad="38100" dist="19050" dir="2700000" algn="tl" rotWithShape="0">
                    <a:schemeClr val="dk1">
                      <a:alpha val="40000"/>
                      <a:alpha val="40000"/>
                    </a:schemeClr>
                  </a:outerShdw>
                </a:effectLst>
              </a:rPr>
              <a:t>Game_sudoku</a:t>
            </a:r>
            <a:r>
              <a:rPr lang="en-US" sz="2400" dirty="0">
                <a:ln/>
                <a:effectLst>
                  <a:outerShdw blurRad="38100" dist="19050" dir="2700000" algn="tl" rotWithShape="0">
                    <a:schemeClr val="dk1">
                      <a:alpha val="40000"/>
                      <a:alpha val="40000"/>
                    </a:schemeClr>
                  </a:outerShdw>
                </a:effectLst>
              </a:rPr>
              <a:t> class is a child of Paint Class from </a:t>
            </a:r>
            <a:r>
              <a:rPr lang="en-US" sz="2400" dirty="0" err="1">
                <a:ln/>
                <a:effectLst>
                  <a:outerShdw blurRad="38100" dist="19050" dir="2700000" algn="tl" rotWithShape="0">
                    <a:schemeClr val="dk1">
                      <a:alpha val="40000"/>
                      <a:alpha val="40000"/>
                    </a:schemeClr>
                  </a:outerShdw>
                </a:effectLst>
              </a:rPr>
              <a:t>sub_package-sudoku_show</a:t>
            </a:r>
            <a:endParaRPr lang="en-US" sz="2400" dirty="0">
              <a:ln/>
              <a:effectLst>
                <a:outerShdw blurRad="38100" dist="19050" dir="2700000" algn="tl" rotWithShape="0">
                  <a:schemeClr val="dk1">
                    <a:alpha val="40000"/>
                    <a:alpha val="40000"/>
                  </a:schemeClr>
                </a:outerShdw>
              </a:effectLst>
            </a:endParaRPr>
          </a:p>
        </p:txBody>
      </p:sp>
      <p:sp>
        <p:nvSpPr>
          <p:cNvPr id="19" name="Freeform: Shape 1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vert="horz" lIns="91440" tIns="45720" rIns="91440" bIns="45720" rtlCol="0" anchor="ctr">
            <a:normAutofit/>
          </a:bodyPr>
          <a:lstStyle/>
          <a:p>
            <a:r>
              <a:rPr lang="en-US" sz="4100" kern="1200" dirty="0">
                <a:solidFill>
                  <a:srgbClr val="FFFFFF"/>
                </a:solidFill>
                <a:latin typeface="+mj-lt"/>
                <a:ea typeface="+mj-ea"/>
                <a:cs typeface="+mj-cs"/>
                <a:sym typeface="+mn-ea"/>
              </a:rPr>
              <a:t>Sub-package2-sudoku_show::Module1-paint</a:t>
            </a:r>
            <a:endParaRPr lang="en-US" sz="4100" kern="1200" dirty="0">
              <a:solidFill>
                <a:srgbClr val="FFFFFF"/>
              </a:solidFill>
              <a:latin typeface="+mj-lt"/>
              <a:ea typeface="+mj-ea"/>
              <a:cs typeface="+mj-cs"/>
            </a:endParaRPr>
          </a:p>
        </p:txBody>
      </p:sp>
      <p:sp>
        <p:nvSpPr>
          <p:cNvPr id="13" name="Freeform: Shape 1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fontScale="92500" lnSpcReduction="20000"/>
            <a:scene3d>
              <a:camera prst="orthographicFront"/>
              <a:lightRig rig="threePt" dir="t"/>
            </a:scene3d>
          </a:bodyPr>
          <a:lstStyle/>
          <a:p>
            <a:endParaRPr lang="en-US" dirty="0"/>
          </a:p>
          <a:p>
            <a:r>
              <a:rPr lang="en-US" dirty="0">
                <a:ln/>
                <a:effectLst>
                  <a:outerShdw blurRad="38100" dist="19050" dir="2700000" algn="tl" rotWithShape="0">
                    <a:schemeClr val="dk1">
                      <a:alpha val="40000"/>
                      <a:alpha val="40000"/>
                    </a:schemeClr>
                  </a:outerShdw>
                </a:effectLst>
              </a:rPr>
              <a:t>Module1-paint</a:t>
            </a:r>
          </a:p>
          <a:p>
            <a:r>
              <a:rPr lang="en-US" dirty="0">
                <a:ln/>
                <a:effectLst>
                  <a:outerShdw blurRad="38100" dist="19050" dir="2700000" algn="tl" rotWithShape="0">
                    <a:schemeClr val="dk1">
                      <a:alpha val="40000"/>
                      <a:alpha val="40000"/>
                    </a:schemeClr>
                  </a:outerShdw>
                </a:effectLst>
              </a:rPr>
              <a:t>Mainly brush functions to paint the interface of the window for background, size, fonts and color</a:t>
            </a:r>
          </a:p>
          <a:p>
            <a:endParaRPr lang="en-US" dirty="0">
              <a:ln/>
              <a:effectLst>
                <a:outerShdw blurRad="38100" dist="19050" dir="2700000" algn="tl" rotWithShape="0">
                  <a:schemeClr val="dk1">
                    <a:alpha val="40000"/>
                    <a:alpha val="40000"/>
                  </a:schemeClr>
                </a:outerShdw>
              </a:effectLst>
            </a:endParaRPr>
          </a:p>
          <a:p>
            <a:r>
              <a:rPr lang="en-US" dirty="0">
                <a:ln/>
                <a:effectLst>
                  <a:outerShdw blurRad="38100" dist="19050" dir="2700000" algn="tl" rotWithShape="0">
                    <a:schemeClr val="dk1">
                      <a:alpha val="40000"/>
                      <a:alpha val="40000"/>
                    </a:schemeClr>
                  </a:outerShdw>
                </a:effectLst>
              </a:rPr>
              <a:t>- Function1 – formatting the selected window (difficulty level)</a:t>
            </a:r>
          </a:p>
          <a:p>
            <a:r>
              <a:rPr lang="en-US" dirty="0">
                <a:ln/>
                <a:effectLst>
                  <a:outerShdw blurRad="38100" dist="19050" dir="2700000" algn="tl" rotWithShape="0">
                    <a:schemeClr val="dk1">
                      <a:alpha val="40000"/>
                      <a:alpha val="40000"/>
                    </a:schemeClr>
                  </a:outerShdw>
                </a:effectLst>
              </a:rPr>
              <a:t>- Function2 – formatting the main window</a:t>
            </a:r>
          </a:p>
          <a:p>
            <a:endParaRPr lang="en-US" dirty="0">
              <a:ln/>
              <a:effectLst>
                <a:outerShdw blurRad="38100" dist="19050" dir="2700000" algn="tl" rotWithShape="0">
                  <a:schemeClr val="dk1">
                    <a:alpha val="40000"/>
                    <a:alpha val="40000"/>
                  </a:schemeClr>
                </a:outerShdw>
              </a:effectLst>
            </a:endParaRPr>
          </a:p>
          <a:p>
            <a:pPr marL="0" indent="0">
              <a:buNone/>
            </a:pPr>
            <a:r>
              <a:rPr lang="en-US" dirty="0">
                <a:ln/>
                <a:effectLst>
                  <a:outerShdw blurRad="38100" dist="19050" dir="2700000" algn="tl" rotWithShape="0">
                    <a:schemeClr val="dk1">
                      <a:alpha val="40000"/>
                      <a:alpha val="40000"/>
                    </a:schemeClr>
                  </a:outerShdw>
                </a:effectLst>
              </a:rPr>
              <a:t>&gt;Paint module will be parent of </a:t>
            </a:r>
            <a:r>
              <a:rPr lang="en-US" dirty="0" err="1">
                <a:ln/>
                <a:effectLst>
                  <a:outerShdw blurRad="38100" dist="19050" dir="2700000" algn="tl" rotWithShape="0">
                    <a:schemeClr val="dk1">
                      <a:alpha val="40000"/>
                      <a:alpha val="40000"/>
                    </a:schemeClr>
                  </a:outerShdw>
                </a:effectLst>
              </a:rPr>
              <a:t>Game_sudoku</a:t>
            </a:r>
            <a:r>
              <a:rPr lang="en-US" dirty="0">
                <a:ln/>
                <a:effectLst>
                  <a:outerShdw blurRad="38100" dist="19050" dir="2700000" algn="tl" rotWithShape="0">
                    <a:schemeClr val="dk1">
                      <a:alpha val="40000"/>
                      <a:alpha val="40000"/>
                    </a:schemeClr>
                  </a:outerShdw>
                </a:effectLst>
              </a:rPr>
              <a:t> module.</a:t>
            </a:r>
          </a:p>
        </p:txBody>
      </p:sp>
      <p:sp>
        <p:nvSpPr>
          <p:cNvPr id="19" name="Freeform: Shape 1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vert="horz" lIns="91440" tIns="45720" rIns="91440" bIns="45720" rtlCol="0" anchor="ctr">
            <a:normAutofit/>
          </a:bodyPr>
          <a:lstStyle/>
          <a:p>
            <a:r>
              <a:rPr lang="en-US" kern="1200" dirty="0">
                <a:solidFill>
                  <a:srgbClr val="FFFFFF"/>
                </a:solidFill>
                <a:latin typeface="+mj-lt"/>
                <a:ea typeface="+mj-ea"/>
                <a:cs typeface="+mj-cs"/>
                <a:sym typeface="+mn-ea"/>
              </a:rPr>
              <a:t>Sub-package2</a:t>
            </a:r>
            <a:r>
              <a:rPr lang="en-US" altLang="en-CA" kern="1200" dirty="0">
                <a:solidFill>
                  <a:srgbClr val="FFFFFF"/>
                </a:solidFill>
                <a:latin typeface="+mj-lt"/>
                <a:ea typeface="+mj-ea"/>
                <a:cs typeface="+mj-cs"/>
                <a:sym typeface="+mn-ea"/>
              </a:rPr>
              <a:t> –</a:t>
            </a:r>
            <a:r>
              <a:rPr lang="en-US" altLang="en-CA" kern="1200" dirty="0" err="1">
                <a:solidFill>
                  <a:srgbClr val="FFFFFF"/>
                </a:solidFill>
                <a:latin typeface="+mj-lt"/>
                <a:ea typeface="+mj-ea"/>
                <a:cs typeface="+mj-cs"/>
                <a:sym typeface="+mn-ea"/>
              </a:rPr>
              <a:t>sudoku_show</a:t>
            </a:r>
            <a:r>
              <a:rPr lang="en-US" altLang="en-CA" kern="1200" dirty="0">
                <a:solidFill>
                  <a:srgbClr val="FFFFFF"/>
                </a:solidFill>
                <a:latin typeface="+mj-lt"/>
                <a:ea typeface="+mj-ea"/>
                <a:cs typeface="+mj-cs"/>
                <a:sym typeface="+mn-ea"/>
              </a:rPr>
              <a:t>:: </a:t>
            </a:r>
            <a:r>
              <a:rPr lang="en-US" kern="1200" dirty="0">
                <a:solidFill>
                  <a:srgbClr val="FFFFFF"/>
                </a:solidFill>
                <a:latin typeface="+mj-lt"/>
                <a:ea typeface="+mj-ea"/>
                <a:cs typeface="+mj-cs"/>
                <a:sym typeface="+mn-ea"/>
              </a:rPr>
              <a:t>Module2-sudoku generate</a:t>
            </a:r>
            <a:endParaRPr lang="en-US" kern="1200" dirty="0">
              <a:solidFill>
                <a:srgbClr val="FFFFFF"/>
              </a:solidFill>
              <a:latin typeface="+mj-lt"/>
              <a:ea typeface="+mj-ea"/>
              <a:cs typeface="+mj-cs"/>
            </a:endParaRPr>
          </a:p>
        </p:txBody>
      </p:sp>
      <p:sp>
        <p:nvSpPr>
          <p:cNvPr id="13" name="Freeform: Shape 1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fontScale="77500" lnSpcReduction="20000"/>
          </a:bodyPr>
          <a:lstStyle/>
          <a:p>
            <a:r>
              <a:rPr lang="en-US" sz="2600" dirty="0"/>
              <a:t>Mainly generates random Sudoku puzzles that conform to the rules of the game, and guarantees unique solutions</a:t>
            </a:r>
          </a:p>
          <a:p>
            <a:endParaRPr lang="en-US" sz="2600" dirty="0"/>
          </a:p>
          <a:p>
            <a:r>
              <a:rPr lang="en-US" sz="2600" dirty="0"/>
              <a:t>- Function1 - build matrix based on difficulty level input by the user.</a:t>
            </a:r>
          </a:p>
          <a:p>
            <a:pPr marL="0" indent="0">
              <a:buNone/>
            </a:pPr>
            <a:r>
              <a:rPr lang="en-US" sz="2600" dirty="0"/>
              <a:t>	&gt; Easy </a:t>
            </a:r>
            <a:r>
              <a:rPr lang="en-US" sz="2600" dirty="0">
                <a:sym typeface="Wingdings" pitchFamily="2" charset="2"/>
              </a:rPr>
              <a:t> 30 blanks</a:t>
            </a:r>
          </a:p>
          <a:p>
            <a:pPr marL="0" indent="0">
              <a:buNone/>
            </a:pPr>
            <a:r>
              <a:rPr lang="en-US" sz="2600" dirty="0">
                <a:sym typeface="Wingdings" pitchFamily="2" charset="2"/>
              </a:rPr>
              <a:t>	&gt; Medium40 blanks</a:t>
            </a:r>
          </a:p>
          <a:p>
            <a:pPr marL="0" indent="0">
              <a:buNone/>
            </a:pPr>
            <a:r>
              <a:rPr lang="en-US" sz="2600" dirty="0"/>
              <a:t>	&gt; Difficult </a:t>
            </a:r>
            <a:r>
              <a:rPr lang="en-US" sz="2600" dirty="0">
                <a:sym typeface="Wingdings" pitchFamily="2" charset="2"/>
              </a:rPr>
              <a:t> 50 blanks</a:t>
            </a:r>
            <a:endParaRPr lang="en-US" sz="2600" dirty="0"/>
          </a:p>
          <a:p>
            <a:r>
              <a:rPr lang="en-US" sz="2600" dirty="0"/>
              <a:t>- Function2 - </a:t>
            </a:r>
            <a:r>
              <a:rPr lang="en-US" sz="2600" dirty="0" err="1"/>
              <a:t>LasVegas</a:t>
            </a:r>
            <a:r>
              <a:rPr lang="en-US" sz="2600" dirty="0"/>
              <a:t> algorithm to build sudoku to randomly generated numbers in matrix.</a:t>
            </a:r>
          </a:p>
          <a:p>
            <a:r>
              <a:rPr lang="en-US" sz="2600" dirty="0"/>
              <a:t>- Function3 - solve sudoku using depth first search algorithm</a:t>
            </a:r>
          </a:p>
          <a:p>
            <a:r>
              <a:rPr lang="en-US" sz="2600" dirty="0"/>
              <a:t>- Function4 - Determine if there is only one answer by checking for other values between 1 to 10.</a:t>
            </a:r>
          </a:p>
        </p:txBody>
      </p:sp>
      <p:sp>
        <p:nvSpPr>
          <p:cNvPr id="19" name="Freeform: Shape 1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7</a:t>
            </a:fld>
            <a:endParaRPr lang="en-US"/>
          </a:p>
        </p:txBody>
      </p:sp>
    </p:spTree>
  </p:cSld>
  <p:clrMapOvr>
    <a:masterClrMapping/>
  </p:clrMapOvr>
</p:sld>
</file>

<file path=ppt/theme/theme1.xml><?xml version="1.0" encoding="utf-8"?>
<a:theme xmlns:a="http://schemas.openxmlformats.org/drawingml/2006/main" name="Lectures (2017)">
  <a:themeElements>
    <a:clrScheme name="Lecture Notes">
      <a:dk1>
        <a:sysClr val="windowText" lastClr="000000"/>
      </a:dk1>
      <a:lt1>
        <a:sysClr val="window" lastClr="FFFFFF"/>
      </a:lt1>
      <a:dk2>
        <a:srgbClr val="000000"/>
      </a:dk2>
      <a:lt2>
        <a:srgbClr val="F8F8F8"/>
      </a:lt2>
      <a:accent1>
        <a:srgbClr val="DDDDDD"/>
      </a:accent1>
      <a:accent2>
        <a:srgbClr val="9FE13C"/>
      </a:accent2>
      <a:accent3>
        <a:srgbClr val="8AAFF6"/>
      </a:accent3>
      <a:accent4>
        <a:srgbClr val="808080"/>
      </a:accent4>
      <a:accent5>
        <a:srgbClr val="5F5F5F"/>
      </a:accent5>
      <a:accent6>
        <a:srgbClr val="4D4D4D"/>
      </a:accent6>
      <a:hlink>
        <a:srgbClr val="1959EA"/>
      </a:hlink>
      <a:folHlink>
        <a:srgbClr val="1959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latin typeface="Open Sans"/>
            <a:cs typeface="Open Sans"/>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latin typeface="Open Sans"/>
            <a:cs typeface="Open San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 (2017)</Template>
  <TotalTime>44</TotalTime>
  <Words>578</Words>
  <Application>Microsoft Macintosh PowerPoint</Application>
  <PresentationFormat>Widescreen</PresentationFormat>
  <Paragraphs>65</Paragraphs>
  <Slides>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American Typewriter Bold</vt:lpstr>
      <vt:lpstr>Arial</vt:lpstr>
      <vt:lpstr>Calibri</vt:lpstr>
      <vt:lpstr>Calibri Light</vt:lpstr>
      <vt:lpstr>Consolas</vt:lpstr>
      <vt:lpstr>Lucida Grande</vt:lpstr>
      <vt:lpstr>Open Sans</vt:lpstr>
      <vt:lpstr>Wingdings</vt:lpstr>
      <vt:lpstr>Lectures (2017)</vt:lpstr>
      <vt:lpstr>Office Theme</vt:lpstr>
      <vt:lpstr> Sudoku Game  Project </vt:lpstr>
      <vt:lpstr>Introduction</vt:lpstr>
      <vt:lpstr>Real World Application of Sudoku Game :</vt:lpstr>
      <vt:lpstr>Sub-package1-sudoku_solve-Module1-config</vt:lpstr>
      <vt:lpstr>Sub-package1-sudoku_solve:: Module2-Game_sudoku</vt:lpstr>
      <vt:lpstr>Sub-package2-sudoku_show::Module1-paint</vt:lpstr>
      <vt:lpstr>Sub-package2 –sudoku_show:: Module2-sudoku generate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mkhasan</dc:creator>
  <cp:lastModifiedBy>atevhs77@student.ubc.ca</cp:lastModifiedBy>
  <cp:revision>22</cp:revision>
  <cp:lastPrinted>2022-12-03T08:37:59Z</cp:lastPrinted>
  <dcterms:created xsi:type="dcterms:W3CDTF">2022-12-03T08:37:59Z</dcterms:created>
  <dcterms:modified xsi:type="dcterms:W3CDTF">2022-12-05T22:15:34Z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1033-4.7.1.7786</vt:lpwstr>
  </property>
</Properties>
</file>