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84"/>
  </p:normalViewPr>
  <p:slideViewPr>
    <p:cSldViewPr snapToGrid="0">
      <p:cViewPr varScale="1">
        <p:scale>
          <a:sx n="90" d="100"/>
          <a:sy n="90" d="100"/>
        </p:scale>
        <p:origin x="23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6EFF9-DDAE-42F8-9994-31E362052D9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5F489D6-19F4-4377-8D1C-4C227E2BC9FD}">
      <dgm:prSet/>
      <dgm:spPr/>
      <dgm:t>
        <a:bodyPr/>
        <a:lstStyle/>
        <a:p>
          <a:r>
            <a:rPr lang="en-CA"/>
            <a:t>Contains 284,807 transactions that occurred in two days.</a:t>
          </a:r>
          <a:endParaRPr lang="en-US"/>
        </a:p>
      </dgm:t>
    </dgm:pt>
    <dgm:pt modelId="{F94C179B-2736-4FFA-8FF6-65137E2EE696}" type="parTrans" cxnId="{C1775DAC-2FA7-4015-829D-406C0AA9F70C}">
      <dgm:prSet/>
      <dgm:spPr/>
      <dgm:t>
        <a:bodyPr/>
        <a:lstStyle/>
        <a:p>
          <a:endParaRPr lang="en-US"/>
        </a:p>
      </dgm:t>
    </dgm:pt>
    <dgm:pt modelId="{19A793EE-2956-49BF-876D-DD5620D1E306}" type="sibTrans" cxnId="{C1775DAC-2FA7-4015-829D-406C0AA9F70C}">
      <dgm:prSet/>
      <dgm:spPr/>
      <dgm:t>
        <a:bodyPr/>
        <a:lstStyle/>
        <a:p>
          <a:endParaRPr lang="en-US"/>
        </a:p>
      </dgm:t>
    </dgm:pt>
    <dgm:pt modelId="{007F36D6-02AF-495A-B809-F4D985A21A80}">
      <dgm:prSet/>
      <dgm:spPr/>
      <dgm:t>
        <a:bodyPr/>
        <a:lstStyle/>
        <a:p>
          <a:r>
            <a:rPr lang="en-CA"/>
            <a:t>The dataset is highly unbalanced with only 492 frauds out of 284,807 transactions.</a:t>
          </a:r>
          <a:endParaRPr lang="en-US"/>
        </a:p>
      </dgm:t>
    </dgm:pt>
    <dgm:pt modelId="{7DD44440-FD75-4614-B308-4CB187327D0E}" type="parTrans" cxnId="{CC5005EF-5593-42B0-8E39-E93A4121BE1D}">
      <dgm:prSet/>
      <dgm:spPr/>
      <dgm:t>
        <a:bodyPr/>
        <a:lstStyle/>
        <a:p>
          <a:endParaRPr lang="en-US"/>
        </a:p>
      </dgm:t>
    </dgm:pt>
    <dgm:pt modelId="{49206608-291F-400F-B275-862B30122D0F}" type="sibTrans" cxnId="{CC5005EF-5593-42B0-8E39-E93A4121BE1D}">
      <dgm:prSet/>
      <dgm:spPr/>
      <dgm:t>
        <a:bodyPr/>
        <a:lstStyle/>
        <a:p>
          <a:endParaRPr lang="en-US"/>
        </a:p>
      </dgm:t>
    </dgm:pt>
    <dgm:pt modelId="{88728D94-7B9C-48CF-A3EF-87B8FB765731}">
      <dgm:prSet/>
      <dgm:spPr/>
      <dgm:t>
        <a:bodyPr/>
        <a:lstStyle/>
        <a:p>
          <a:r>
            <a:rPr lang="en-CA"/>
            <a:t>The positive class (frauds) account for 0.172% of all transactions.</a:t>
          </a:r>
          <a:endParaRPr lang="en-US"/>
        </a:p>
      </dgm:t>
    </dgm:pt>
    <dgm:pt modelId="{61B90D2E-9C4C-4684-A38E-134988820106}" type="parTrans" cxnId="{73C9C3C0-65B5-4C76-BB10-E164EC71CEB6}">
      <dgm:prSet/>
      <dgm:spPr/>
      <dgm:t>
        <a:bodyPr/>
        <a:lstStyle/>
        <a:p>
          <a:endParaRPr lang="en-US"/>
        </a:p>
      </dgm:t>
    </dgm:pt>
    <dgm:pt modelId="{4D784BBD-E4C7-4F43-8131-6A300126CE54}" type="sibTrans" cxnId="{73C9C3C0-65B5-4C76-BB10-E164EC71CEB6}">
      <dgm:prSet/>
      <dgm:spPr/>
      <dgm:t>
        <a:bodyPr/>
        <a:lstStyle/>
        <a:p>
          <a:endParaRPr lang="en-US"/>
        </a:p>
      </dgm:t>
    </dgm:pt>
    <dgm:pt modelId="{51E237E3-CB71-403C-960C-6A394153F349}">
      <dgm:prSet/>
      <dgm:spPr/>
      <dgm:t>
        <a:bodyPr/>
        <a:lstStyle/>
        <a:p>
          <a:r>
            <a:rPr lang="en-CA"/>
            <a:t>Only numerical input variables are provided, which are the result of a PCA transformation.</a:t>
          </a:r>
          <a:endParaRPr lang="en-US"/>
        </a:p>
      </dgm:t>
    </dgm:pt>
    <dgm:pt modelId="{6884AF1A-2B8B-4968-9C7A-35C792C5A4DD}" type="parTrans" cxnId="{F62299E9-0D58-47F8-B126-3D93F34DAB0B}">
      <dgm:prSet/>
      <dgm:spPr/>
      <dgm:t>
        <a:bodyPr/>
        <a:lstStyle/>
        <a:p>
          <a:endParaRPr lang="en-US"/>
        </a:p>
      </dgm:t>
    </dgm:pt>
    <dgm:pt modelId="{08AF4964-A0F2-412B-BDA7-446C03A2A382}" type="sibTrans" cxnId="{F62299E9-0D58-47F8-B126-3D93F34DAB0B}">
      <dgm:prSet/>
      <dgm:spPr/>
      <dgm:t>
        <a:bodyPr/>
        <a:lstStyle/>
        <a:p>
          <a:endParaRPr lang="en-US"/>
        </a:p>
      </dgm:t>
    </dgm:pt>
    <dgm:pt modelId="{04D30EC6-E53F-455D-8AF8-CE7AD56F6147}">
      <dgm:prSet/>
      <dgm:spPr/>
      <dgm:t>
        <a:bodyPr/>
        <a:lstStyle/>
        <a:p>
          <a:r>
            <a:rPr lang="en-CA"/>
            <a:t>The features V1-V28 are principal components obtained with PCA, while 'Time' and 'Amount' are not transformed.</a:t>
          </a:r>
          <a:endParaRPr lang="en-US"/>
        </a:p>
      </dgm:t>
    </dgm:pt>
    <dgm:pt modelId="{3CB8C4D4-D3EB-44F6-974D-19D6DDD03E13}" type="parTrans" cxnId="{10A1CDBB-66A2-438C-9F81-4A7B331B7723}">
      <dgm:prSet/>
      <dgm:spPr/>
      <dgm:t>
        <a:bodyPr/>
        <a:lstStyle/>
        <a:p>
          <a:endParaRPr lang="en-US"/>
        </a:p>
      </dgm:t>
    </dgm:pt>
    <dgm:pt modelId="{A10E3903-75D3-4E64-BF8F-9E35ACE752FC}" type="sibTrans" cxnId="{10A1CDBB-66A2-438C-9F81-4A7B331B7723}">
      <dgm:prSet/>
      <dgm:spPr/>
      <dgm:t>
        <a:bodyPr/>
        <a:lstStyle/>
        <a:p>
          <a:endParaRPr lang="en-US"/>
        </a:p>
      </dgm:t>
    </dgm:pt>
    <dgm:pt modelId="{F7403B1E-F885-45AB-8844-475BE4F3D377}">
      <dgm:prSet/>
      <dgm:spPr/>
      <dgm:t>
        <a:bodyPr/>
        <a:lstStyle/>
        <a:p>
          <a:r>
            <a:rPr lang="en-CA"/>
            <a:t>'Time' represents the seconds elapsed between each transaction and the first transaction in the dataset.</a:t>
          </a:r>
          <a:endParaRPr lang="en-US"/>
        </a:p>
      </dgm:t>
    </dgm:pt>
    <dgm:pt modelId="{5DDFF13C-6126-4C73-809D-870B44B78567}" type="parTrans" cxnId="{8E173463-8345-462F-916A-7B3D9BDA8676}">
      <dgm:prSet/>
      <dgm:spPr/>
      <dgm:t>
        <a:bodyPr/>
        <a:lstStyle/>
        <a:p>
          <a:endParaRPr lang="en-US"/>
        </a:p>
      </dgm:t>
    </dgm:pt>
    <dgm:pt modelId="{8921F9EB-360C-4A86-BF69-FDECF3BDB243}" type="sibTrans" cxnId="{8E173463-8345-462F-916A-7B3D9BDA8676}">
      <dgm:prSet/>
      <dgm:spPr/>
      <dgm:t>
        <a:bodyPr/>
        <a:lstStyle/>
        <a:p>
          <a:endParaRPr lang="en-US"/>
        </a:p>
      </dgm:t>
    </dgm:pt>
    <dgm:pt modelId="{1667E209-0794-4644-B2A1-C4916E7D45E3}">
      <dgm:prSet/>
      <dgm:spPr/>
      <dgm:t>
        <a:bodyPr/>
        <a:lstStyle/>
        <a:p>
          <a:r>
            <a:rPr lang="en-CA"/>
            <a:t>'Amount' represents the transaction amount, and can be used for cost-sensitive learning.</a:t>
          </a:r>
          <a:endParaRPr lang="en-US"/>
        </a:p>
      </dgm:t>
    </dgm:pt>
    <dgm:pt modelId="{A16B1B14-838A-4AFA-A0EB-5BB971DE0E40}" type="parTrans" cxnId="{EED3E9F1-86FF-4B3E-9EC5-96AD03EA55AB}">
      <dgm:prSet/>
      <dgm:spPr/>
      <dgm:t>
        <a:bodyPr/>
        <a:lstStyle/>
        <a:p>
          <a:endParaRPr lang="en-US"/>
        </a:p>
      </dgm:t>
    </dgm:pt>
    <dgm:pt modelId="{50D6E237-348A-40AD-8328-F0D67A6A46EC}" type="sibTrans" cxnId="{EED3E9F1-86FF-4B3E-9EC5-96AD03EA55AB}">
      <dgm:prSet/>
      <dgm:spPr/>
      <dgm:t>
        <a:bodyPr/>
        <a:lstStyle/>
        <a:p>
          <a:endParaRPr lang="en-US"/>
        </a:p>
      </dgm:t>
    </dgm:pt>
    <dgm:pt modelId="{149F4FF2-CF75-40A3-B9AA-273B48FBE57D}">
      <dgm:prSet/>
      <dgm:spPr/>
      <dgm:t>
        <a:bodyPr/>
        <a:lstStyle/>
        <a:p>
          <a:r>
            <a:rPr lang="en-CA"/>
            <a:t>The response variable is 'Class', with a value of 1 indicating fraud and 0 indicating no fraud.</a:t>
          </a:r>
          <a:endParaRPr lang="en-US"/>
        </a:p>
      </dgm:t>
    </dgm:pt>
    <dgm:pt modelId="{095296B5-7CC8-4EBB-BD4C-01B2407F1439}" type="parTrans" cxnId="{E9EA9667-828C-4492-AFCE-D32691FFF4FF}">
      <dgm:prSet/>
      <dgm:spPr/>
      <dgm:t>
        <a:bodyPr/>
        <a:lstStyle/>
        <a:p>
          <a:endParaRPr lang="en-US"/>
        </a:p>
      </dgm:t>
    </dgm:pt>
    <dgm:pt modelId="{350228C2-2D1F-4651-921C-423D41D26FAF}" type="sibTrans" cxnId="{E9EA9667-828C-4492-AFCE-D32691FFF4FF}">
      <dgm:prSet/>
      <dgm:spPr/>
      <dgm:t>
        <a:bodyPr/>
        <a:lstStyle/>
        <a:p>
          <a:endParaRPr lang="en-US"/>
        </a:p>
      </dgm:t>
    </dgm:pt>
    <dgm:pt modelId="{8ED2A471-99A3-CF46-829D-B91C423A197F}" type="pres">
      <dgm:prSet presAssocID="{8686EFF9-DDAE-42F8-9994-31E362052D9A}" presName="diagram" presStyleCnt="0">
        <dgm:presLayoutVars>
          <dgm:dir/>
          <dgm:resizeHandles val="exact"/>
        </dgm:presLayoutVars>
      </dgm:prSet>
      <dgm:spPr/>
    </dgm:pt>
    <dgm:pt modelId="{BB20C46C-EA9D-1744-8B1C-3CA6DCCE69A2}" type="pres">
      <dgm:prSet presAssocID="{05F489D6-19F4-4377-8D1C-4C227E2BC9FD}" presName="node" presStyleLbl="node1" presStyleIdx="0" presStyleCnt="8">
        <dgm:presLayoutVars>
          <dgm:bulletEnabled val="1"/>
        </dgm:presLayoutVars>
      </dgm:prSet>
      <dgm:spPr/>
    </dgm:pt>
    <dgm:pt modelId="{F4DB4C19-6996-2745-9ADA-8F276179F14D}" type="pres">
      <dgm:prSet presAssocID="{19A793EE-2956-49BF-876D-DD5620D1E306}" presName="sibTrans" presStyleCnt="0"/>
      <dgm:spPr/>
    </dgm:pt>
    <dgm:pt modelId="{339D8CDB-F34E-2049-8BCA-77CCD6417D21}" type="pres">
      <dgm:prSet presAssocID="{007F36D6-02AF-495A-B809-F4D985A21A80}" presName="node" presStyleLbl="node1" presStyleIdx="1" presStyleCnt="8">
        <dgm:presLayoutVars>
          <dgm:bulletEnabled val="1"/>
        </dgm:presLayoutVars>
      </dgm:prSet>
      <dgm:spPr/>
    </dgm:pt>
    <dgm:pt modelId="{2B579285-E09E-4A4C-B036-F11BEB433C56}" type="pres">
      <dgm:prSet presAssocID="{49206608-291F-400F-B275-862B30122D0F}" presName="sibTrans" presStyleCnt="0"/>
      <dgm:spPr/>
    </dgm:pt>
    <dgm:pt modelId="{67C42A95-AAE1-354C-BD5F-9FC598E7E557}" type="pres">
      <dgm:prSet presAssocID="{88728D94-7B9C-48CF-A3EF-87B8FB765731}" presName="node" presStyleLbl="node1" presStyleIdx="2" presStyleCnt="8">
        <dgm:presLayoutVars>
          <dgm:bulletEnabled val="1"/>
        </dgm:presLayoutVars>
      </dgm:prSet>
      <dgm:spPr/>
    </dgm:pt>
    <dgm:pt modelId="{D7C72B89-C268-B148-9EC3-A9BA12367076}" type="pres">
      <dgm:prSet presAssocID="{4D784BBD-E4C7-4F43-8131-6A300126CE54}" presName="sibTrans" presStyleCnt="0"/>
      <dgm:spPr/>
    </dgm:pt>
    <dgm:pt modelId="{A98D99F9-660B-8B43-A4A7-B5BDE9C6D02C}" type="pres">
      <dgm:prSet presAssocID="{51E237E3-CB71-403C-960C-6A394153F349}" presName="node" presStyleLbl="node1" presStyleIdx="3" presStyleCnt="8">
        <dgm:presLayoutVars>
          <dgm:bulletEnabled val="1"/>
        </dgm:presLayoutVars>
      </dgm:prSet>
      <dgm:spPr/>
    </dgm:pt>
    <dgm:pt modelId="{CB59747F-07F9-FF44-84BD-A1A9743BF59F}" type="pres">
      <dgm:prSet presAssocID="{08AF4964-A0F2-412B-BDA7-446C03A2A382}" presName="sibTrans" presStyleCnt="0"/>
      <dgm:spPr/>
    </dgm:pt>
    <dgm:pt modelId="{B88AD92F-EE25-AE4E-95EA-65DB67218C38}" type="pres">
      <dgm:prSet presAssocID="{04D30EC6-E53F-455D-8AF8-CE7AD56F6147}" presName="node" presStyleLbl="node1" presStyleIdx="4" presStyleCnt="8">
        <dgm:presLayoutVars>
          <dgm:bulletEnabled val="1"/>
        </dgm:presLayoutVars>
      </dgm:prSet>
      <dgm:spPr/>
    </dgm:pt>
    <dgm:pt modelId="{0442A7B7-38C4-244D-8859-67F6BB92959E}" type="pres">
      <dgm:prSet presAssocID="{A10E3903-75D3-4E64-BF8F-9E35ACE752FC}" presName="sibTrans" presStyleCnt="0"/>
      <dgm:spPr/>
    </dgm:pt>
    <dgm:pt modelId="{6E06DB4F-9210-284F-A6DF-7E7525990617}" type="pres">
      <dgm:prSet presAssocID="{F7403B1E-F885-45AB-8844-475BE4F3D377}" presName="node" presStyleLbl="node1" presStyleIdx="5" presStyleCnt="8">
        <dgm:presLayoutVars>
          <dgm:bulletEnabled val="1"/>
        </dgm:presLayoutVars>
      </dgm:prSet>
      <dgm:spPr/>
    </dgm:pt>
    <dgm:pt modelId="{557CD396-43CC-AE4F-9DAA-4060AC9487A0}" type="pres">
      <dgm:prSet presAssocID="{8921F9EB-360C-4A86-BF69-FDECF3BDB243}" presName="sibTrans" presStyleCnt="0"/>
      <dgm:spPr/>
    </dgm:pt>
    <dgm:pt modelId="{54FC62BE-EE9E-AF48-B3D3-B3403D54B40B}" type="pres">
      <dgm:prSet presAssocID="{1667E209-0794-4644-B2A1-C4916E7D45E3}" presName="node" presStyleLbl="node1" presStyleIdx="6" presStyleCnt="8">
        <dgm:presLayoutVars>
          <dgm:bulletEnabled val="1"/>
        </dgm:presLayoutVars>
      </dgm:prSet>
      <dgm:spPr/>
    </dgm:pt>
    <dgm:pt modelId="{8B8D9680-5977-FD46-B600-55782E7E19A2}" type="pres">
      <dgm:prSet presAssocID="{50D6E237-348A-40AD-8328-F0D67A6A46EC}" presName="sibTrans" presStyleCnt="0"/>
      <dgm:spPr/>
    </dgm:pt>
    <dgm:pt modelId="{A97DAEC2-0C37-CE4B-94E1-ECFFC2F9AFBF}" type="pres">
      <dgm:prSet presAssocID="{149F4FF2-CF75-40A3-B9AA-273B48FBE57D}" presName="node" presStyleLbl="node1" presStyleIdx="7" presStyleCnt="8">
        <dgm:presLayoutVars>
          <dgm:bulletEnabled val="1"/>
        </dgm:presLayoutVars>
      </dgm:prSet>
      <dgm:spPr/>
    </dgm:pt>
  </dgm:ptLst>
  <dgm:cxnLst>
    <dgm:cxn modelId="{96F31003-B4B2-464F-AF65-927CAED2333D}" type="presOf" srcId="{007F36D6-02AF-495A-B809-F4D985A21A80}" destId="{339D8CDB-F34E-2049-8BCA-77CCD6417D21}" srcOrd="0" destOrd="0" presId="urn:microsoft.com/office/officeart/2005/8/layout/default"/>
    <dgm:cxn modelId="{6A07181F-3574-6941-8F93-A6778B59C800}" type="presOf" srcId="{05F489D6-19F4-4377-8D1C-4C227E2BC9FD}" destId="{BB20C46C-EA9D-1744-8B1C-3CA6DCCE69A2}" srcOrd="0" destOrd="0" presId="urn:microsoft.com/office/officeart/2005/8/layout/default"/>
    <dgm:cxn modelId="{FD2BAC3F-D402-4E4A-97B1-991420C07E57}" type="presOf" srcId="{51E237E3-CB71-403C-960C-6A394153F349}" destId="{A98D99F9-660B-8B43-A4A7-B5BDE9C6D02C}" srcOrd="0" destOrd="0" presId="urn:microsoft.com/office/officeart/2005/8/layout/default"/>
    <dgm:cxn modelId="{636F364D-72C2-5846-98BD-571926D678AD}" type="presOf" srcId="{F7403B1E-F885-45AB-8844-475BE4F3D377}" destId="{6E06DB4F-9210-284F-A6DF-7E7525990617}" srcOrd="0" destOrd="0" presId="urn:microsoft.com/office/officeart/2005/8/layout/default"/>
    <dgm:cxn modelId="{8E173463-8345-462F-916A-7B3D9BDA8676}" srcId="{8686EFF9-DDAE-42F8-9994-31E362052D9A}" destId="{F7403B1E-F885-45AB-8844-475BE4F3D377}" srcOrd="5" destOrd="0" parTransId="{5DDFF13C-6126-4C73-809D-870B44B78567}" sibTransId="{8921F9EB-360C-4A86-BF69-FDECF3BDB243}"/>
    <dgm:cxn modelId="{E9EA9667-828C-4492-AFCE-D32691FFF4FF}" srcId="{8686EFF9-DDAE-42F8-9994-31E362052D9A}" destId="{149F4FF2-CF75-40A3-B9AA-273B48FBE57D}" srcOrd="7" destOrd="0" parTransId="{095296B5-7CC8-4EBB-BD4C-01B2407F1439}" sibTransId="{350228C2-2D1F-4651-921C-423D41D26FAF}"/>
    <dgm:cxn modelId="{358ED48B-7837-2844-91B9-321036AE288A}" type="presOf" srcId="{88728D94-7B9C-48CF-A3EF-87B8FB765731}" destId="{67C42A95-AAE1-354C-BD5F-9FC598E7E557}" srcOrd="0" destOrd="0" presId="urn:microsoft.com/office/officeart/2005/8/layout/default"/>
    <dgm:cxn modelId="{566D3596-9211-3D4F-86C9-125B4FF1703F}" type="presOf" srcId="{8686EFF9-DDAE-42F8-9994-31E362052D9A}" destId="{8ED2A471-99A3-CF46-829D-B91C423A197F}" srcOrd="0" destOrd="0" presId="urn:microsoft.com/office/officeart/2005/8/layout/default"/>
    <dgm:cxn modelId="{4F18039E-BC28-9243-90A1-93955EA15F82}" type="presOf" srcId="{1667E209-0794-4644-B2A1-C4916E7D45E3}" destId="{54FC62BE-EE9E-AF48-B3D3-B3403D54B40B}" srcOrd="0" destOrd="0" presId="urn:microsoft.com/office/officeart/2005/8/layout/default"/>
    <dgm:cxn modelId="{C1775DAC-2FA7-4015-829D-406C0AA9F70C}" srcId="{8686EFF9-DDAE-42F8-9994-31E362052D9A}" destId="{05F489D6-19F4-4377-8D1C-4C227E2BC9FD}" srcOrd="0" destOrd="0" parTransId="{F94C179B-2736-4FFA-8FF6-65137E2EE696}" sibTransId="{19A793EE-2956-49BF-876D-DD5620D1E306}"/>
    <dgm:cxn modelId="{8E15E1B4-6ACB-7F4F-A86A-3A396AED2DBB}" type="presOf" srcId="{149F4FF2-CF75-40A3-B9AA-273B48FBE57D}" destId="{A97DAEC2-0C37-CE4B-94E1-ECFFC2F9AFBF}" srcOrd="0" destOrd="0" presId="urn:microsoft.com/office/officeart/2005/8/layout/default"/>
    <dgm:cxn modelId="{10A1CDBB-66A2-438C-9F81-4A7B331B7723}" srcId="{8686EFF9-DDAE-42F8-9994-31E362052D9A}" destId="{04D30EC6-E53F-455D-8AF8-CE7AD56F6147}" srcOrd="4" destOrd="0" parTransId="{3CB8C4D4-D3EB-44F6-974D-19D6DDD03E13}" sibTransId="{A10E3903-75D3-4E64-BF8F-9E35ACE752FC}"/>
    <dgm:cxn modelId="{73C9C3C0-65B5-4C76-BB10-E164EC71CEB6}" srcId="{8686EFF9-DDAE-42F8-9994-31E362052D9A}" destId="{88728D94-7B9C-48CF-A3EF-87B8FB765731}" srcOrd="2" destOrd="0" parTransId="{61B90D2E-9C4C-4684-A38E-134988820106}" sibTransId="{4D784BBD-E4C7-4F43-8131-6A300126CE54}"/>
    <dgm:cxn modelId="{B63F24D2-22DC-2942-B596-0D86C6743DC5}" type="presOf" srcId="{04D30EC6-E53F-455D-8AF8-CE7AD56F6147}" destId="{B88AD92F-EE25-AE4E-95EA-65DB67218C38}" srcOrd="0" destOrd="0" presId="urn:microsoft.com/office/officeart/2005/8/layout/default"/>
    <dgm:cxn modelId="{F62299E9-0D58-47F8-B126-3D93F34DAB0B}" srcId="{8686EFF9-DDAE-42F8-9994-31E362052D9A}" destId="{51E237E3-CB71-403C-960C-6A394153F349}" srcOrd="3" destOrd="0" parTransId="{6884AF1A-2B8B-4968-9C7A-35C792C5A4DD}" sibTransId="{08AF4964-A0F2-412B-BDA7-446C03A2A382}"/>
    <dgm:cxn modelId="{CC5005EF-5593-42B0-8E39-E93A4121BE1D}" srcId="{8686EFF9-DDAE-42F8-9994-31E362052D9A}" destId="{007F36D6-02AF-495A-B809-F4D985A21A80}" srcOrd="1" destOrd="0" parTransId="{7DD44440-FD75-4614-B308-4CB187327D0E}" sibTransId="{49206608-291F-400F-B275-862B30122D0F}"/>
    <dgm:cxn modelId="{EED3E9F1-86FF-4B3E-9EC5-96AD03EA55AB}" srcId="{8686EFF9-DDAE-42F8-9994-31E362052D9A}" destId="{1667E209-0794-4644-B2A1-C4916E7D45E3}" srcOrd="6" destOrd="0" parTransId="{A16B1B14-838A-4AFA-A0EB-5BB971DE0E40}" sibTransId="{50D6E237-348A-40AD-8328-F0D67A6A46EC}"/>
    <dgm:cxn modelId="{0622185C-19BE-9543-9ECA-909DB815EFAE}" type="presParOf" srcId="{8ED2A471-99A3-CF46-829D-B91C423A197F}" destId="{BB20C46C-EA9D-1744-8B1C-3CA6DCCE69A2}" srcOrd="0" destOrd="0" presId="urn:microsoft.com/office/officeart/2005/8/layout/default"/>
    <dgm:cxn modelId="{619B7BDF-4465-F443-990B-3694A7074B13}" type="presParOf" srcId="{8ED2A471-99A3-CF46-829D-B91C423A197F}" destId="{F4DB4C19-6996-2745-9ADA-8F276179F14D}" srcOrd="1" destOrd="0" presId="urn:microsoft.com/office/officeart/2005/8/layout/default"/>
    <dgm:cxn modelId="{26B26903-EA8B-244E-AD08-4C1CAF3F6806}" type="presParOf" srcId="{8ED2A471-99A3-CF46-829D-B91C423A197F}" destId="{339D8CDB-F34E-2049-8BCA-77CCD6417D21}" srcOrd="2" destOrd="0" presId="urn:microsoft.com/office/officeart/2005/8/layout/default"/>
    <dgm:cxn modelId="{A12877B5-0622-044F-B596-086A310C10AA}" type="presParOf" srcId="{8ED2A471-99A3-CF46-829D-B91C423A197F}" destId="{2B579285-E09E-4A4C-B036-F11BEB433C56}" srcOrd="3" destOrd="0" presId="urn:microsoft.com/office/officeart/2005/8/layout/default"/>
    <dgm:cxn modelId="{F2A68CC1-C7AA-CB40-8F29-8E9BA93F7947}" type="presParOf" srcId="{8ED2A471-99A3-CF46-829D-B91C423A197F}" destId="{67C42A95-AAE1-354C-BD5F-9FC598E7E557}" srcOrd="4" destOrd="0" presId="urn:microsoft.com/office/officeart/2005/8/layout/default"/>
    <dgm:cxn modelId="{55BF3FC4-462D-834A-85E4-AE9571D570EA}" type="presParOf" srcId="{8ED2A471-99A3-CF46-829D-B91C423A197F}" destId="{D7C72B89-C268-B148-9EC3-A9BA12367076}" srcOrd="5" destOrd="0" presId="urn:microsoft.com/office/officeart/2005/8/layout/default"/>
    <dgm:cxn modelId="{BF629F03-F5FF-0643-8BA7-E611B6915497}" type="presParOf" srcId="{8ED2A471-99A3-CF46-829D-B91C423A197F}" destId="{A98D99F9-660B-8B43-A4A7-B5BDE9C6D02C}" srcOrd="6" destOrd="0" presId="urn:microsoft.com/office/officeart/2005/8/layout/default"/>
    <dgm:cxn modelId="{428F4B22-8B29-4D4F-BE43-8DD938F3D0F3}" type="presParOf" srcId="{8ED2A471-99A3-CF46-829D-B91C423A197F}" destId="{CB59747F-07F9-FF44-84BD-A1A9743BF59F}" srcOrd="7" destOrd="0" presId="urn:microsoft.com/office/officeart/2005/8/layout/default"/>
    <dgm:cxn modelId="{C861B971-33F0-394A-8215-152385F75012}" type="presParOf" srcId="{8ED2A471-99A3-CF46-829D-B91C423A197F}" destId="{B88AD92F-EE25-AE4E-95EA-65DB67218C38}" srcOrd="8" destOrd="0" presId="urn:microsoft.com/office/officeart/2005/8/layout/default"/>
    <dgm:cxn modelId="{271BFC91-9C45-0743-A9F2-A758AFF1D124}" type="presParOf" srcId="{8ED2A471-99A3-CF46-829D-B91C423A197F}" destId="{0442A7B7-38C4-244D-8859-67F6BB92959E}" srcOrd="9" destOrd="0" presId="urn:microsoft.com/office/officeart/2005/8/layout/default"/>
    <dgm:cxn modelId="{D2FAE89D-0448-5C4D-997E-8B6521E3C2C3}" type="presParOf" srcId="{8ED2A471-99A3-CF46-829D-B91C423A197F}" destId="{6E06DB4F-9210-284F-A6DF-7E7525990617}" srcOrd="10" destOrd="0" presId="urn:microsoft.com/office/officeart/2005/8/layout/default"/>
    <dgm:cxn modelId="{49CCF4BA-8A68-1543-9150-588B8E0C3625}" type="presParOf" srcId="{8ED2A471-99A3-CF46-829D-B91C423A197F}" destId="{557CD396-43CC-AE4F-9DAA-4060AC9487A0}" srcOrd="11" destOrd="0" presId="urn:microsoft.com/office/officeart/2005/8/layout/default"/>
    <dgm:cxn modelId="{02640185-3C1E-F340-B4DF-A50B52E554D7}" type="presParOf" srcId="{8ED2A471-99A3-CF46-829D-B91C423A197F}" destId="{54FC62BE-EE9E-AF48-B3D3-B3403D54B40B}" srcOrd="12" destOrd="0" presId="urn:microsoft.com/office/officeart/2005/8/layout/default"/>
    <dgm:cxn modelId="{204D0363-A0EC-F240-804C-E1D2DCB7243F}" type="presParOf" srcId="{8ED2A471-99A3-CF46-829D-B91C423A197F}" destId="{8B8D9680-5977-FD46-B600-55782E7E19A2}" srcOrd="13" destOrd="0" presId="urn:microsoft.com/office/officeart/2005/8/layout/default"/>
    <dgm:cxn modelId="{9F89636E-7572-F64F-902A-64491163EF73}" type="presParOf" srcId="{8ED2A471-99A3-CF46-829D-B91C423A197F}" destId="{A97DAEC2-0C37-CE4B-94E1-ECFFC2F9AF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218BE1-7C93-954E-916B-E6B2C86DC60B}"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7FB40C9A-296C-5E4B-A72F-4281C9CBB428}">
      <dgm:prSet/>
      <dgm:spPr/>
      <dgm:t>
        <a:bodyPr/>
        <a:lstStyle/>
        <a:p>
          <a:r>
            <a:rPr lang="en-CA" b="0" i="0" dirty="0"/>
            <a:t>To compare and evaluate the performance of multiple machine learning algorithms, including Logistic Regression, LSTM, Dense Neural Network, and MLP RNN, for credit card fraud detection.</a:t>
          </a:r>
          <a:endParaRPr lang="en-CA" dirty="0"/>
        </a:p>
      </dgm:t>
    </dgm:pt>
    <dgm:pt modelId="{93E19096-8CDE-EF44-AF79-C2B950C55855}" type="parTrans" cxnId="{AA4BAF3B-0E5A-B449-80DE-C93D65E90205}">
      <dgm:prSet/>
      <dgm:spPr/>
      <dgm:t>
        <a:bodyPr/>
        <a:lstStyle/>
        <a:p>
          <a:endParaRPr lang="en-US"/>
        </a:p>
      </dgm:t>
    </dgm:pt>
    <dgm:pt modelId="{C2F57F07-C16D-854E-BB86-CA028D435CA4}" type="sibTrans" cxnId="{AA4BAF3B-0E5A-B449-80DE-C93D65E90205}">
      <dgm:prSet/>
      <dgm:spPr/>
      <dgm:t>
        <a:bodyPr/>
        <a:lstStyle/>
        <a:p>
          <a:endParaRPr lang="en-US"/>
        </a:p>
      </dgm:t>
    </dgm:pt>
    <dgm:pt modelId="{D085CA39-1397-BF4B-8A39-69AF4AD81D3F}">
      <dgm:prSet/>
      <dgm:spPr/>
      <dgm:t>
        <a:bodyPr/>
        <a:lstStyle/>
        <a:p>
          <a:r>
            <a:rPr lang="en-CA" b="0" i="0" dirty="0"/>
            <a:t>To investigate the impact of feature engineering techniques, specifically PCA dimensionality reduction, on the performance of credit card fraud detection models.</a:t>
          </a:r>
          <a:endParaRPr lang="en-CA" dirty="0"/>
        </a:p>
      </dgm:t>
    </dgm:pt>
    <dgm:pt modelId="{C16D4E96-C430-394F-85A2-7D822458DF34}" type="parTrans" cxnId="{6024B55B-6488-9C41-B80A-694710F28DEF}">
      <dgm:prSet/>
      <dgm:spPr/>
      <dgm:t>
        <a:bodyPr/>
        <a:lstStyle/>
        <a:p>
          <a:endParaRPr lang="en-US"/>
        </a:p>
      </dgm:t>
    </dgm:pt>
    <dgm:pt modelId="{4B23E21B-F8C2-5C46-9293-F9AD17383179}" type="sibTrans" cxnId="{6024B55B-6488-9C41-B80A-694710F28DEF}">
      <dgm:prSet/>
      <dgm:spPr/>
      <dgm:t>
        <a:bodyPr/>
        <a:lstStyle/>
        <a:p>
          <a:endParaRPr lang="en-US"/>
        </a:p>
      </dgm:t>
    </dgm:pt>
    <dgm:pt modelId="{071F18E7-07FB-8E46-B840-7775EC6602F3}">
      <dgm:prSet/>
      <dgm:spPr/>
      <dgm:t>
        <a:bodyPr/>
        <a:lstStyle/>
        <a:p>
          <a:r>
            <a:rPr lang="en-CA" b="0" i="0" dirty="0"/>
            <a:t>To develop and evaluate methods to address the issue of class imbalance, such as SMOTE oversampling, to improve the accuracy of credit card fraud detection models.</a:t>
          </a:r>
          <a:endParaRPr lang="en-CA" dirty="0"/>
        </a:p>
      </dgm:t>
    </dgm:pt>
    <dgm:pt modelId="{AACF69F1-ACC2-384D-A324-5B0AEE003A81}" type="parTrans" cxnId="{7C464BCF-DC6E-AA4C-B4B1-5E638AE78FC4}">
      <dgm:prSet/>
      <dgm:spPr/>
      <dgm:t>
        <a:bodyPr/>
        <a:lstStyle/>
        <a:p>
          <a:endParaRPr lang="en-US"/>
        </a:p>
      </dgm:t>
    </dgm:pt>
    <dgm:pt modelId="{BAA207A8-E60B-004C-8A6C-EFF8D7FB010E}" type="sibTrans" cxnId="{7C464BCF-DC6E-AA4C-B4B1-5E638AE78FC4}">
      <dgm:prSet/>
      <dgm:spPr/>
      <dgm:t>
        <a:bodyPr/>
        <a:lstStyle/>
        <a:p>
          <a:endParaRPr lang="en-US"/>
        </a:p>
      </dgm:t>
    </dgm:pt>
    <dgm:pt modelId="{EAF81523-AA4D-BC49-892F-8B9C762E3E1B}">
      <dgm:prSet/>
      <dgm:spPr/>
      <dgm:t>
        <a:bodyPr/>
        <a:lstStyle/>
        <a:p>
          <a:r>
            <a:rPr lang="en-CA" b="0" i="0"/>
            <a:t>To investigate the effectiveness of various data augmentation techniques, such as oversampling and undersampling, to improve the performance of credit card fraud detection models.</a:t>
          </a:r>
          <a:endParaRPr lang="en-CA"/>
        </a:p>
      </dgm:t>
    </dgm:pt>
    <dgm:pt modelId="{FB3BCE1C-FC66-5841-A64C-41C002F7F25E}" type="parTrans" cxnId="{F4D9D96E-899A-D943-88EA-5972C0B1D17D}">
      <dgm:prSet/>
      <dgm:spPr/>
      <dgm:t>
        <a:bodyPr/>
        <a:lstStyle/>
        <a:p>
          <a:endParaRPr lang="en-US"/>
        </a:p>
      </dgm:t>
    </dgm:pt>
    <dgm:pt modelId="{AEA3908A-EB24-5B4E-AC1E-461E9CFEF174}" type="sibTrans" cxnId="{F4D9D96E-899A-D943-88EA-5972C0B1D17D}">
      <dgm:prSet/>
      <dgm:spPr/>
      <dgm:t>
        <a:bodyPr/>
        <a:lstStyle/>
        <a:p>
          <a:endParaRPr lang="en-US"/>
        </a:p>
      </dgm:t>
    </dgm:pt>
    <dgm:pt modelId="{7D24B34C-5BA8-C748-AE1A-C46C7D78CE49}">
      <dgm:prSet/>
      <dgm:spPr/>
      <dgm:t>
        <a:bodyPr/>
        <a:lstStyle/>
        <a:p>
          <a:r>
            <a:rPr lang="en-CA" b="0" i="0" dirty="0"/>
            <a:t>To develop real-time credit card fraud detection systems using advanced machine learning techniques, such as Logistic Regression, LSTM, Dense Neural Network, and MLP RNN, that can handle large volumes of transactions and provide timely alerts to customers and card issuers.</a:t>
          </a:r>
          <a:endParaRPr lang="en-CA" dirty="0"/>
        </a:p>
      </dgm:t>
    </dgm:pt>
    <dgm:pt modelId="{C5C02186-CB0E-9B46-ABC1-04CFE1CD6308}" type="parTrans" cxnId="{2D630E97-C0A0-684A-9793-4BAA805427A0}">
      <dgm:prSet/>
      <dgm:spPr/>
      <dgm:t>
        <a:bodyPr/>
        <a:lstStyle/>
        <a:p>
          <a:endParaRPr lang="en-US"/>
        </a:p>
      </dgm:t>
    </dgm:pt>
    <dgm:pt modelId="{1887989C-AAB6-0C43-ABE4-41505BF4296C}" type="sibTrans" cxnId="{2D630E97-C0A0-684A-9793-4BAA805427A0}">
      <dgm:prSet/>
      <dgm:spPr/>
      <dgm:t>
        <a:bodyPr/>
        <a:lstStyle/>
        <a:p>
          <a:endParaRPr lang="en-US"/>
        </a:p>
      </dgm:t>
    </dgm:pt>
    <dgm:pt modelId="{C74DA188-74AF-8949-A4C4-91F6647CD3A5}" type="pres">
      <dgm:prSet presAssocID="{15218BE1-7C93-954E-916B-E6B2C86DC60B}" presName="Name0" presStyleCnt="0">
        <dgm:presLayoutVars>
          <dgm:chPref val="1"/>
          <dgm:dir/>
          <dgm:animOne val="branch"/>
          <dgm:animLvl val="lvl"/>
          <dgm:resizeHandles/>
        </dgm:presLayoutVars>
      </dgm:prSet>
      <dgm:spPr/>
    </dgm:pt>
    <dgm:pt modelId="{39357671-5DA3-C24C-81EC-19ACBC8208E1}" type="pres">
      <dgm:prSet presAssocID="{7FB40C9A-296C-5E4B-A72F-4281C9CBB428}" presName="vertOne" presStyleCnt="0"/>
      <dgm:spPr/>
    </dgm:pt>
    <dgm:pt modelId="{8CD1AD89-4F48-DA40-9111-55ABBF1FD883}" type="pres">
      <dgm:prSet presAssocID="{7FB40C9A-296C-5E4B-A72F-4281C9CBB428}" presName="txOne" presStyleLbl="node0" presStyleIdx="0" presStyleCnt="5">
        <dgm:presLayoutVars>
          <dgm:chPref val="3"/>
        </dgm:presLayoutVars>
      </dgm:prSet>
      <dgm:spPr/>
    </dgm:pt>
    <dgm:pt modelId="{79ABF8AA-3259-6542-BB70-A34E9C4E004A}" type="pres">
      <dgm:prSet presAssocID="{7FB40C9A-296C-5E4B-A72F-4281C9CBB428}" presName="horzOne" presStyleCnt="0"/>
      <dgm:spPr/>
    </dgm:pt>
    <dgm:pt modelId="{593B8A00-B4E6-7045-A995-A23CB08E2EE9}" type="pres">
      <dgm:prSet presAssocID="{C2F57F07-C16D-854E-BB86-CA028D435CA4}" presName="sibSpaceOne" presStyleCnt="0"/>
      <dgm:spPr/>
    </dgm:pt>
    <dgm:pt modelId="{35899E6C-6F1B-544C-A7FB-FF639636F90B}" type="pres">
      <dgm:prSet presAssocID="{D085CA39-1397-BF4B-8A39-69AF4AD81D3F}" presName="vertOne" presStyleCnt="0"/>
      <dgm:spPr/>
    </dgm:pt>
    <dgm:pt modelId="{83C7AE0F-A3D9-2C4A-820F-602FEE22C1FB}" type="pres">
      <dgm:prSet presAssocID="{D085CA39-1397-BF4B-8A39-69AF4AD81D3F}" presName="txOne" presStyleLbl="node0" presStyleIdx="1" presStyleCnt="5">
        <dgm:presLayoutVars>
          <dgm:chPref val="3"/>
        </dgm:presLayoutVars>
      </dgm:prSet>
      <dgm:spPr/>
    </dgm:pt>
    <dgm:pt modelId="{2BC723E8-154E-FF44-A001-D69922D774F7}" type="pres">
      <dgm:prSet presAssocID="{D085CA39-1397-BF4B-8A39-69AF4AD81D3F}" presName="horzOne" presStyleCnt="0"/>
      <dgm:spPr/>
    </dgm:pt>
    <dgm:pt modelId="{937C678C-DED0-A945-9AE5-5C5F6BB1CDC2}" type="pres">
      <dgm:prSet presAssocID="{4B23E21B-F8C2-5C46-9293-F9AD17383179}" presName="sibSpaceOne" presStyleCnt="0"/>
      <dgm:spPr/>
    </dgm:pt>
    <dgm:pt modelId="{AF9889CA-66A6-9144-9B31-36E182A92530}" type="pres">
      <dgm:prSet presAssocID="{071F18E7-07FB-8E46-B840-7775EC6602F3}" presName="vertOne" presStyleCnt="0"/>
      <dgm:spPr/>
    </dgm:pt>
    <dgm:pt modelId="{EE061E52-9AB4-704F-9A7E-5040E3533C54}" type="pres">
      <dgm:prSet presAssocID="{071F18E7-07FB-8E46-B840-7775EC6602F3}" presName="txOne" presStyleLbl="node0" presStyleIdx="2" presStyleCnt="5">
        <dgm:presLayoutVars>
          <dgm:chPref val="3"/>
        </dgm:presLayoutVars>
      </dgm:prSet>
      <dgm:spPr/>
    </dgm:pt>
    <dgm:pt modelId="{456B398D-ABF3-E541-A6A8-FCDCC1B727B3}" type="pres">
      <dgm:prSet presAssocID="{071F18E7-07FB-8E46-B840-7775EC6602F3}" presName="horzOne" presStyleCnt="0"/>
      <dgm:spPr/>
    </dgm:pt>
    <dgm:pt modelId="{1DE57DF3-AFE8-FF4F-A7BF-9FF4C52BBE2F}" type="pres">
      <dgm:prSet presAssocID="{BAA207A8-E60B-004C-8A6C-EFF8D7FB010E}" presName="sibSpaceOne" presStyleCnt="0"/>
      <dgm:spPr/>
    </dgm:pt>
    <dgm:pt modelId="{53CDCFB2-FC88-904B-97CD-82689DC1E115}" type="pres">
      <dgm:prSet presAssocID="{EAF81523-AA4D-BC49-892F-8B9C762E3E1B}" presName="vertOne" presStyleCnt="0"/>
      <dgm:spPr/>
    </dgm:pt>
    <dgm:pt modelId="{5F7AE2ED-E247-C340-88B8-77725689267D}" type="pres">
      <dgm:prSet presAssocID="{EAF81523-AA4D-BC49-892F-8B9C762E3E1B}" presName="txOne" presStyleLbl="node0" presStyleIdx="3" presStyleCnt="5">
        <dgm:presLayoutVars>
          <dgm:chPref val="3"/>
        </dgm:presLayoutVars>
      </dgm:prSet>
      <dgm:spPr/>
    </dgm:pt>
    <dgm:pt modelId="{A3317DEF-698C-6C4D-8EB7-F46A081618DF}" type="pres">
      <dgm:prSet presAssocID="{EAF81523-AA4D-BC49-892F-8B9C762E3E1B}" presName="horzOne" presStyleCnt="0"/>
      <dgm:spPr/>
    </dgm:pt>
    <dgm:pt modelId="{4DA8131C-A6A9-684E-8842-EC3121E9304E}" type="pres">
      <dgm:prSet presAssocID="{AEA3908A-EB24-5B4E-AC1E-461E9CFEF174}" presName="sibSpaceOne" presStyleCnt="0"/>
      <dgm:spPr/>
    </dgm:pt>
    <dgm:pt modelId="{897E830A-2DAB-DC40-A4BB-6132930368FE}" type="pres">
      <dgm:prSet presAssocID="{7D24B34C-5BA8-C748-AE1A-C46C7D78CE49}" presName="vertOne" presStyleCnt="0"/>
      <dgm:spPr/>
    </dgm:pt>
    <dgm:pt modelId="{0E155512-3EBB-EC44-94C4-CBE7192A1148}" type="pres">
      <dgm:prSet presAssocID="{7D24B34C-5BA8-C748-AE1A-C46C7D78CE49}" presName="txOne" presStyleLbl="node0" presStyleIdx="4" presStyleCnt="5">
        <dgm:presLayoutVars>
          <dgm:chPref val="3"/>
        </dgm:presLayoutVars>
      </dgm:prSet>
      <dgm:spPr/>
    </dgm:pt>
    <dgm:pt modelId="{8DE0EEDC-6841-4048-9722-75E66E43085A}" type="pres">
      <dgm:prSet presAssocID="{7D24B34C-5BA8-C748-AE1A-C46C7D78CE49}" presName="horzOne" presStyleCnt="0"/>
      <dgm:spPr/>
    </dgm:pt>
  </dgm:ptLst>
  <dgm:cxnLst>
    <dgm:cxn modelId="{E907F20E-566E-2240-AF50-2E6A2C4D57EA}" type="presOf" srcId="{7FB40C9A-296C-5E4B-A72F-4281C9CBB428}" destId="{8CD1AD89-4F48-DA40-9111-55ABBF1FD883}" srcOrd="0" destOrd="0" presId="urn:microsoft.com/office/officeart/2005/8/layout/hierarchy4"/>
    <dgm:cxn modelId="{3BC6C92C-FFA6-7844-8538-6829753FEF5F}" type="presOf" srcId="{D085CA39-1397-BF4B-8A39-69AF4AD81D3F}" destId="{83C7AE0F-A3D9-2C4A-820F-602FEE22C1FB}" srcOrd="0" destOrd="0" presId="urn:microsoft.com/office/officeart/2005/8/layout/hierarchy4"/>
    <dgm:cxn modelId="{3D71D133-D6BE-7749-B7A8-75B480699BAF}" type="presOf" srcId="{7D24B34C-5BA8-C748-AE1A-C46C7D78CE49}" destId="{0E155512-3EBB-EC44-94C4-CBE7192A1148}" srcOrd="0" destOrd="0" presId="urn:microsoft.com/office/officeart/2005/8/layout/hierarchy4"/>
    <dgm:cxn modelId="{AA4BAF3B-0E5A-B449-80DE-C93D65E90205}" srcId="{15218BE1-7C93-954E-916B-E6B2C86DC60B}" destId="{7FB40C9A-296C-5E4B-A72F-4281C9CBB428}" srcOrd="0" destOrd="0" parTransId="{93E19096-8CDE-EF44-AF79-C2B950C55855}" sibTransId="{C2F57F07-C16D-854E-BB86-CA028D435CA4}"/>
    <dgm:cxn modelId="{58747C48-CB60-C244-BCAA-6CD23F93C1BE}" type="presOf" srcId="{071F18E7-07FB-8E46-B840-7775EC6602F3}" destId="{EE061E52-9AB4-704F-9A7E-5040E3533C54}" srcOrd="0" destOrd="0" presId="urn:microsoft.com/office/officeart/2005/8/layout/hierarchy4"/>
    <dgm:cxn modelId="{6024B55B-6488-9C41-B80A-694710F28DEF}" srcId="{15218BE1-7C93-954E-916B-E6B2C86DC60B}" destId="{D085CA39-1397-BF4B-8A39-69AF4AD81D3F}" srcOrd="1" destOrd="0" parTransId="{C16D4E96-C430-394F-85A2-7D822458DF34}" sibTransId="{4B23E21B-F8C2-5C46-9293-F9AD17383179}"/>
    <dgm:cxn modelId="{8F793C61-8911-634D-94D3-49A0E4A0CC25}" type="presOf" srcId="{EAF81523-AA4D-BC49-892F-8B9C762E3E1B}" destId="{5F7AE2ED-E247-C340-88B8-77725689267D}" srcOrd="0" destOrd="0" presId="urn:microsoft.com/office/officeart/2005/8/layout/hierarchy4"/>
    <dgm:cxn modelId="{F4D9D96E-899A-D943-88EA-5972C0B1D17D}" srcId="{15218BE1-7C93-954E-916B-E6B2C86DC60B}" destId="{EAF81523-AA4D-BC49-892F-8B9C762E3E1B}" srcOrd="3" destOrd="0" parTransId="{FB3BCE1C-FC66-5841-A64C-41C002F7F25E}" sibTransId="{AEA3908A-EB24-5B4E-AC1E-461E9CFEF174}"/>
    <dgm:cxn modelId="{2D630E97-C0A0-684A-9793-4BAA805427A0}" srcId="{15218BE1-7C93-954E-916B-E6B2C86DC60B}" destId="{7D24B34C-5BA8-C748-AE1A-C46C7D78CE49}" srcOrd="4" destOrd="0" parTransId="{C5C02186-CB0E-9B46-ABC1-04CFE1CD6308}" sibTransId="{1887989C-AAB6-0C43-ABE4-41505BF4296C}"/>
    <dgm:cxn modelId="{7C464BCF-DC6E-AA4C-B4B1-5E638AE78FC4}" srcId="{15218BE1-7C93-954E-916B-E6B2C86DC60B}" destId="{071F18E7-07FB-8E46-B840-7775EC6602F3}" srcOrd="2" destOrd="0" parTransId="{AACF69F1-ACC2-384D-A324-5B0AEE003A81}" sibTransId="{BAA207A8-E60B-004C-8A6C-EFF8D7FB010E}"/>
    <dgm:cxn modelId="{9E396FF1-56DC-5D45-9432-8B514FA48A5F}" type="presOf" srcId="{15218BE1-7C93-954E-916B-E6B2C86DC60B}" destId="{C74DA188-74AF-8949-A4C4-91F6647CD3A5}" srcOrd="0" destOrd="0" presId="urn:microsoft.com/office/officeart/2005/8/layout/hierarchy4"/>
    <dgm:cxn modelId="{D849EE7D-BC06-F64B-8E70-F5EF71E51FA2}" type="presParOf" srcId="{C74DA188-74AF-8949-A4C4-91F6647CD3A5}" destId="{39357671-5DA3-C24C-81EC-19ACBC8208E1}" srcOrd="0" destOrd="0" presId="urn:microsoft.com/office/officeart/2005/8/layout/hierarchy4"/>
    <dgm:cxn modelId="{D2EE884B-6146-374A-A00E-3348A56ECD27}" type="presParOf" srcId="{39357671-5DA3-C24C-81EC-19ACBC8208E1}" destId="{8CD1AD89-4F48-DA40-9111-55ABBF1FD883}" srcOrd="0" destOrd="0" presId="urn:microsoft.com/office/officeart/2005/8/layout/hierarchy4"/>
    <dgm:cxn modelId="{6F30B01F-93AC-504B-91BF-E1376254611F}" type="presParOf" srcId="{39357671-5DA3-C24C-81EC-19ACBC8208E1}" destId="{79ABF8AA-3259-6542-BB70-A34E9C4E004A}" srcOrd="1" destOrd="0" presId="urn:microsoft.com/office/officeart/2005/8/layout/hierarchy4"/>
    <dgm:cxn modelId="{98084BD2-513C-544F-A7CD-DBE865B5283B}" type="presParOf" srcId="{C74DA188-74AF-8949-A4C4-91F6647CD3A5}" destId="{593B8A00-B4E6-7045-A995-A23CB08E2EE9}" srcOrd="1" destOrd="0" presId="urn:microsoft.com/office/officeart/2005/8/layout/hierarchy4"/>
    <dgm:cxn modelId="{D0E50986-A63F-0741-8562-63532B2419D5}" type="presParOf" srcId="{C74DA188-74AF-8949-A4C4-91F6647CD3A5}" destId="{35899E6C-6F1B-544C-A7FB-FF639636F90B}" srcOrd="2" destOrd="0" presId="urn:microsoft.com/office/officeart/2005/8/layout/hierarchy4"/>
    <dgm:cxn modelId="{F911A495-5D0D-E14E-BB6A-1E5B4B2AC402}" type="presParOf" srcId="{35899E6C-6F1B-544C-A7FB-FF639636F90B}" destId="{83C7AE0F-A3D9-2C4A-820F-602FEE22C1FB}" srcOrd="0" destOrd="0" presId="urn:microsoft.com/office/officeart/2005/8/layout/hierarchy4"/>
    <dgm:cxn modelId="{B78270F8-BF36-9F40-A660-46B8A60D74AC}" type="presParOf" srcId="{35899E6C-6F1B-544C-A7FB-FF639636F90B}" destId="{2BC723E8-154E-FF44-A001-D69922D774F7}" srcOrd="1" destOrd="0" presId="urn:microsoft.com/office/officeart/2005/8/layout/hierarchy4"/>
    <dgm:cxn modelId="{E7F9081E-338E-644B-B543-E507E0E8706A}" type="presParOf" srcId="{C74DA188-74AF-8949-A4C4-91F6647CD3A5}" destId="{937C678C-DED0-A945-9AE5-5C5F6BB1CDC2}" srcOrd="3" destOrd="0" presId="urn:microsoft.com/office/officeart/2005/8/layout/hierarchy4"/>
    <dgm:cxn modelId="{62BA78B6-8B3D-7044-B907-840E0A72E798}" type="presParOf" srcId="{C74DA188-74AF-8949-A4C4-91F6647CD3A5}" destId="{AF9889CA-66A6-9144-9B31-36E182A92530}" srcOrd="4" destOrd="0" presId="urn:microsoft.com/office/officeart/2005/8/layout/hierarchy4"/>
    <dgm:cxn modelId="{881362AE-4E7F-C848-94BB-FD2CC39629AD}" type="presParOf" srcId="{AF9889CA-66A6-9144-9B31-36E182A92530}" destId="{EE061E52-9AB4-704F-9A7E-5040E3533C54}" srcOrd="0" destOrd="0" presId="urn:microsoft.com/office/officeart/2005/8/layout/hierarchy4"/>
    <dgm:cxn modelId="{FDFA5E73-DA0C-0042-964D-A19A46318B62}" type="presParOf" srcId="{AF9889CA-66A6-9144-9B31-36E182A92530}" destId="{456B398D-ABF3-E541-A6A8-FCDCC1B727B3}" srcOrd="1" destOrd="0" presId="urn:microsoft.com/office/officeart/2005/8/layout/hierarchy4"/>
    <dgm:cxn modelId="{1A34800D-BBCF-D54E-94CA-4902938811A7}" type="presParOf" srcId="{C74DA188-74AF-8949-A4C4-91F6647CD3A5}" destId="{1DE57DF3-AFE8-FF4F-A7BF-9FF4C52BBE2F}" srcOrd="5" destOrd="0" presId="urn:microsoft.com/office/officeart/2005/8/layout/hierarchy4"/>
    <dgm:cxn modelId="{F27AA351-925F-9C41-A287-ACDE0C16E62F}" type="presParOf" srcId="{C74DA188-74AF-8949-A4C4-91F6647CD3A5}" destId="{53CDCFB2-FC88-904B-97CD-82689DC1E115}" srcOrd="6" destOrd="0" presId="urn:microsoft.com/office/officeart/2005/8/layout/hierarchy4"/>
    <dgm:cxn modelId="{3409FF3C-60AA-B645-AA1C-D8245FF1909D}" type="presParOf" srcId="{53CDCFB2-FC88-904B-97CD-82689DC1E115}" destId="{5F7AE2ED-E247-C340-88B8-77725689267D}" srcOrd="0" destOrd="0" presId="urn:microsoft.com/office/officeart/2005/8/layout/hierarchy4"/>
    <dgm:cxn modelId="{68A5C9A1-CE3D-0F4F-91F0-D31DC2719C0A}" type="presParOf" srcId="{53CDCFB2-FC88-904B-97CD-82689DC1E115}" destId="{A3317DEF-698C-6C4D-8EB7-F46A081618DF}" srcOrd="1" destOrd="0" presId="urn:microsoft.com/office/officeart/2005/8/layout/hierarchy4"/>
    <dgm:cxn modelId="{4C784CAE-E52D-784D-9036-7FF386D884BF}" type="presParOf" srcId="{C74DA188-74AF-8949-A4C4-91F6647CD3A5}" destId="{4DA8131C-A6A9-684E-8842-EC3121E9304E}" srcOrd="7" destOrd="0" presId="urn:microsoft.com/office/officeart/2005/8/layout/hierarchy4"/>
    <dgm:cxn modelId="{8B3753EC-A178-9842-88C2-CB8B562B6A66}" type="presParOf" srcId="{C74DA188-74AF-8949-A4C4-91F6647CD3A5}" destId="{897E830A-2DAB-DC40-A4BB-6132930368FE}" srcOrd="8" destOrd="0" presId="urn:microsoft.com/office/officeart/2005/8/layout/hierarchy4"/>
    <dgm:cxn modelId="{A0BDA8F1-FA88-5C4F-A2C1-B05EA8EECD31}" type="presParOf" srcId="{897E830A-2DAB-DC40-A4BB-6132930368FE}" destId="{0E155512-3EBB-EC44-94C4-CBE7192A1148}" srcOrd="0" destOrd="0" presId="urn:microsoft.com/office/officeart/2005/8/layout/hierarchy4"/>
    <dgm:cxn modelId="{4CD54510-A75D-3246-819D-732174DB3C91}" type="presParOf" srcId="{897E830A-2DAB-DC40-A4BB-6132930368FE}" destId="{8DE0EEDC-6841-4048-9722-75E66E43085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2708D-D902-4F49-9B77-48CD6DC01FAE}"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US"/>
        </a:p>
      </dgm:t>
    </dgm:pt>
    <dgm:pt modelId="{58F8E156-C7A1-4070-BDF7-522139B3C2A8}">
      <dgm:prSet/>
      <dgm:spPr/>
      <dgm:t>
        <a:bodyPr/>
        <a:lstStyle/>
        <a:p>
          <a:r>
            <a:rPr lang="en-CA" b="0" i="0"/>
            <a:t>Data Collection: Collect the credit card transaction data for a specific period, preferably including a balanced number of fraudulent and non-fraudulent transactions.</a:t>
          </a:r>
          <a:endParaRPr lang="en-US"/>
        </a:p>
      </dgm:t>
    </dgm:pt>
    <dgm:pt modelId="{7F747C38-1846-46B9-BD0B-A0A08A7438A2}" type="parTrans" cxnId="{37888E9B-62D7-4ECB-A703-7AFD5200B23A}">
      <dgm:prSet/>
      <dgm:spPr/>
      <dgm:t>
        <a:bodyPr/>
        <a:lstStyle/>
        <a:p>
          <a:endParaRPr lang="en-US"/>
        </a:p>
      </dgm:t>
    </dgm:pt>
    <dgm:pt modelId="{3D65A47F-5AB4-4ADE-A831-D47C7EB8884A}" type="sibTrans" cxnId="{37888E9B-62D7-4ECB-A703-7AFD5200B23A}">
      <dgm:prSet/>
      <dgm:spPr/>
      <dgm:t>
        <a:bodyPr/>
        <a:lstStyle/>
        <a:p>
          <a:endParaRPr lang="en-US"/>
        </a:p>
      </dgm:t>
    </dgm:pt>
    <dgm:pt modelId="{30A794EB-7FC4-48B5-834A-0B68BED0F324}">
      <dgm:prSet/>
      <dgm:spPr/>
      <dgm:t>
        <a:bodyPr/>
        <a:lstStyle/>
        <a:p>
          <a:r>
            <a:rPr lang="en-CA" b="0" i="0"/>
            <a:t>Data Preprocessing: Preprocess the data by removing duplicates, handling missing values, and converting categorical data into numerical data.</a:t>
          </a:r>
          <a:endParaRPr lang="en-US"/>
        </a:p>
      </dgm:t>
    </dgm:pt>
    <dgm:pt modelId="{FAB54722-3A45-4492-BC02-D84CBD1E2843}" type="parTrans" cxnId="{48D8FA16-ADB3-4C24-86D2-7C01E1AE7CC2}">
      <dgm:prSet/>
      <dgm:spPr/>
      <dgm:t>
        <a:bodyPr/>
        <a:lstStyle/>
        <a:p>
          <a:endParaRPr lang="en-US"/>
        </a:p>
      </dgm:t>
    </dgm:pt>
    <dgm:pt modelId="{98A8C547-3E89-41BF-BF96-1F0738FB2D9F}" type="sibTrans" cxnId="{48D8FA16-ADB3-4C24-86D2-7C01E1AE7CC2}">
      <dgm:prSet/>
      <dgm:spPr/>
      <dgm:t>
        <a:bodyPr/>
        <a:lstStyle/>
        <a:p>
          <a:endParaRPr lang="en-US"/>
        </a:p>
      </dgm:t>
    </dgm:pt>
    <dgm:pt modelId="{320E09F0-9C8F-4317-9124-5F9144170E5E}">
      <dgm:prSet/>
      <dgm:spPr/>
      <dgm:t>
        <a:bodyPr/>
        <a:lstStyle/>
        <a:p>
          <a:r>
            <a:rPr lang="en-CA" b="0" i="0"/>
            <a:t>Data Exploration and Visualization: Explore and visualize the data to identify patterns and relationships among the features.</a:t>
          </a:r>
          <a:endParaRPr lang="en-US"/>
        </a:p>
      </dgm:t>
    </dgm:pt>
    <dgm:pt modelId="{DBDB4902-6056-4042-93BB-1DCC3CDEE000}" type="parTrans" cxnId="{D49A160D-FC2E-41DE-A7C0-A27A412845A9}">
      <dgm:prSet/>
      <dgm:spPr/>
      <dgm:t>
        <a:bodyPr/>
        <a:lstStyle/>
        <a:p>
          <a:endParaRPr lang="en-US"/>
        </a:p>
      </dgm:t>
    </dgm:pt>
    <dgm:pt modelId="{C53544AE-F885-4EBA-8838-9A7635DB07C9}" type="sibTrans" cxnId="{D49A160D-FC2E-41DE-A7C0-A27A412845A9}">
      <dgm:prSet/>
      <dgm:spPr/>
      <dgm:t>
        <a:bodyPr/>
        <a:lstStyle/>
        <a:p>
          <a:endParaRPr lang="en-US"/>
        </a:p>
      </dgm:t>
    </dgm:pt>
    <dgm:pt modelId="{4858EF68-D8A4-414E-9305-6065806F2AA8}">
      <dgm:prSet/>
      <dgm:spPr/>
      <dgm:t>
        <a:bodyPr/>
        <a:lstStyle/>
        <a:p>
          <a:r>
            <a:rPr lang="en-CA" b="0" i="0"/>
            <a:t>Feature Engineering: Perform feature engineering techniques, such as PCA dimensionality reduction, to extract meaningful features from the data.</a:t>
          </a:r>
          <a:endParaRPr lang="en-US"/>
        </a:p>
      </dgm:t>
    </dgm:pt>
    <dgm:pt modelId="{E0014989-C644-41A0-971E-6A6DA654E4CE}" type="parTrans" cxnId="{FF2C6D38-3657-4BB6-8887-C3E98FC9561B}">
      <dgm:prSet/>
      <dgm:spPr/>
      <dgm:t>
        <a:bodyPr/>
        <a:lstStyle/>
        <a:p>
          <a:endParaRPr lang="en-US"/>
        </a:p>
      </dgm:t>
    </dgm:pt>
    <dgm:pt modelId="{F167C77B-B79C-4C06-95D1-870B6B4C7298}" type="sibTrans" cxnId="{FF2C6D38-3657-4BB6-8887-C3E98FC9561B}">
      <dgm:prSet/>
      <dgm:spPr/>
      <dgm:t>
        <a:bodyPr/>
        <a:lstStyle/>
        <a:p>
          <a:endParaRPr lang="en-US"/>
        </a:p>
      </dgm:t>
    </dgm:pt>
    <dgm:pt modelId="{7B55367F-FF5F-4775-8C70-015EB62E9115}">
      <dgm:prSet/>
      <dgm:spPr/>
      <dgm:t>
        <a:bodyPr/>
        <a:lstStyle/>
        <a:p>
          <a:r>
            <a:rPr lang="en-CA" b="0" i="0"/>
            <a:t>Data Splitting: Split the data into training, validation, and testing sets.</a:t>
          </a:r>
          <a:endParaRPr lang="en-US"/>
        </a:p>
      </dgm:t>
    </dgm:pt>
    <dgm:pt modelId="{0AD9BA6D-E69A-48D7-B2CA-533E77E0C7DE}" type="parTrans" cxnId="{BA85DEC0-7C98-4C46-8240-3D7655E3FE33}">
      <dgm:prSet/>
      <dgm:spPr/>
      <dgm:t>
        <a:bodyPr/>
        <a:lstStyle/>
        <a:p>
          <a:endParaRPr lang="en-US"/>
        </a:p>
      </dgm:t>
    </dgm:pt>
    <dgm:pt modelId="{EAFB197A-7A19-4F44-BFBF-0BE772AA2914}" type="sibTrans" cxnId="{BA85DEC0-7C98-4C46-8240-3D7655E3FE33}">
      <dgm:prSet/>
      <dgm:spPr/>
      <dgm:t>
        <a:bodyPr/>
        <a:lstStyle/>
        <a:p>
          <a:endParaRPr lang="en-US"/>
        </a:p>
      </dgm:t>
    </dgm:pt>
    <dgm:pt modelId="{198BC708-7653-40F2-A773-CBCF9AA7EE0A}">
      <dgm:prSet/>
      <dgm:spPr/>
      <dgm:t>
        <a:bodyPr/>
        <a:lstStyle/>
        <a:p>
          <a:r>
            <a:rPr lang="en-CA" b="0" i="0"/>
            <a:t>Model Selection: Select multiple machine learning algorithms, such as Logistic Regression, LSTM, Dense Neural Network, and MLP RNN, and train them on the training set.</a:t>
          </a:r>
          <a:endParaRPr lang="en-US"/>
        </a:p>
      </dgm:t>
    </dgm:pt>
    <dgm:pt modelId="{002D2F0B-4F22-4FE4-8633-4AF16F7DF577}" type="parTrans" cxnId="{DBA99671-D519-482E-9C76-E2096000CDAC}">
      <dgm:prSet/>
      <dgm:spPr/>
      <dgm:t>
        <a:bodyPr/>
        <a:lstStyle/>
        <a:p>
          <a:endParaRPr lang="en-US"/>
        </a:p>
      </dgm:t>
    </dgm:pt>
    <dgm:pt modelId="{072E540E-0F71-4F3F-B16B-CBA50DBE232D}" type="sibTrans" cxnId="{DBA99671-D519-482E-9C76-E2096000CDAC}">
      <dgm:prSet/>
      <dgm:spPr/>
      <dgm:t>
        <a:bodyPr/>
        <a:lstStyle/>
        <a:p>
          <a:endParaRPr lang="en-US"/>
        </a:p>
      </dgm:t>
    </dgm:pt>
    <dgm:pt modelId="{D4D44DC3-74AB-4AC7-A338-18B83BB484D0}">
      <dgm:prSet/>
      <dgm:spPr/>
      <dgm:t>
        <a:bodyPr/>
        <a:lstStyle/>
        <a:p>
          <a:r>
            <a:rPr lang="en-CA" b="0" i="0"/>
            <a:t>Model Evaluation: Evaluate the performance of each model on the validation set using metrics such as accuracy, precision, recall, and F1-score.</a:t>
          </a:r>
          <a:endParaRPr lang="en-US"/>
        </a:p>
      </dgm:t>
    </dgm:pt>
    <dgm:pt modelId="{78EBC5A1-9AD3-4798-A550-9C33D3BEC33F}" type="parTrans" cxnId="{7ABAB8B8-C148-4055-A260-D9CAE4901BE8}">
      <dgm:prSet/>
      <dgm:spPr/>
      <dgm:t>
        <a:bodyPr/>
        <a:lstStyle/>
        <a:p>
          <a:endParaRPr lang="en-US"/>
        </a:p>
      </dgm:t>
    </dgm:pt>
    <dgm:pt modelId="{79C601C5-AA35-4100-88F8-2F7BD8F0B09E}" type="sibTrans" cxnId="{7ABAB8B8-C148-4055-A260-D9CAE4901BE8}">
      <dgm:prSet/>
      <dgm:spPr/>
      <dgm:t>
        <a:bodyPr/>
        <a:lstStyle/>
        <a:p>
          <a:endParaRPr lang="en-US"/>
        </a:p>
      </dgm:t>
    </dgm:pt>
    <dgm:pt modelId="{49A05CD6-3B6B-40B0-9ED0-0B35BF656BC0}">
      <dgm:prSet/>
      <dgm:spPr/>
      <dgm:t>
        <a:bodyPr/>
        <a:lstStyle/>
        <a:p>
          <a:r>
            <a:rPr lang="en-CA" b="0" i="0"/>
            <a:t>Hyperparameter Tuning: Fine-tune the hyperparameters of the selected models to optimize their performance.</a:t>
          </a:r>
          <a:endParaRPr lang="en-US"/>
        </a:p>
      </dgm:t>
    </dgm:pt>
    <dgm:pt modelId="{6FB2DB64-430D-4E15-A670-FECA4D1E2807}" type="parTrans" cxnId="{82064CEB-1A0F-4011-A939-CEF798D7A8FD}">
      <dgm:prSet/>
      <dgm:spPr/>
      <dgm:t>
        <a:bodyPr/>
        <a:lstStyle/>
        <a:p>
          <a:endParaRPr lang="en-US"/>
        </a:p>
      </dgm:t>
    </dgm:pt>
    <dgm:pt modelId="{E27D2712-4A94-4C5D-8E66-37D550456144}" type="sibTrans" cxnId="{82064CEB-1A0F-4011-A939-CEF798D7A8FD}">
      <dgm:prSet/>
      <dgm:spPr/>
      <dgm:t>
        <a:bodyPr/>
        <a:lstStyle/>
        <a:p>
          <a:endParaRPr lang="en-US"/>
        </a:p>
      </dgm:t>
    </dgm:pt>
    <dgm:pt modelId="{6B00F833-AC7C-4FA2-AAB0-22C12A3F13D1}">
      <dgm:prSet/>
      <dgm:spPr/>
      <dgm:t>
        <a:bodyPr/>
        <a:lstStyle/>
        <a:p>
          <a:r>
            <a:rPr lang="en-CA" b="0" i="0" dirty="0"/>
            <a:t>Class Imbalance Handling: Implement methods to handle class imbalance, such as SMOTE oversampling, to improve the accuracy of the models.</a:t>
          </a:r>
          <a:endParaRPr lang="en-US" dirty="0"/>
        </a:p>
      </dgm:t>
    </dgm:pt>
    <dgm:pt modelId="{9B4ECC56-FD4C-47DC-99EA-02436A6B5C84}" type="parTrans" cxnId="{B141D747-7164-4C96-8C5F-6FD0C493E92B}">
      <dgm:prSet/>
      <dgm:spPr/>
      <dgm:t>
        <a:bodyPr/>
        <a:lstStyle/>
        <a:p>
          <a:endParaRPr lang="en-US"/>
        </a:p>
      </dgm:t>
    </dgm:pt>
    <dgm:pt modelId="{464B06B3-0210-47D2-8A31-299D1AC4953B}" type="sibTrans" cxnId="{B141D747-7164-4C96-8C5F-6FD0C493E92B}">
      <dgm:prSet/>
      <dgm:spPr/>
      <dgm:t>
        <a:bodyPr/>
        <a:lstStyle/>
        <a:p>
          <a:endParaRPr lang="en-US"/>
        </a:p>
      </dgm:t>
    </dgm:pt>
    <dgm:pt modelId="{76BFD0E1-1CEE-4A7B-A232-F05C10E7A013}">
      <dgm:prSet/>
      <dgm:spPr/>
      <dgm:t>
        <a:bodyPr/>
        <a:lstStyle/>
        <a:p>
          <a:r>
            <a:rPr lang="en-CA" b="0" i="0" dirty="0"/>
            <a:t>Data Augmentation: Implement data augmentation techniques, such as oversampling and </a:t>
          </a:r>
          <a:r>
            <a:rPr lang="en-CA" b="0" i="0" dirty="0" err="1"/>
            <a:t>undersampling</a:t>
          </a:r>
          <a:r>
            <a:rPr lang="en-CA" b="0" i="0" dirty="0"/>
            <a:t>, to further improve the performance of the models.</a:t>
          </a:r>
          <a:endParaRPr lang="en-US" dirty="0"/>
        </a:p>
      </dgm:t>
    </dgm:pt>
    <dgm:pt modelId="{A2C9B966-EDCB-4E9E-8860-99C93961F992}" type="parTrans" cxnId="{9D9576D6-F64E-46D7-9607-65C3A2CE12FE}">
      <dgm:prSet/>
      <dgm:spPr/>
      <dgm:t>
        <a:bodyPr/>
        <a:lstStyle/>
        <a:p>
          <a:endParaRPr lang="en-US"/>
        </a:p>
      </dgm:t>
    </dgm:pt>
    <dgm:pt modelId="{ED0C25F7-B6B2-467C-8969-E3F12ABF5C5C}" type="sibTrans" cxnId="{9D9576D6-F64E-46D7-9607-65C3A2CE12FE}">
      <dgm:prSet/>
      <dgm:spPr/>
      <dgm:t>
        <a:bodyPr/>
        <a:lstStyle/>
        <a:p>
          <a:endParaRPr lang="en-US"/>
        </a:p>
      </dgm:t>
    </dgm:pt>
    <dgm:pt modelId="{52D53DDF-A171-493C-8509-18C05D333F1F}">
      <dgm:prSet/>
      <dgm:spPr/>
      <dgm:t>
        <a:bodyPr/>
        <a:lstStyle/>
        <a:p>
          <a:r>
            <a:rPr lang="en-CA" b="0" i="0"/>
            <a:t>Final Model Selection: Select the best-performing model based on its performance on the testing set.</a:t>
          </a:r>
          <a:endParaRPr lang="en-US"/>
        </a:p>
      </dgm:t>
    </dgm:pt>
    <dgm:pt modelId="{A9F8E575-6B2A-4038-AF5C-A9DCB678FC6B}" type="parTrans" cxnId="{F4817341-9D04-4899-BF3F-E29A09B5F7E1}">
      <dgm:prSet/>
      <dgm:spPr/>
      <dgm:t>
        <a:bodyPr/>
        <a:lstStyle/>
        <a:p>
          <a:endParaRPr lang="en-US"/>
        </a:p>
      </dgm:t>
    </dgm:pt>
    <dgm:pt modelId="{A1EC4433-114E-40CC-8993-B899D27B7E46}" type="sibTrans" cxnId="{F4817341-9D04-4899-BF3F-E29A09B5F7E1}">
      <dgm:prSet/>
      <dgm:spPr/>
      <dgm:t>
        <a:bodyPr/>
        <a:lstStyle/>
        <a:p>
          <a:endParaRPr lang="en-US"/>
        </a:p>
      </dgm:t>
    </dgm:pt>
    <dgm:pt modelId="{7C777733-43D9-487B-8E43-E589AB691F20}">
      <dgm:prSet/>
      <dgm:spPr/>
      <dgm:t>
        <a:bodyPr/>
        <a:lstStyle/>
        <a:p>
          <a:r>
            <a:rPr lang="en-CA" b="0" i="0"/>
            <a:t>Real-time Deployment: Deploy the final model into a real-time fraud detection system that can handle large volumes of transactions and provide timely alerts to customers and card issuers.</a:t>
          </a:r>
          <a:endParaRPr lang="en-US"/>
        </a:p>
      </dgm:t>
    </dgm:pt>
    <dgm:pt modelId="{42B5602E-D703-4659-B292-21B2F470F258}" type="parTrans" cxnId="{61A0ADAE-A991-4D84-9E10-41B6C8E12C88}">
      <dgm:prSet/>
      <dgm:spPr/>
      <dgm:t>
        <a:bodyPr/>
        <a:lstStyle/>
        <a:p>
          <a:endParaRPr lang="en-US"/>
        </a:p>
      </dgm:t>
    </dgm:pt>
    <dgm:pt modelId="{308AF7A4-3179-4103-9CED-6B683D200F7F}" type="sibTrans" cxnId="{61A0ADAE-A991-4D84-9E10-41B6C8E12C88}">
      <dgm:prSet/>
      <dgm:spPr/>
      <dgm:t>
        <a:bodyPr/>
        <a:lstStyle/>
        <a:p>
          <a:endParaRPr lang="en-US"/>
        </a:p>
      </dgm:t>
    </dgm:pt>
    <dgm:pt modelId="{29469B99-3701-4D8D-B028-BDE51D8878FE}">
      <dgm:prSet/>
      <dgm:spPr/>
      <dgm:t>
        <a:bodyPr/>
        <a:lstStyle/>
        <a:p>
          <a:r>
            <a:rPr lang="en-CA" b="0" i="0"/>
            <a:t>Ongoing Monitoring: Continuously monitor the performance of the model in the real-time system and update it regularly to maintain its effectiveness over time.</a:t>
          </a:r>
          <a:endParaRPr lang="en-US"/>
        </a:p>
      </dgm:t>
    </dgm:pt>
    <dgm:pt modelId="{5F164D80-D924-40B8-9C1F-39D7B8D69782}" type="parTrans" cxnId="{1A693720-3BBE-44EC-ACF1-1F51601F99B2}">
      <dgm:prSet/>
      <dgm:spPr/>
      <dgm:t>
        <a:bodyPr/>
        <a:lstStyle/>
        <a:p>
          <a:endParaRPr lang="en-US"/>
        </a:p>
      </dgm:t>
    </dgm:pt>
    <dgm:pt modelId="{B6CBFD9C-FF40-4D00-B51C-A570F10EA714}" type="sibTrans" cxnId="{1A693720-3BBE-44EC-ACF1-1F51601F99B2}">
      <dgm:prSet/>
      <dgm:spPr/>
      <dgm:t>
        <a:bodyPr/>
        <a:lstStyle/>
        <a:p>
          <a:endParaRPr lang="en-US"/>
        </a:p>
      </dgm:t>
    </dgm:pt>
    <dgm:pt modelId="{643D4E71-C277-D742-A3E3-66A6665C82A7}" type="pres">
      <dgm:prSet presAssocID="{4B42708D-D902-4F49-9B77-48CD6DC01FAE}" presName="Name0" presStyleCnt="0">
        <dgm:presLayoutVars>
          <dgm:dir/>
          <dgm:resizeHandles/>
        </dgm:presLayoutVars>
      </dgm:prSet>
      <dgm:spPr/>
    </dgm:pt>
    <dgm:pt modelId="{75206156-8591-2543-9E1A-902F99840F73}" type="pres">
      <dgm:prSet presAssocID="{58F8E156-C7A1-4070-BDF7-522139B3C2A8}" presName="compNode" presStyleCnt="0"/>
      <dgm:spPr/>
    </dgm:pt>
    <dgm:pt modelId="{E07CC8F1-522C-6347-AF1A-F5681D2B704F}" type="pres">
      <dgm:prSet presAssocID="{58F8E156-C7A1-4070-BDF7-522139B3C2A8}" presName="dummyConnPt" presStyleCnt="0"/>
      <dgm:spPr/>
    </dgm:pt>
    <dgm:pt modelId="{5F7902D2-69D4-8744-9E47-F44DA1135A9A}" type="pres">
      <dgm:prSet presAssocID="{58F8E156-C7A1-4070-BDF7-522139B3C2A8}" presName="node" presStyleLbl="node1" presStyleIdx="0" presStyleCnt="13">
        <dgm:presLayoutVars>
          <dgm:bulletEnabled val="1"/>
        </dgm:presLayoutVars>
      </dgm:prSet>
      <dgm:spPr/>
    </dgm:pt>
    <dgm:pt modelId="{0665880C-42E2-FC48-A0AE-D9064A790760}" type="pres">
      <dgm:prSet presAssocID="{3D65A47F-5AB4-4ADE-A831-D47C7EB8884A}" presName="sibTrans" presStyleLbl="bgSibTrans2D1" presStyleIdx="0" presStyleCnt="12"/>
      <dgm:spPr/>
    </dgm:pt>
    <dgm:pt modelId="{42E59FBA-5EC0-E848-9320-2701DDE40C5D}" type="pres">
      <dgm:prSet presAssocID="{30A794EB-7FC4-48B5-834A-0B68BED0F324}" presName="compNode" presStyleCnt="0"/>
      <dgm:spPr/>
    </dgm:pt>
    <dgm:pt modelId="{BD58CCEF-8878-CD46-836D-CA5472ABE5A5}" type="pres">
      <dgm:prSet presAssocID="{30A794EB-7FC4-48B5-834A-0B68BED0F324}" presName="dummyConnPt" presStyleCnt="0"/>
      <dgm:spPr/>
    </dgm:pt>
    <dgm:pt modelId="{71D05EBB-8B63-4043-9652-578FE877D931}" type="pres">
      <dgm:prSet presAssocID="{30A794EB-7FC4-48B5-834A-0B68BED0F324}" presName="node" presStyleLbl="node1" presStyleIdx="1" presStyleCnt="13">
        <dgm:presLayoutVars>
          <dgm:bulletEnabled val="1"/>
        </dgm:presLayoutVars>
      </dgm:prSet>
      <dgm:spPr/>
    </dgm:pt>
    <dgm:pt modelId="{6645A27B-ED14-2A44-B672-600FEB2BF37D}" type="pres">
      <dgm:prSet presAssocID="{98A8C547-3E89-41BF-BF96-1F0738FB2D9F}" presName="sibTrans" presStyleLbl="bgSibTrans2D1" presStyleIdx="1" presStyleCnt="12"/>
      <dgm:spPr/>
    </dgm:pt>
    <dgm:pt modelId="{63D5E39A-1223-B848-906E-94388EC4859C}" type="pres">
      <dgm:prSet presAssocID="{320E09F0-9C8F-4317-9124-5F9144170E5E}" presName="compNode" presStyleCnt="0"/>
      <dgm:spPr/>
    </dgm:pt>
    <dgm:pt modelId="{A201388B-A6D1-DC49-B5F4-EE3876AE0CE9}" type="pres">
      <dgm:prSet presAssocID="{320E09F0-9C8F-4317-9124-5F9144170E5E}" presName="dummyConnPt" presStyleCnt="0"/>
      <dgm:spPr/>
    </dgm:pt>
    <dgm:pt modelId="{2F089F8E-C2BB-C343-8586-413B9F5F0BD1}" type="pres">
      <dgm:prSet presAssocID="{320E09F0-9C8F-4317-9124-5F9144170E5E}" presName="node" presStyleLbl="node1" presStyleIdx="2" presStyleCnt="13">
        <dgm:presLayoutVars>
          <dgm:bulletEnabled val="1"/>
        </dgm:presLayoutVars>
      </dgm:prSet>
      <dgm:spPr/>
    </dgm:pt>
    <dgm:pt modelId="{60AEA860-F461-434F-A240-E4B04DEBD1CA}" type="pres">
      <dgm:prSet presAssocID="{C53544AE-F885-4EBA-8838-9A7635DB07C9}" presName="sibTrans" presStyleLbl="bgSibTrans2D1" presStyleIdx="2" presStyleCnt="12"/>
      <dgm:spPr/>
    </dgm:pt>
    <dgm:pt modelId="{86E74AAB-E94E-0647-994E-987652CF9A9A}" type="pres">
      <dgm:prSet presAssocID="{6B00F833-AC7C-4FA2-AAB0-22C12A3F13D1}" presName="compNode" presStyleCnt="0"/>
      <dgm:spPr/>
    </dgm:pt>
    <dgm:pt modelId="{5BC7FA31-2B94-D543-8A9C-88FD6854A98E}" type="pres">
      <dgm:prSet presAssocID="{6B00F833-AC7C-4FA2-AAB0-22C12A3F13D1}" presName="dummyConnPt" presStyleCnt="0"/>
      <dgm:spPr/>
    </dgm:pt>
    <dgm:pt modelId="{18CFD666-954E-DA48-B8E1-06170B7D7699}" type="pres">
      <dgm:prSet presAssocID="{6B00F833-AC7C-4FA2-AAB0-22C12A3F13D1}" presName="node" presStyleLbl="node1" presStyleIdx="3" presStyleCnt="13">
        <dgm:presLayoutVars>
          <dgm:bulletEnabled val="1"/>
        </dgm:presLayoutVars>
      </dgm:prSet>
      <dgm:spPr/>
    </dgm:pt>
    <dgm:pt modelId="{3E6E7777-A1E1-1B45-AF78-CA0982AC98DB}" type="pres">
      <dgm:prSet presAssocID="{464B06B3-0210-47D2-8A31-299D1AC4953B}" presName="sibTrans" presStyleLbl="bgSibTrans2D1" presStyleIdx="3" presStyleCnt="12"/>
      <dgm:spPr/>
    </dgm:pt>
    <dgm:pt modelId="{DC830C1D-BD9F-7445-9700-AF420209B85F}" type="pres">
      <dgm:prSet presAssocID="{76BFD0E1-1CEE-4A7B-A232-F05C10E7A013}" presName="compNode" presStyleCnt="0"/>
      <dgm:spPr/>
    </dgm:pt>
    <dgm:pt modelId="{97EA67CF-628D-3C4F-A61B-F531B31B38C3}" type="pres">
      <dgm:prSet presAssocID="{76BFD0E1-1CEE-4A7B-A232-F05C10E7A013}" presName="dummyConnPt" presStyleCnt="0"/>
      <dgm:spPr/>
    </dgm:pt>
    <dgm:pt modelId="{036AA1DA-BC6A-7845-A8A8-681C9E43F062}" type="pres">
      <dgm:prSet presAssocID="{76BFD0E1-1CEE-4A7B-A232-F05C10E7A013}" presName="node" presStyleLbl="node1" presStyleIdx="4" presStyleCnt="13">
        <dgm:presLayoutVars>
          <dgm:bulletEnabled val="1"/>
        </dgm:presLayoutVars>
      </dgm:prSet>
      <dgm:spPr/>
    </dgm:pt>
    <dgm:pt modelId="{0D151AFD-8439-AC4F-851F-A93152E0F504}" type="pres">
      <dgm:prSet presAssocID="{ED0C25F7-B6B2-467C-8969-E3F12ABF5C5C}" presName="sibTrans" presStyleLbl="bgSibTrans2D1" presStyleIdx="4" presStyleCnt="12"/>
      <dgm:spPr/>
    </dgm:pt>
    <dgm:pt modelId="{1B5BA2E3-4836-4846-83F7-A1CAAA08A06D}" type="pres">
      <dgm:prSet presAssocID="{4858EF68-D8A4-414E-9305-6065806F2AA8}" presName="compNode" presStyleCnt="0"/>
      <dgm:spPr/>
    </dgm:pt>
    <dgm:pt modelId="{06A8BF36-6AAE-2C40-A84C-D8BEA88ADBF5}" type="pres">
      <dgm:prSet presAssocID="{4858EF68-D8A4-414E-9305-6065806F2AA8}" presName="dummyConnPt" presStyleCnt="0"/>
      <dgm:spPr/>
    </dgm:pt>
    <dgm:pt modelId="{7C276E34-732C-0641-9126-BB970D6461F7}" type="pres">
      <dgm:prSet presAssocID="{4858EF68-D8A4-414E-9305-6065806F2AA8}" presName="node" presStyleLbl="node1" presStyleIdx="5" presStyleCnt="13">
        <dgm:presLayoutVars>
          <dgm:bulletEnabled val="1"/>
        </dgm:presLayoutVars>
      </dgm:prSet>
      <dgm:spPr/>
    </dgm:pt>
    <dgm:pt modelId="{32AA5E27-C3CD-ED42-BF40-BBBB60F8CF3C}" type="pres">
      <dgm:prSet presAssocID="{F167C77B-B79C-4C06-95D1-870B6B4C7298}" presName="sibTrans" presStyleLbl="bgSibTrans2D1" presStyleIdx="5" presStyleCnt="12"/>
      <dgm:spPr/>
    </dgm:pt>
    <dgm:pt modelId="{CCC9C2B6-3949-F845-901D-8024DCB97B75}" type="pres">
      <dgm:prSet presAssocID="{7B55367F-FF5F-4775-8C70-015EB62E9115}" presName="compNode" presStyleCnt="0"/>
      <dgm:spPr/>
    </dgm:pt>
    <dgm:pt modelId="{FBDA7EF6-3F33-114A-8CF3-93DB85FEA2E6}" type="pres">
      <dgm:prSet presAssocID="{7B55367F-FF5F-4775-8C70-015EB62E9115}" presName="dummyConnPt" presStyleCnt="0"/>
      <dgm:spPr/>
    </dgm:pt>
    <dgm:pt modelId="{6A5A8288-E560-3C43-B047-8549285A6220}" type="pres">
      <dgm:prSet presAssocID="{7B55367F-FF5F-4775-8C70-015EB62E9115}" presName="node" presStyleLbl="node1" presStyleIdx="6" presStyleCnt="13">
        <dgm:presLayoutVars>
          <dgm:bulletEnabled val="1"/>
        </dgm:presLayoutVars>
      </dgm:prSet>
      <dgm:spPr/>
    </dgm:pt>
    <dgm:pt modelId="{BEE1954D-1BBB-1C46-AA79-3FBA54F940E3}" type="pres">
      <dgm:prSet presAssocID="{EAFB197A-7A19-4F44-BFBF-0BE772AA2914}" presName="sibTrans" presStyleLbl="bgSibTrans2D1" presStyleIdx="6" presStyleCnt="12"/>
      <dgm:spPr/>
    </dgm:pt>
    <dgm:pt modelId="{4BF64809-111D-B149-B9A5-C1A24A0CCFC6}" type="pres">
      <dgm:prSet presAssocID="{198BC708-7653-40F2-A773-CBCF9AA7EE0A}" presName="compNode" presStyleCnt="0"/>
      <dgm:spPr/>
    </dgm:pt>
    <dgm:pt modelId="{F15A360F-406A-C84C-BC85-BE93E145751A}" type="pres">
      <dgm:prSet presAssocID="{198BC708-7653-40F2-A773-CBCF9AA7EE0A}" presName="dummyConnPt" presStyleCnt="0"/>
      <dgm:spPr/>
    </dgm:pt>
    <dgm:pt modelId="{38204A6A-3058-0A48-9C20-7197912C84A2}" type="pres">
      <dgm:prSet presAssocID="{198BC708-7653-40F2-A773-CBCF9AA7EE0A}" presName="node" presStyleLbl="node1" presStyleIdx="7" presStyleCnt="13">
        <dgm:presLayoutVars>
          <dgm:bulletEnabled val="1"/>
        </dgm:presLayoutVars>
      </dgm:prSet>
      <dgm:spPr/>
    </dgm:pt>
    <dgm:pt modelId="{E0B94AD1-22BF-3B41-BC9E-1D4A4D994740}" type="pres">
      <dgm:prSet presAssocID="{072E540E-0F71-4F3F-B16B-CBA50DBE232D}" presName="sibTrans" presStyleLbl="bgSibTrans2D1" presStyleIdx="7" presStyleCnt="12"/>
      <dgm:spPr/>
    </dgm:pt>
    <dgm:pt modelId="{BC03F202-91D8-E74C-94B1-7CE9E69413DE}" type="pres">
      <dgm:prSet presAssocID="{D4D44DC3-74AB-4AC7-A338-18B83BB484D0}" presName="compNode" presStyleCnt="0"/>
      <dgm:spPr/>
    </dgm:pt>
    <dgm:pt modelId="{BB589F56-C993-6547-B53D-4BAC6E036324}" type="pres">
      <dgm:prSet presAssocID="{D4D44DC3-74AB-4AC7-A338-18B83BB484D0}" presName="dummyConnPt" presStyleCnt="0"/>
      <dgm:spPr/>
    </dgm:pt>
    <dgm:pt modelId="{3617177F-6D14-FA43-863A-234643EB5DC2}" type="pres">
      <dgm:prSet presAssocID="{D4D44DC3-74AB-4AC7-A338-18B83BB484D0}" presName="node" presStyleLbl="node1" presStyleIdx="8" presStyleCnt="13">
        <dgm:presLayoutVars>
          <dgm:bulletEnabled val="1"/>
        </dgm:presLayoutVars>
      </dgm:prSet>
      <dgm:spPr/>
    </dgm:pt>
    <dgm:pt modelId="{2D4048EF-8080-994E-A3C8-1ACD5C346BC9}" type="pres">
      <dgm:prSet presAssocID="{79C601C5-AA35-4100-88F8-2F7BD8F0B09E}" presName="sibTrans" presStyleLbl="bgSibTrans2D1" presStyleIdx="8" presStyleCnt="12"/>
      <dgm:spPr/>
    </dgm:pt>
    <dgm:pt modelId="{21B92C81-78A9-6B4A-8F90-02FD2711CA36}" type="pres">
      <dgm:prSet presAssocID="{49A05CD6-3B6B-40B0-9ED0-0B35BF656BC0}" presName="compNode" presStyleCnt="0"/>
      <dgm:spPr/>
    </dgm:pt>
    <dgm:pt modelId="{E2F6B7BE-A81C-C94B-AE26-22A74EDF8372}" type="pres">
      <dgm:prSet presAssocID="{49A05CD6-3B6B-40B0-9ED0-0B35BF656BC0}" presName="dummyConnPt" presStyleCnt="0"/>
      <dgm:spPr/>
    </dgm:pt>
    <dgm:pt modelId="{7C4130F9-93FF-304D-9CEF-F44BCA22704C}" type="pres">
      <dgm:prSet presAssocID="{49A05CD6-3B6B-40B0-9ED0-0B35BF656BC0}" presName="node" presStyleLbl="node1" presStyleIdx="9" presStyleCnt="13">
        <dgm:presLayoutVars>
          <dgm:bulletEnabled val="1"/>
        </dgm:presLayoutVars>
      </dgm:prSet>
      <dgm:spPr/>
    </dgm:pt>
    <dgm:pt modelId="{1A741A81-187A-B948-ACF0-86925DC8AE52}" type="pres">
      <dgm:prSet presAssocID="{E27D2712-4A94-4C5D-8E66-37D550456144}" presName="sibTrans" presStyleLbl="bgSibTrans2D1" presStyleIdx="9" presStyleCnt="12"/>
      <dgm:spPr/>
    </dgm:pt>
    <dgm:pt modelId="{41D9894E-4B24-E34E-AEBE-13111D3D5047}" type="pres">
      <dgm:prSet presAssocID="{52D53DDF-A171-493C-8509-18C05D333F1F}" presName="compNode" presStyleCnt="0"/>
      <dgm:spPr/>
    </dgm:pt>
    <dgm:pt modelId="{3A0718F4-881D-D144-8918-FF9DB8F7695D}" type="pres">
      <dgm:prSet presAssocID="{52D53DDF-A171-493C-8509-18C05D333F1F}" presName="dummyConnPt" presStyleCnt="0"/>
      <dgm:spPr/>
    </dgm:pt>
    <dgm:pt modelId="{07F9F0B4-C3EB-2044-8D80-B4E9B536FF56}" type="pres">
      <dgm:prSet presAssocID="{52D53DDF-A171-493C-8509-18C05D333F1F}" presName="node" presStyleLbl="node1" presStyleIdx="10" presStyleCnt="13">
        <dgm:presLayoutVars>
          <dgm:bulletEnabled val="1"/>
        </dgm:presLayoutVars>
      </dgm:prSet>
      <dgm:spPr/>
    </dgm:pt>
    <dgm:pt modelId="{E86A2E64-2115-E44B-B05F-1AEB10EC27A0}" type="pres">
      <dgm:prSet presAssocID="{A1EC4433-114E-40CC-8993-B899D27B7E46}" presName="sibTrans" presStyleLbl="bgSibTrans2D1" presStyleIdx="10" presStyleCnt="12"/>
      <dgm:spPr/>
    </dgm:pt>
    <dgm:pt modelId="{662304D8-9C94-E342-9765-E24C134222FE}" type="pres">
      <dgm:prSet presAssocID="{7C777733-43D9-487B-8E43-E589AB691F20}" presName="compNode" presStyleCnt="0"/>
      <dgm:spPr/>
    </dgm:pt>
    <dgm:pt modelId="{C810B6BF-3FE9-984C-A184-5BE34E41C354}" type="pres">
      <dgm:prSet presAssocID="{7C777733-43D9-487B-8E43-E589AB691F20}" presName="dummyConnPt" presStyleCnt="0"/>
      <dgm:spPr/>
    </dgm:pt>
    <dgm:pt modelId="{5B0425D7-909C-3648-B8A6-0E4607B55276}" type="pres">
      <dgm:prSet presAssocID="{7C777733-43D9-487B-8E43-E589AB691F20}" presName="node" presStyleLbl="node1" presStyleIdx="11" presStyleCnt="13">
        <dgm:presLayoutVars>
          <dgm:bulletEnabled val="1"/>
        </dgm:presLayoutVars>
      </dgm:prSet>
      <dgm:spPr/>
    </dgm:pt>
    <dgm:pt modelId="{773CE48A-38E6-5D45-B12E-C42A8898EAF8}" type="pres">
      <dgm:prSet presAssocID="{308AF7A4-3179-4103-9CED-6B683D200F7F}" presName="sibTrans" presStyleLbl="bgSibTrans2D1" presStyleIdx="11" presStyleCnt="12"/>
      <dgm:spPr/>
    </dgm:pt>
    <dgm:pt modelId="{30FDE642-4E39-5D4F-8BD5-D4269B4D40A1}" type="pres">
      <dgm:prSet presAssocID="{29469B99-3701-4D8D-B028-BDE51D8878FE}" presName="compNode" presStyleCnt="0"/>
      <dgm:spPr/>
    </dgm:pt>
    <dgm:pt modelId="{05B2C2AF-23E5-A84A-A48A-816CE6C32231}" type="pres">
      <dgm:prSet presAssocID="{29469B99-3701-4D8D-B028-BDE51D8878FE}" presName="dummyConnPt" presStyleCnt="0"/>
      <dgm:spPr/>
    </dgm:pt>
    <dgm:pt modelId="{ED4FA8FC-BD75-D045-964C-BA40090C4F41}" type="pres">
      <dgm:prSet presAssocID="{29469B99-3701-4D8D-B028-BDE51D8878FE}" presName="node" presStyleLbl="node1" presStyleIdx="12" presStyleCnt="13">
        <dgm:presLayoutVars>
          <dgm:bulletEnabled val="1"/>
        </dgm:presLayoutVars>
      </dgm:prSet>
      <dgm:spPr/>
    </dgm:pt>
  </dgm:ptLst>
  <dgm:cxnLst>
    <dgm:cxn modelId="{3DEB050C-9BE8-384A-A6C6-E7F138A87386}" type="presOf" srcId="{072E540E-0F71-4F3F-B16B-CBA50DBE232D}" destId="{E0B94AD1-22BF-3B41-BC9E-1D4A4D994740}" srcOrd="0" destOrd="0" presId="urn:microsoft.com/office/officeart/2005/8/layout/bProcess4"/>
    <dgm:cxn modelId="{D49A160D-FC2E-41DE-A7C0-A27A412845A9}" srcId="{4B42708D-D902-4F49-9B77-48CD6DC01FAE}" destId="{320E09F0-9C8F-4317-9124-5F9144170E5E}" srcOrd="2" destOrd="0" parTransId="{DBDB4902-6056-4042-93BB-1DCC3CDEE000}" sibTransId="{C53544AE-F885-4EBA-8838-9A7635DB07C9}"/>
    <dgm:cxn modelId="{1D566814-9F7E-714A-B080-7237D1F4F61A}" type="presOf" srcId="{3D65A47F-5AB4-4ADE-A831-D47C7EB8884A}" destId="{0665880C-42E2-FC48-A0AE-D9064A790760}" srcOrd="0" destOrd="0" presId="urn:microsoft.com/office/officeart/2005/8/layout/bProcess4"/>
    <dgm:cxn modelId="{48D8FA16-ADB3-4C24-86D2-7C01E1AE7CC2}" srcId="{4B42708D-D902-4F49-9B77-48CD6DC01FAE}" destId="{30A794EB-7FC4-48B5-834A-0B68BED0F324}" srcOrd="1" destOrd="0" parTransId="{FAB54722-3A45-4492-BC02-D84CBD1E2843}" sibTransId="{98A8C547-3E89-41BF-BF96-1F0738FB2D9F}"/>
    <dgm:cxn modelId="{1A693720-3BBE-44EC-ACF1-1F51601F99B2}" srcId="{4B42708D-D902-4F49-9B77-48CD6DC01FAE}" destId="{29469B99-3701-4D8D-B028-BDE51D8878FE}" srcOrd="12" destOrd="0" parTransId="{5F164D80-D924-40B8-9C1F-39D7B8D69782}" sibTransId="{B6CBFD9C-FF40-4D00-B51C-A570F10EA714}"/>
    <dgm:cxn modelId="{DCC16F21-D6CC-594C-AFA8-3AA1E5364C43}" type="presOf" srcId="{79C601C5-AA35-4100-88F8-2F7BD8F0B09E}" destId="{2D4048EF-8080-994E-A3C8-1ACD5C346BC9}" srcOrd="0" destOrd="0" presId="urn:microsoft.com/office/officeart/2005/8/layout/bProcess4"/>
    <dgm:cxn modelId="{63E9F126-0AB3-C54F-835E-DEFC73DB5E06}" type="presOf" srcId="{C53544AE-F885-4EBA-8838-9A7635DB07C9}" destId="{60AEA860-F461-434F-A240-E4B04DEBD1CA}" srcOrd="0" destOrd="0" presId="urn:microsoft.com/office/officeart/2005/8/layout/bProcess4"/>
    <dgm:cxn modelId="{7461FE32-170D-3E49-ACC4-18F7B456C75A}" type="presOf" srcId="{E27D2712-4A94-4C5D-8E66-37D550456144}" destId="{1A741A81-187A-B948-ACF0-86925DC8AE52}" srcOrd="0" destOrd="0" presId="urn:microsoft.com/office/officeart/2005/8/layout/bProcess4"/>
    <dgm:cxn modelId="{3BD95335-5899-6C4A-85FB-02D39E361FF5}" type="presOf" srcId="{EAFB197A-7A19-4F44-BFBF-0BE772AA2914}" destId="{BEE1954D-1BBB-1C46-AA79-3FBA54F940E3}" srcOrd="0" destOrd="0" presId="urn:microsoft.com/office/officeart/2005/8/layout/bProcess4"/>
    <dgm:cxn modelId="{FF2C6D38-3657-4BB6-8887-C3E98FC9561B}" srcId="{4B42708D-D902-4F49-9B77-48CD6DC01FAE}" destId="{4858EF68-D8A4-414E-9305-6065806F2AA8}" srcOrd="5" destOrd="0" parTransId="{E0014989-C644-41A0-971E-6A6DA654E4CE}" sibTransId="{F167C77B-B79C-4C06-95D1-870B6B4C7298}"/>
    <dgm:cxn modelId="{05D45F3A-A0C7-0B4E-9411-5C33E925E241}" type="presOf" srcId="{4858EF68-D8A4-414E-9305-6065806F2AA8}" destId="{7C276E34-732C-0641-9126-BB970D6461F7}" srcOrd="0" destOrd="0" presId="urn:microsoft.com/office/officeart/2005/8/layout/bProcess4"/>
    <dgm:cxn modelId="{A2D11B3F-5476-7C49-B836-9DFDE5688E42}" type="presOf" srcId="{308AF7A4-3179-4103-9CED-6B683D200F7F}" destId="{773CE48A-38E6-5D45-B12E-C42A8898EAF8}" srcOrd="0" destOrd="0" presId="urn:microsoft.com/office/officeart/2005/8/layout/bProcess4"/>
    <dgm:cxn modelId="{410A0840-CB4D-E646-829C-9F628BB88F4A}" type="presOf" srcId="{F167C77B-B79C-4C06-95D1-870B6B4C7298}" destId="{32AA5E27-C3CD-ED42-BF40-BBBB60F8CF3C}" srcOrd="0" destOrd="0" presId="urn:microsoft.com/office/officeart/2005/8/layout/bProcess4"/>
    <dgm:cxn modelId="{F4817341-9D04-4899-BF3F-E29A09B5F7E1}" srcId="{4B42708D-D902-4F49-9B77-48CD6DC01FAE}" destId="{52D53DDF-A171-493C-8509-18C05D333F1F}" srcOrd="10" destOrd="0" parTransId="{A9F8E575-6B2A-4038-AF5C-A9DCB678FC6B}" sibTransId="{A1EC4433-114E-40CC-8993-B899D27B7E46}"/>
    <dgm:cxn modelId="{B141D747-7164-4C96-8C5F-6FD0C493E92B}" srcId="{4B42708D-D902-4F49-9B77-48CD6DC01FAE}" destId="{6B00F833-AC7C-4FA2-AAB0-22C12A3F13D1}" srcOrd="3" destOrd="0" parTransId="{9B4ECC56-FD4C-47DC-99EA-02436A6B5C84}" sibTransId="{464B06B3-0210-47D2-8A31-299D1AC4953B}"/>
    <dgm:cxn modelId="{D50BDA4C-0B59-7643-BC28-8600A6D0C6E4}" type="presOf" srcId="{A1EC4433-114E-40CC-8993-B899D27B7E46}" destId="{E86A2E64-2115-E44B-B05F-1AEB10EC27A0}" srcOrd="0" destOrd="0" presId="urn:microsoft.com/office/officeart/2005/8/layout/bProcess4"/>
    <dgm:cxn modelId="{73FAFD4C-330E-A741-9ADB-7D855E2316DA}" type="presOf" srcId="{52D53DDF-A171-493C-8509-18C05D333F1F}" destId="{07F9F0B4-C3EB-2044-8D80-B4E9B536FF56}" srcOrd="0" destOrd="0" presId="urn:microsoft.com/office/officeart/2005/8/layout/bProcess4"/>
    <dgm:cxn modelId="{22C0D960-ADC5-8B49-BB4D-DB4DEEB24113}" type="presOf" srcId="{58F8E156-C7A1-4070-BDF7-522139B3C2A8}" destId="{5F7902D2-69D4-8744-9E47-F44DA1135A9A}" srcOrd="0" destOrd="0" presId="urn:microsoft.com/office/officeart/2005/8/layout/bProcess4"/>
    <dgm:cxn modelId="{AA14A06A-D998-F843-B5E0-119F20E1A9EF}" type="presOf" srcId="{4B42708D-D902-4F49-9B77-48CD6DC01FAE}" destId="{643D4E71-C277-D742-A3E3-66A6665C82A7}" srcOrd="0" destOrd="0" presId="urn:microsoft.com/office/officeart/2005/8/layout/bProcess4"/>
    <dgm:cxn modelId="{DBA99671-D519-482E-9C76-E2096000CDAC}" srcId="{4B42708D-D902-4F49-9B77-48CD6DC01FAE}" destId="{198BC708-7653-40F2-A773-CBCF9AA7EE0A}" srcOrd="7" destOrd="0" parTransId="{002D2F0B-4F22-4FE4-8633-4AF16F7DF577}" sibTransId="{072E540E-0F71-4F3F-B16B-CBA50DBE232D}"/>
    <dgm:cxn modelId="{0CEAAA75-3053-9A4F-B84D-1C80417A015E}" type="presOf" srcId="{30A794EB-7FC4-48B5-834A-0B68BED0F324}" destId="{71D05EBB-8B63-4043-9652-578FE877D931}" srcOrd="0" destOrd="0" presId="urn:microsoft.com/office/officeart/2005/8/layout/bProcess4"/>
    <dgm:cxn modelId="{1C740C78-D06F-724C-8416-128B56909054}" type="presOf" srcId="{7B55367F-FF5F-4775-8C70-015EB62E9115}" destId="{6A5A8288-E560-3C43-B047-8549285A6220}" srcOrd="0" destOrd="0" presId="urn:microsoft.com/office/officeart/2005/8/layout/bProcess4"/>
    <dgm:cxn modelId="{DD705078-8EDB-E647-B742-670D630DD002}" type="presOf" srcId="{29469B99-3701-4D8D-B028-BDE51D8878FE}" destId="{ED4FA8FC-BD75-D045-964C-BA40090C4F41}" srcOrd="0" destOrd="0" presId="urn:microsoft.com/office/officeart/2005/8/layout/bProcess4"/>
    <dgm:cxn modelId="{A5E2C684-CDF2-E540-A89E-31DCD609475D}" type="presOf" srcId="{320E09F0-9C8F-4317-9124-5F9144170E5E}" destId="{2F089F8E-C2BB-C343-8586-413B9F5F0BD1}" srcOrd="0" destOrd="0" presId="urn:microsoft.com/office/officeart/2005/8/layout/bProcess4"/>
    <dgm:cxn modelId="{37888E9B-62D7-4ECB-A703-7AFD5200B23A}" srcId="{4B42708D-D902-4F49-9B77-48CD6DC01FAE}" destId="{58F8E156-C7A1-4070-BDF7-522139B3C2A8}" srcOrd="0" destOrd="0" parTransId="{7F747C38-1846-46B9-BD0B-A0A08A7438A2}" sibTransId="{3D65A47F-5AB4-4ADE-A831-D47C7EB8884A}"/>
    <dgm:cxn modelId="{2ACCD69B-C2C8-354C-BA04-C2C33CF8DBE4}" type="presOf" srcId="{D4D44DC3-74AB-4AC7-A338-18B83BB484D0}" destId="{3617177F-6D14-FA43-863A-234643EB5DC2}" srcOrd="0" destOrd="0" presId="urn:microsoft.com/office/officeart/2005/8/layout/bProcess4"/>
    <dgm:cxn modelId="{4891409C-9B6E-D84E-A81E-89BC1E2CE00F}" type="presOf" srcId="{76BFD0E1-1CEE-4A7B-A232-F05C10E7A013}" destId="{036AA1DA-BC6A-7845-A8A8-681C9E43F062}" srcOrd="0" destOrd="0" presId="urn:microsoft.com/office/officeart/2005/8/layout/bProcess4"/>
    <dgm:cxn modelId="{5B67E99C-0DE3-4742-877C-4BCD2EBD1AEB}" type="presOf" srcId="{198BC708-7653-40F2-A773-CBCF9AA7EE0A}" destId="{38204A6A-3058-0A48-9C20-7197912C84A2}" srcOrd="0" destOrd="0" presId="urn:microsoft.com/office/officeart/2005/8/layout/bProcess4"/>
    <dgm:cxn modelId="{4864D7A1-E879-7249-97D0-2FAB8460CE61}" type="presOf" srcId="{49A05CD6-3B6B-40B0-9ED0-0B35BF656BC0}" destId="{7C4130F9-93FF-304D-9CEF-F44BCA22704C}" srcOrd="0" destOrd="0" presId="urn:microsoft.com/office/officeart/2005/8/layout/bProcess4"/>
    <dgm:cxn modelId="{E089FFA3-0B0A-1444-9333-453FDF8BFC3C}" type="presOf" srcId="{7C777733-43D9-487B-8E43-E589AB691F20}" destId="{5B0425D7-909C-3648-B8A6-0E4607B55276}" srcOrd="0" destOrd="0" presId="urn:microsoft.com/office/officeart/2005/8/layout/bProcess4"/>
    <dgm:cxn modelId="{61A0ADAE-A991-4D84-9E10-41B6C8E12C88}" srcId="{4B42708D-D902-4F49-9B77-48CD6DC01FAE}" destId="{7C777733-43D9-487B-8E43-E589AB691F20}" srcOrd="11" destOrd="0" parTransId="{42B5602E-D703-4659-B292-21B2F470F258}" sibTransId="{308AF7A4-3179-4103-9CED-6B683D200F7F}"/>
    <dgm:cxn modelId="{F9D2B2B0-ABEA-B54D-9C5D-6D9A14BF2900}" type="presOf" srcId="{6B00F833-AC7C-4FA2-AAB0-22C12A3F13D1}" destId="{18CFD666-954E-DA48-B8E1-06170B7D7699}" srcOrd="0" destOrd="0" presId="urn:microsoft.com/office/officeart/2005/8/layout/bProcess4"/>
    <dgm:cxn modelId="{7ABAB8B8-C148-4055-A260-D9CAE4901BE8}" srcId="{4B42708D-D902-4F49-9B77-48CD6DC01FAE}" destId="{D4D44DC3-74AB-4AC7-A338-18B83BB484D0}" srcOrd="8" destOrd="0" parTransId="{78EBC5A1-9AD3-4798-A550-9C33D3BEC33F}" sibTransId="{79C601C5-AA35-4100-88F8-2F7BD8F0B09E}"/>
    <dgm:cxn modelId="{BA85DEC0-7C98-4C46-8240-3D7655E3FE33}" srcId="{4B42708D-D902-4F49-9B77-48CD6DC01FAE}" destId="{7B55367F-FF5F-4775-8C70-015EB62E9115}" srcOrd="6" destOrd="0" parTransId="{0AD9BA6D-E69A-48D7-B2CA-533E77E0C7DE}" sibTransId="{EAFB197A-7A19-4F44-BFBF-0BE772AA2914}"/>
    <dgm:cxn modelId="{7BC46BC9-2FC9-D04A-8E70-467A92DEED32}" type="presOf" srcId="{98A8C547-3E89-41BF-BF96-1F0738FB2D9F}" destId="{6645A27B-ED14-2A44-B672-600FEB2BF37D}" srcOrd="0" destOrd="0" presId="urn:microsoft.com/office/officeart/2005/8/layout/bProcess4"/>
    <dgm:cxn modelId="{9D9576D6-F64E-46D7-9607-65C3A2CE12FE}" srcId="{4B42708D-D902-4F49-9B77-48CD6DC01FAE}" destId="{76BFD0E1-1CEE-4A7B-A232-F05C10E7A013}" srcOrd="4" destOrd="0" parTransId="{A2C9B966-EDCB-4E9E-8860-99C93961F992}" sibTransId="{ED0C25F7-B6B2-467C-8969-E3F12ABF5C5C}"/>
    <dgm:cxn modelId="{0FE63CDF-165D-4D4D-8891-82A7C6136CB4}" type="presOf" srcId="{ED0C25F7-B6B2-467C-8969-E3F12ABF5C5C}" destId="{0D151AFD-8439-AC4F-851F-A93152E0F504}" srcOrd="0" destOrd="0" presId="urn:microsoft.com/office/officeart/2005/8/layout/bProcess4"/>
    <dgm:cxn modelId="{74AAD9E1-8EC1-ED44-B2C8-8C3464D07DD0}" type="presOf" srcId="{464B06B3-0210-47D2-8A31-299D1AC4953B}" destId="{3E6E7777-A1E1-1B45-AF78-CA0982AC98DB}" srcOrd="0" destOrd="0" presId="urn:microsoft.com/office/officeart/2005/8/layout/bProcess4"/>
    <dgm:cxn modelId="{82064CEB-1A0F-4011-A939-CEF798D7A8FD}" srcId="{4B42708D-D902-4F49-9B77-48CD6DC01FAE}" destId="{49A05CD6-3B6B-40B0-9ED0-0B35BF656BC0}" srcOrd="9" destOrd="0" parTransId="{6FB2DB64-430D-4E15-A670-FECA4D1E2807}" sibTransId="{E27D2712-4A94-4C5D-8E66-37D550456144}"/>
    <dgm:cxn modelId="{1F80235B-D2D9-364B-861E-8D1719752D17}" type="presParOf" srcId="{643D4E71-C277-D742-A3E3-66A6665C82A7}" destId="{75206156-8591-2543-9E1A-902F99840F73}" srcOrd="0" destOrd="0" presId="urn:microsoft.com/office/officeart/2005/8/layout/bProcess4"/>
    <dgm:cxn modelId="{23EB075D-2134-DE45-BAA3-E09DCE441D1E}" type="presParOf" srcId="{75206156-8591-2543-9E1A-902F99840F73}" destId="{E07CC8F1-522C-6347-AF1A-F5681D2B704F}" srcOrd="0" destOrd="0" presId="urn:microsoft.com/office/officeart/2005/8/layout/bProcess4"/>
    <dgm:cxn modelId="{7F0ABFA3-CD11-E943-B925-9F80D1767FBF}" type="presParOf" srcId="{75206156-8591-2543-9E1A-902F99840F73}" destId="{5F7902D2-69D4-8744-9E47-F44DA1135A9A}" srcOrd="1" destOrd="0" presId="urn:microsoft.com/office/officeart/2005/8/layout/bProcess4"/>
    <dgm:cxn modelId="{48109678-C6F2-2A43-8BCE-32A9FFCFD596}" type="presParOf" srcId="{643D4E71-C277-D742-A3E3-66A6665C82A7}" destId="{0665880C-42E2-FC48-A0AE-D9064A790760}" srcOrd="1" destOrd="0" presId="urn:microsoft.com/office/officeart/2005/8/layout/bProcess4"/>
    <dgm:cxn modelId="{D1360047-7C0C-8046-90C7-116C91C09E9F}" type="presParOf" srcId="{643D4E71-C277-D742-A3E3-66A6665C82A7}" destId="{42E59FBA-5EC0-E848-9320-2701DDE40C5D}" srcOrd="2" destOrd="0" presId="urn:microsoft.com/office/officeart/2005/8/layout/bProcess4"/>
    <dgm:cxn modelId="{D9C3BD8A-E664-394C-83D7-BD010B371A28}" type="presParOf" srcId="{42E59FBA-5EC0-E848-9320-2701DDE40C5D}" destId="{BD58CCEF-8878-CD46-836D-CA5472ABE5A5}" srcOrd="0" destOrd="0" presId="urn:microsoft.com/office/officeart/2005/8/layout/bProcess4"/>
    <dgm:cxn modelId="{14CB1C1F-A54E-C346-AFFC-2B0E49DE900E}" type="presParOf" srcId="{42E59FBA-5EC0-E848-9320-2701DDE40C5D}" destId="{71D05EBB-8B63-4043-9652-578FE877D931}" srcOrd="1" destOrd="0" presId="urn:microsoft.com/office/officeart/2005/8/layout/bProcess4"/>
    <dgm:cxn modelId="{EC1C05CE-2629-1640-B5B7-13BBE22DF3C9}" type="presParOf" srcId="{643D4E71-C277-D742-A3E3-66A6665C82A7}" destId="{6645A27B-ED14-2A44-B672-600FEB2BF37D}" srcOrd="3" destOrd="0" presId="urn:microsoft.com/office/officeart/2005/8/layout/bProcess4"/>
    <dgm:cxn modelId="{D599B814-A223-5B42-97BB-F484AD8E17B0}" type="presParOf" srcId="{643D4E71-C277-D742-A3E3-66A6665C82A7}" destId="{63D5E39A-1223-B848-906E-94388EC4859C}" srcOrd="4" destOrd="0" presId="urn:microsoft.com/office/officeart/2005/8/layout/bProcess4"/>
    <dgm:cxn modelId="{AE5384C9-D4A8-1247-86C9-496795AC18B5}" type="presParOf" srcId="{63D5E39A-1223-B848-906E-94388EC4859C}" destId="{A201388B-A6D1-DC49-B5F4-EE3876AE0CE9}" srcOrd="0" destOrd="0" presId="urn:microsoft.com/office/officeart/2005/8/layout/bProcess4"/>
    <dgm:cxn modelId="{2DBD3EEE-2811-C74A-8926-070578DCA1C5}" type="presParOf" srcId="{63D5E39A-1223-B848-906E-94388EC4859C}" destId="{2F089F8E-C2BB-C343-8586-413B9F5F0BD1}" srcOrd="1" destOrd="0" presId="urn:microsoft.com/office/officeart/2005/8/layout/bProcess4"/>
    <dgm:cxn modelId="{078015F7-85CE-6642-90FC-6B29D53D083D}" type="presParOf" srcId="{643D4E71-C277-D742-A3E3-66A6665C82A7}" destId="{60AEA860-F461-434F-A240-E4B04DEBD1CA}" srcOrd="5" destOrd="0" presId="urn:microsoft.com/office/officeart/2005/8/layout/bProcess4"/>
    <dgm:cxn modelId="{98DDF6DE-F1D9-2D4A-84D6-B3FAA551E922}" type="presParOf" srcId="{643D4E71-C277-D742-A3E3-66A6665C82A7}" destId="{86E74AAB-E94E-0647-994E-987652CF9A9A}" srcOrd="6" destOrd="0" presId="urn:microsoft.com/office/officeart/2005/8/layout/bProcess4"/>
    <dgm:cxn modelId="{B13C581C-4A46-064C-9D4A-D9EEBE7F7599}" type="presParOf" srcId="{86E74AAB-E94E-0647-994E-987652CF9A9A}" destId="{5BC7FA31-2B94-D543-8A9C-88FD6854A98E}" srcOrd="0" destOrd="0" presId="urn:microsoft.com/office/officeart/2005/8/layout/bProcess4"/>
    <dgm:cxn modelId="{2A2151A1-7A7F-C343-84D9-5FB1755DBC65}" type="presParOf" srcId="{86E74AAB-E94E-0647-994E-987652CF9A9A}" destId="{18CFD666-954E-DA48-B8E1-06170B7D7699}" srcOrd="1" destOrd="0" presId="urn:microsoft.com/office/officeart/2005/8/layout/bProcess4"/>
    <dgm:cxn modelId="{343267A7-BF98-7742-9C11-5F24D745AE88}" type="presParOf" srcId="{643D4E71-C277-D742-A3E3-66A6665C82A7}" destId="{3E6E7777-A1E1-1B45-AF78-CA0982AC98DB}" srcOrd="7" destOrd="0" presId="urn:microsoft.com/office/officeart/2005/8/layout/bProcess4"/>
    <dgm:cxn modelId="{DECC6F99-039C-5745-8531-2A78C499B55E}" type="presParOf" srcId="{643D4E71-C277-D742-A3E3-66A6665C82A7}" destId="{DC830C1D-BD9F-7445-9700-AF420209B85F}" srcOrd="8" destOrd="0" presId="urn:microsoft.com/office/officeart/2005/8/layout/bProcess4"/>
    <dgm:cxn modelId="{BAE05253-AD14-074A-B322-7BCDA8C198D8}" type="presParOf" srcId="{DC830C1D-BD9F-7445-9700-AF420209B85F}" destId="{97EA67CF-628D-3C4F-A61B-F531B31B38C3}" srcOrd="0" destOrd="0" presId="urn:microsoft.com/office/officeart/2005/8/layout/bProcess4"/>
    <dgm:cxn modelId="{8D874A53-2286-A349-AE1A-A175DDECCEA9}" type="presParOf" srcId="{DC830C1D-BD9F-7445-9700-AF420209B85F}" destId="{036AA1DA-BC6A-7845-A8A8-681C9E43F062}" srcOrd="1" destOrd="0" presId="urn:microsoft.com/office/officeart/2005/8/layout/bProcess4"/>
    <dgm:cxn modelId="{44E9AB78-2B1C-C844-A4D3-73BB7317EEC7}" type="presParOf" srcId="{643D4E71-C277-D742-A3E3-66A6665C82A7}" destId="{0D151AFD-8439-AC4F-851F-A93152E0F504}" srcOrd="9" destOrd="0" presId="urn:microsoft.com/office/officeart/2005/8/layout/bProcess4"/>
    <dgm:cxn modelId="{58BA5046-C200-2B43-9B6B-401BC30B1C84}" type="presParOf" srcId="{643D4E71-C277-D742-A3E3-66A6665C82A7}" destId="{1B5BA2E3-4836-4846-83F7-A1CAAA08A06D}" srcOrd="10" destOrd="0" presId="urn:microsoft.com/office/officeart/2005/8/layout/bProcess4"/>
    <dgm:cxn modelId="{76013933-1161-1942-BCB1-6596305CE67A}" type="presParOf" srcId="{1B5BA2E3-4836-4846-83F7-A1CAAA08A06D}" destId="{06A8BF36-6AAE-2C40-A84C-D8BEA88ADBF5}" srcOrd="0" destOrd="0" presId="urn:microsoft.com/office/officeart/2005/8/layout/bProcess4"/>
    <dgm:cxn modelId="{AF1CB558-D125-5C4B-95B0-6DA9EE0CE113}" type="presParOf" srcId="{1B5BA2E3-4836-4846-83F7-A1CAAA08A06D}" destId="{7C276E34-732C-0641-9126-BB970D6461F7}" srcOrd="1" destOrd="0" presId="urn:microsoft.com/office/officeart/2005/8/layout/bProcess4"/>
    <dgm:cxn modelId="{DEB0093F-4462-4341-9CCD-B15404711738}" type="presParOf" srcId="{643D4E71-C277-D742-A3E3-66A6665C82A7}" destId="{32AA5E27-C3CD-ED42-BF40-BBBB60F8CF3C}" srcOrd="11" destOrd="0" presId="urn:microsoft.com/office/officeart/2005/8/layout/bProcess4"/>
    <dgm:cxn modelId="{34DCAD12-DEFC-0C46-9779-321F97910501}" type="presParOf" srcId="{643D4E71-C277-D742-A3E3-66A6665C82A7}" destId="{CCC9C2B6-3949-F845-901D-8024DCB97B75}" srcOrd="12" destOrd="0" presId="urn:microsoft.com/office/officeart/2005/8/layout/bProcess4"/>
    <dgm:cxn modelId="{2817F072-6337-3843-8B78-BFE140724055}" type="presParOf" srcId="{CCC9C2B6-3949-F845-901D-8024DCB97B75}" destId="{FBDA7EF6-3F33-114A-8CF3-93DB85FEA2E6}" srcOrd="0" destOrd="0" presId="urn:microsoft.com/office/officeart/2005/8/layout/bProcess4"/>
    <dgm:cxn modelId="{23395FCE-0F22-D942-A317-E2C780408FE0}" type="presParOf" srcId="{CCC9C2B6-3949-F845-901D-8024DCB97B75}" destId="{6A5A8288-E560-3C43-B047-8549285A6220}" srcOrd="1" destOrd="0" presId="urn:microsoft.com/office/officeart/2005/8/layout/bProcess4"/>
    <dgm:cxn modelId="{A049AA50-DC42-FA4D-BDF6-77466154BAD7}" type="presParOf" srcId="{643D4E71-C277-D742-A3E3-66A6665C82A7}" destId="{BEE1954D-1BBB-1C46-AA79-3FBA54F940E3}" srcOrd="13" destOrd="0" presId="urn:microsoft.com/office/officeart/2005/8/layout/bProcess4"/>
    <dgm:cxn modelId="{5DE78E8E-2CB4-324A-833B-68513929A208}" type="presParOf" srcId="{643D4E71-C277-D742-A3E3-66A6665C82A7}" destId="{4BF64809-111D-B149-B9A5-C1A24A0CCFC6}" srcOrd="14" destOrd="0" presId="urn:microsoft.com/office/officeart/2005/8/layout/bProcess4"/>
    <dgm:cxn modelId="{685FFD69-C6FE-8047-949B-902D9449C7EE}" type="presParOf" srcId="{4BF64809-111D-B149-B9A5-C1A24A0CCFC6}" destId="{F15A360F-406A-C84C-BC85-BE93E145751A}" srcOrd="0" destOrd="0" presId="urn:microsoft.com/office/officeart/2005/8/layout/bProcess4"/>
    <dgm:cxn modelId="{BFE43881-42F6-1D45-997B-70A0CB0486F0}" type="presParOf" srcId="{4BF64809-111D-B149-B9A5-C1A24A0CCFC6}" destId="{38204A6A-3058-0A48-9C20-7197912C84A2}" srcOrd="1" destOrd="0" presId="urn:microsoft.com/office/officeart/2005/8/layout/bProcess4"/>
    <dgm:cxn modelId="{5EEA1285-9379-4940-B5D3-6E5F51359C67}" type="presParOf" srcId="{643D4E71-C277-D742-A3E3-66A6665C82A7}" destId="{E0B94AD1-22BF-3B41-BC9E-1D4A4D994740}" srcOrd="15" destOrd="0" presId="urn:microsoft.com/office/officeart/2005/8/layout/bProcess4"/>
    <dgm:cxn modelId="{A7317DAF-CDAD-0045-B4D5-04467614404C}" type="presParOf" srcId="{643D4E71-C277-D742-A3E3-66A6665C82A7}" destId="{BC03F202-91D8-E74C-94B1-7CE9E69413DE}" srcOrd="16" destOrd="0" presId="urn:microsoft.com/office/officeart/2005/8/layout/bProcess4"/>
    <dgm:cxn modelId="{8FE80B4E-BBF8-EA40-BE1D-40B2C5617FCE}" type="presParOf" srcId="{BC03F202-91D8-E74C-94B1-7CE9E69413DE}" destId="{BB589F56-C993-6547-B53D-4BAC6E036324}" srcOrd="0" destOrd="0" presId="urn:microsoft.com/office/officeart/2005/8/layout/bProcess4"/>
    <dgm:cxn modelId="{0EF7638E-44C3-AE47-B168-29DD37AA54C2}" type="presParOf" srcId="{BC03F202-91D8-E74C-94B1-7CE9E69413DE}" destId="{3617177F-6D14-FA43-863A-234643EB5DC2}" srcOrd="1" destOrd="0" presId="urn:microsoft.com/office/officeart/2005/8/layout/bProcess4"/>
    <dgm:cxn modelId="{13F64C70-11DF-4548-A3C1-F84003C2A404}" type="presParOf" srcId="{643D4E71-C277-D742-A3E3-66A6665C82A7}" destId="{2D4048EF-8080-994E-A3C8-1ACD5C346BC9}" srcOrd="17" destOrd="0" presId="urn:microsoft.com/office/officeart/2005/8/layout/bProcess4"/>
    <dgm:cxn modelId="{D5565075-1E26-6D4E-8E6A-18578B41D84F}" type="presParOf" srcId="{643D4E71-C277-D742-A3E3-66A6665C82A7}" destId="{21B92C81-78A9-6B4A-8F90-02FD2711CA36}" srcOrd="18" destOrd="0" presId="urn:microsoft.com/office/officeart/2005/8/layout/bProcess4"/>
    <dgm:cxn modelId="{8C512CBA-8DDC-E34F-992A-621FB5DD0894}" type="presParOf" srcId="{21B92C81-78A9-6B4A-8F90-02FD2711CA36}" destId="{E2F6B7BE-A81C-C94B-AE26-22A74EDF8372}" srcOrd="0" destOrd="0" presId="urn:microsoft.com/office/officeart/2005/8/layout/bProcess4"/>
    <dgm:cxn modelId="{D7397B48-E3BC-D340-923C-F217064790C3}" type="presParOf" srcId="{21B92C81-78A9-6B4A-8F90-02FD2711CA36}" destId="{7C4130F9-93FF-304D-9CEF-F44BCA22704C}" srcOrd="1" destOrd="0" presId="urn:microsoft.com/office/officeart/2005/8/layout/bProcess4"/>
    <dgm:cxn modelId="{91B316A7-3209-F445-89A4-4A649FA7AE5A}" type="presParOf" srcId="{643D4E71-C277-D742-A3E3-66A6665C82A7}" destId="{1A741A81-187A-B948-ACF0-86925DC8AE52}" srcOrd="19" destOrd="0" presId="urn:microsoft.com/office/officeart/2005/8/layout/bProcess4"/>
    <dgm:cxn modelId="{BABD6D3C-95C9-DD4E-9CBB-7B5B98274A0C}" type="presParOf" srcId="{643D4E71-C277-D742-A3E3-66A6665C82A7}" destId="{41D9894E-4B24-E34E-AEBE-13111D3D5047}" srcOrd="20" destOrd="0" presId="urn:microsoft.com/office/officeart/2005/8/layout/bProcess4"/>
    <dgm:cxn modelId="{9171EDC2-D3DC-B845-9259-CCE68939865B}" type="presParOf" srcId="{41D9894E-4B24-E34E-AEBE-13111D3D5047}" destId="{3A0718F4-881D-D144-8918-FF9DB8F7695D}" srcOrd="0" destOrd="0" presId="urn:microsoft.com/office/officeart/2005/8/layout/bProcess4"/>
    <dgm:cxn modelId="{80894512-41F6-C840-A0F0-D89162BDA924}" type="presParOf" srcId="{41D9894E-4B24-E34E-AEBE-13111D3D5047}" destId="{07F9F0B4-C3EB-2044-8D80-B4E9B536FF56}" srcOrd="1" destOrd="0" presId="urn:microsoft.com/office/officeart/2005/8/layout/bProcess4"/>
    <dgm:cxn modelId="{E71F7D87-BEEE-EB47-AB2A-4D09CE393EE5}" type="presParOf" srcId="{643D4E71-C277-D742-A3E3-66A6665C82A7}" destId="{E86A2E64-2115-E44B-B05F-1AEB10EC27A0}" srcOrd="21" destOrd="0" presId="urn:microsoft.com/office/officeart/2005/8/layout/bProcess4"/>
    <dgm:cxn modelId="{EB83F45A-8957-7840-9A6D-FBABBA7ABD42}" type="presParOf" srcId="{643D4E71-C277-D742-A3E3-66A6665C82A7}" destId="{662304D8-9C94-E342-9765-E24C134222FE}" srcOrd="22" destOrd="0" presId="urn:microsoft.com/office/officeart/2005/8/layout/bProcess4"/>
    <dgm:cxn modelId="{B77612DB-9141-A74F-B5A2-B316AED12259}" type="presParOf" srcId="{662304D8-9C94-E342-9765-E24C134222FE}" destId="{C810B6BF-3FE9-984C-A184-5BE34E41C354}" srcOrd="0" destOrd="0" presId="urn:microsoft.com/office/officeart/2005/8/layout/bProcess4"/>
    <dgm:cxn modelId="{6FB21AFC-D0CC-4C41-B2D1-8DF5C05EB630}" type="presParOf" srcId="{662304D8-9C94-E342-9765-E24C134222FE}" destId="{5B0425D7-909C-3648-B8A6-0E4607B55276}" srcOrd="1" destOrd="0" presId="urn:microsoft.com/office/officeart/2005/8/layout/bProcess4"/>
    <dgm:cxn modelId="{9C7394D1-E1A8-4E43-8275-5A6CCF5BC655}" type="presParOf" srcId="{643D4E71-C277-D742-A3E3-66A6665C82A7}" destId="{773CE48A-38E6-5D45-B12E-C42A8898EAF8}" srcOrd="23" destOrd="0" presId="urn:microsoft.com/office/officeart/2005/8/layout/bProcess4"/>
    <dgm:cxn modelId="{755B34E6-2192-4F46-AF78-2F002F25F6DA}" type="presParOf" srcId="{643D4E71-C277-D742-A3E3-66A6665C82A7}" destId="{30FDE642-4E39-5D4F-8BD5-D4269B4D40A1}" srcOrd="24" destOrd="0" presId="urn:microsoft.com/office/officeart/2005/8/layout/bProcess4"/>
    <dgm:cxn modelId="{A5EC9189-238A-9D4B-8815-B0965DC45BFA}" type="presParOf" srcId="{30FDE642-4E39-5D4F-8BD5-D4269B4D40A1}" destId="{05B2C2AF-23E5-A84A-A48A-816CE6C32231}" srcOrd="0" destOrd="0" presId="urn:microsoft.com/office/officeart/2005/8/layout/bProcess4"/>
    <dgm:cxn modelId="{71DDE54B-6F68-6540-A1BF-8983EFE04CAC}" type="presParOf" srcId="{30FDE642-4E39-5D4F-8BD5-D4269B4D40A1}" destId="{ED4FA8FC-BD75-D045-964C-BA40090C4F4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0C46C-EA9D-1744-8B1C-3CA6DCCE69A2}">
      <dsp:nvSpPr>
        <dsp:cNvPr id="0" name=""/>
        <dsp:cNvSpPr/>
      </dsp:nvSpPr>
      <dsp:spPr>
        <a:xfrm>
          <a:off x="0" y="6735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Contains 284,807 transactions that occurred in two days.</a:t>
          </a:r>
          <a:endParaRPr lang="en-US" sz="1800" kern="1200"/>
        </a:p>
      </dsp:txBody>
      <dsp:txXfrm>
        <a:off x="0" y="67352"/>
        <a:ext cx="1953471" cy="1172083"/>
      </dsp:txXfrm>
    </dsp:sp>
    <dsp:sp modelId="{339D8CDB-F34E-2049-8BCA-77CCD6417D21}">
      <dsp:nvSpPr>
        <dsp:cNvPr id="0" name=""/>
        <dsp:cNvSpPr/>
      </dsp:nvSpPr>
      <dsp:spPr>
        <a:xfrm>
          <a:off x="2148819" y="6735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The dataset is highly unbalanced with only 492 frauds out of 284,807 transactions.</a:t>
          </a:r>
          <a:endParaRPr lang="en-US" sz="1800" kern="1200"/>
        </a:p>
      </dsp:txBody>
      <dsp:txXfrm>
        <a:off x="2148819" y="67352"/>
        <a:ext cx="1953471" cy="1172083"/>
      </dsp:txXfrm>
    </dsp:sp>
    <dsp:sp modelId="{67C42A95-AAE1-354C-BD5F-9FC598E7E557}">
      <dsp:nvSpPr>
        <dsp:cNvPr id="0" name=""/>
        <dsp:cNvSpPr/>
      </dsp:nvSpPr>
      <dsp:spPr>
        <a:xfrm>
          <a:off x="4297638" y="6735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The positive class (frauds) account for 0.172% of all transactions.</a:t>
          </a:r>
          <a:endParaRPr lang="en-US" sz="1800" kern="1200"/>
        </a:p>
      </dsp:txBody>
      <dsp:txXfrm>
        <a:off x="4297638" y="67352"/>
        <a:ext cx="1953471" cy="1172083"/>
      </dsp:txXfrm>
    </dsp:sp>
    <dsp:sp modelId="{A98D99F9-660B-8B43-A4A7-B5BDE9C6D02C}">
      <dsp:nvSpPr>
        <dsp:cNvPr id="0" name=""/>
        <dsp:cNvSpPr/>
      </dsp:nvSpPr>
      <dsp:spPr>
        <a:xfrm>
          <a:off x="0" y="143478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Only numerical input variables are provided, which are the result of a PCA transformation.</a:t>
          </a:r>
          <a:endParaRPr lang="en-US" sz="1800" kern="1200"/>
        </a:p>
      </dsp:txBody>
      <dsp:txXfrm>
        <a:off x="0" y="1434782"/>
        <a:ext cx="1953471" cy="1172083"/>
      </dsp:txXfrm>
    </dsp:sp>
    <dsp:sp modelId="{B88AD92F-EE25-AE4E-95EA-65DB67218C38}">
      <dsp:nvSpPr>
        <dsp:cNvPr id="0" name=""/>
        <dsp:cNvSpPr/>
      </dsp:nvSpPr>
      <dsp:spPr>
        <a:xfrm>
          <a:off x="2148819" y="143478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The features V1-V28 are principal components obtained with PCA, while 'Time' and 'Amount' are not transformed.</a:t>
          </a:r>
          <a:endParaRPr lang="en-US" sz="1800" kern="1200"/>
        </a:p>
      </dsp:txBody>
      <dsp:txXfrm>
        <a:off x="2148819" y="1434782"/>
        <a:ext cx="1953471" cy="1172083"/>
      </dsp:txXfrm>
    </dsp:sp>
    <dsp:sp modelId="{6E06DB4F-9210-284F-A6DF-7E7525990617}">
      <dsp:nvSpPr>
        <dsp:cNvPr id="0" name=""/>
        <dsp:cNvSpPr/>
      </dsp:nvSpPr>
      <dsp:spPr>
        <a:xfrm>
          <a:off x="4297638" y="143478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'Time' represents the seconds elapsed between each transaction and the first transaction in the dataset.</a:t>
          </a:r>
          <a:endParaRPr lang="en-US" sz="1800" kern="1200"/>
        </a:p>
      </dsp:txBody>
      <dsp:txXfrm>
        <a:off x="4297638" y="1434782"/>
        <a:ext cx="1953471" cy="1172083"/>
      </dsp:txXfrm>
    </dsp:sp>
    <dsp:sp modelId="{54FC62BE-EE9E-AF48-B3D3-B3403D54B40B}">
      <dsp:nvSpPr>
        <dsp:cNvPr id="0" name=""/>
        <dsp:cNvSpPr/>
      </dsp:nvSpPr>
      <dsp:spPr>
        <a:xfrm>
          <a:off x="1074409" y="280221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'Amount' represents the transaction amount, and can be used for cost-sensitive learning.</a:t>
          </a:r>
          <a:endParaRPr lang="en-US" sz="1800" kern="1200"/>
        </a:p>
      </dsp:txBody>
      <dsp:txXfrm>
        <a:off x="1074409" y="2802212"/>
        <a:ext cx="1953471" cy="1172083"/>
      </dsp:txXfrm>
    </dsp:sp>
    <dsp:sp modelId="{A97DAEC2-0C37-CE4B-94E1-ECFFC2F9AFBF}">
      <dsp:nvSpPr>
        <dsp:cNvPr id="0" name=""/>
        <dsp:cNvSpPr/>
      </dsp:nvSpPr>
      <dsp:spPr>
        <a:xfrm>
          <a:off x="3223228" y="2802212"/>
          <a:ext cx="1953471" cy="11720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a:t>The response variable is 'Class', with a value of 1 indicating fraud and 0 indicating no fraud.</a:t>
          </a:r>
          <a:endParaRPr lang="en-US" sz="1800" kern="1200"/>
        </a:p>
      </dsp:txBody>
      <dsp:txXfrm>
        <a:off x="3223228" y="2802212"/>
        <a:ext cx="1953471" cy="1172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1AD89-4F48-DA40-9111-55ABBF1FD883}">
      <dsp:nvSpPr>
        <dsp:cNvPr id="0" name=""/>
        <dsp:cNvSpPr/>
      </dsp:nvSpPr>
      <dsp:spPr>
        <a:xfrm>
          <a:off x="622" y="0"/>
          <a:ext cx="1101880" cy="34838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b="0" i="0" kern="1200" dirty="0"/>
            <a:t>To compare and evaluate the performance of multiple machine learning algorithms, including Logistic Regression, LSTM, Dense Neural Network, and MLP RNN, for credit card fraud detection.</a:t>
          </a:r>
          <a:endParaRPr lang="en-CA" sz="1500" kern="1200" dirty="0"/>
        </a:p>
      </dsp:txBody>
      <dsp:txXfrm>
        <a:off x="32895" y="32273"/>
        <a:ext cx="1037334" cy="3419318"/>
      </dsp:txXfrm>
    </dsp:sp>
    <dsp:sp modelId="{83C7AE0F-A3D9-2C4A-820F-602FEE22C1FB}">
      <dsp:nvSpPr>
        <dsp:cNvPr id="0" name=""/>
        <dsp:cNvSpPr/>
      </dsp:nvSpPr>
      <dsp:spPr>
        <a:xfrm>
          <a:off x="1287618" y="0"/>
          <a:ext cx="1101880" cy="34838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b="0" i="0" kern="1200" dirty="0"/>
            <a:t>To investigate the impact of feature engineering techniques, specifically PCA dimensionality reduction, on the performance of credit card fraud detection models.</a:t>
          </a:r>
          <a:endParaRPr lang="en-CA" sz="1500" kern="1200" dirty="0"/>
        </a:p>
      </dsp:txBody>
      <dsp:txXfrm>
        <a:off x="1319891" y="32273"/>
        <a:ext cx="1037334" cy="3419318"/>
      </dsp:txXfrm>
    </dsp:sp>
    <dsp:sp modelId="{EE061E52-9AB4-704F-9A7E-5040E3533C54}">
      <dsp:nvSpPr>
        <dsp:cNvPr id="0" name=""/>
        <dsp:cNvSpPr/>
      </dsp:nvSpPr>
      <dsp:spPr>
        <a:xfrm>
          <a:off x="2574614" y="0"/>
          <a:ext cx="1101880" cy="34838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b="0" i="0" kern="1200" dirty="0"/>
            <a:t>To develop and evaluate methods to address the issue of class imbalance, such as SMOTE oversampling, to improve the accuracy of credit card fraud detection models.</a:t>
          </a:r>
          <a:endParaRPr lang="en-CA" sz="1500" kern="1200" dirty="0"/>
        </a:p>
      </dsp:txBody>
      <dsp:txXfrm>
        <a:off x="2606887" y="32273"/>
        <a:ext cx="1037334" cy="3419318"/>
      </dsp:txXfrm>
    </dsp:sp>
    <dsp:sp modelId="{5F7AE2ED-E247-C340-88B8-77725689267D}">
      <dsp:nvSpPr>
        <dsp:cNvPr id="0" name=""/>
        <dsp:cNvSpPr/>
      </dsp:nvSpPr>
      <dsp:spPr>
        <a:xfrm>
          <a:off x="3861610" y="0"/>
          <a:ext cx="1101880" cy="34838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b="0" i="0" kern="1200"/>
            <a:t>To investigate the effectiveness of various data augmentation techniques, such as oversampling and undersampling, to improve the performance of credit card fraud detection models.</a:t>
          </a:r>
          <a:endParaRPr lang="en-CA" sz="1500" kern="1200"/>
        </a:p>
      </dsp:txBody>
      <dsp:txXfrm>
        <a:off x="3893883" y="32273"/>
        <a:ext cx="1037334" cy="3419318"/>
      </dsp:txXfrm>
    </dsp:sp>
    <dsp:sp modelId="{0E155512-3EBB-EC44-94C4-CBE7192A1148}">
      <dsp:nvSpPr>
        <dsp:cNvPr id="0" name=""/>
        <dsp:cNvSpPr/>
      </dsp:nvSpPr>
      <dsp:spPr>
        <a:xfrm>
          <a:off x="5148607" y="0"/>
          <a:ext cx="1101880" cy="34838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b="0" i="0" kern="1200" dirty="0"/>
            <a:t>To develop real-time credit card fraud detection systems using advanced machine learning techniques, such as Logistic Regression, LSTM, Dense Neural Network, and MLP RNN, that can handle large volumes of transactions and provide timely alerts to customers and card issuers.</a:t>
          </a:r>
          <a:endParaRPr lang="en-CA" sz="1500" kern="1200" dirty="0"/>
        </a:p>
      </dsp:txBody>
      <dsp:txXfrm>
        <a:off x="5180880" y="32273"/>
        <a:ext cx="1037334" cy="3419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5880C-42E2-FC48-A0AE-D9064A790760}">
      <dsp:nvSpPr>
        <dsp:cNvPr id="0" name=""/>
        <dsp:cNvSpPr/>
      </dsp:nvSpPr>
      <dsp:spPr>
        <a:xfrm rot="5400000">
          <a:off x="1414176" y="724329"/>
          <a:ext cx="1132290" cy="136475"/>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7902D2-69D4-8744-9E47-F44DA1135A9A}">
      <dsp:nvSpPr>
        <dsp:cNvPr id="0" name=""/>
        <dsp:cNvSpPr/>
      </dsp:nvSpPr>
      <dsp:spPr>
        <a:xfrm>
          <a:off x="1674543" y="1544"/>
          <a:ext cx="1516389" cy="90983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Data Collection: Collect the credit card transaction data for a specific period, preferably including a balanced number of fraudulent and non-fraudulent transactions.</a:t>
          </a:r>
          <a:endParaRPr lang="en-US" sz="1100" kern="1200"/>
        </a:p>
      </dsp:txBody>
      <dsp:txXfrm>
        <a:off x="1701191" y="28192"/>
        <a:ext cx="1463093" cy="856537"/>
      </dsp:txXfrm>
    </dsp:sp>
    <dsp:sp modelId="{6645A27B-ED14-2A44-B672-600FEB2BF37D}">
      <dsp:nvSpPr>
        <dsp:cNvPr id="0" name=""/>
        <dsp:cNvSpPr/>
      </dsp:nvSpPr>
      <dsp:spPr>
        <a:xfrm rot="5400000">
          <a:off x="1414176" y="1861621"/>
          <a:ext cx="1132290" cy="136475"/>
        </a:xfrm>
        <a:prstGeom prst="rect">
          <a:avLst/>
        </a:prstGeom>
        <a:solidFill>
          <a:schemeClr val="accent5">
            <a:hueOff val="1582715"/>
            <a:satOff val="699"/>
            <a:lumOff val="-7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D05EBB-8B63-4043-9652-578FE877D931}">
      <dsp:nvSpPr>
        <dsp:cNvPr id="0" name=""/>
        <dsp:cNvSpPr/>
      </dsp:nvSpPr>
      <dsp:spPr>
        <a:xfrm>
          <a:off x="1674543" y="1138836"/>
          <a:ext cx="1516389" cy="909833"/>
        </a:xfrm>
        <a:prstGeom prst="roundRect">
          <a:avLst>
            <a:gd name="adj" fmla="val 10000"/>
          </a:avLst>
        </a:prstGeom>
        <a:solidFill>
          <a:schemeClr val="accent5">
            <a:hueOff val="1450822"/>
            <a:satOff val="641"/>
            <a:lumOff val="-7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Data Preprocessing: Preprocess the data by removing duplicates, handling missing values, and converting categorical data into numerical data.</a:t>
          </a:r>
          <a:endParaRPr lang="en-US" sz="1100" kern="1200"/>
        </a:p>
      </dsp:txBody>
      <dsp:txXfrm>
        <a:off x="1701191" y="1165484"/>
        <a:ext cx="1463093" cy="856537"/>
      </dsp:txXfrm>
    </dsp:sp>
    <dsp:sp modelId="{60AEA860-F461-434F-A240-E4B04DEBD1CA}">
      <dsp:nvSpPr>
        <dsp:cNvPr id="0" name=""/>
        <dsp:cNvSpPr/>
      </dsp:nvSpPr>
      <dsp:spPr>
        <a:xfrm rot="5400000">
          <a:off x="1414176" y="2998913"/>
          <a:ext cx="1132290" cy="136475"/>
        </a:xfrm>
        <a:prstGeom prst="rect">
          <a:avLst/>
        </a:prstGeom>
        <a:solidFill>
          <a:schemeClr val="accent5">
            <a:hueOff val="3165430"/>
            <a:satOff val="1399"/>
            <a:lumOff val="-153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089F8E-C2BB-C343-8586-413B9F5F0BD1}">
      <dsp:nvSpPr>
        <dsp:cNvPr id="0" name=""/>
        <dsp:cNvSpPr/>
      </dsp:nvSpPr>
      <dsp:spPr>
        <a:xfrm>
          <a:off x="1674543" y="2276128"/>
          <a:ext cx="1516389" cy="909833"/>
        </a:xfrm>
        <a:prstGeom prst="roundRect">
          <a:avLst>
            <a:gd name="adj" fmla="val 10000"/>
          </a:avLst>
        </a:prstGeom>
        <a:solidFill>
          <a:schemeClr val="accent5">
            <a:hueOff val="2901644"/>
            <a:satOff val="1282"/>
            <a:lumOff val="-1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Data Exploration and Visualization: Explore and visualize the data to identify patterns and relationships among the features.</a:t>
          </a:r>
          <a:endParaRPr lang="en-US" sz="1100" kern="1200"/>
        </a:p>
      </dsp:txBody>
      <dsp:txXfrm>
        <a:off x="1701191" y="2302776"/>
        <a:ext cx="1463093" cy="856537"/>
      </dsp:txXfrm>
    </dsp:sp>
    <dsp:sp modelId="{3E6E7777-A1E1-1B45-AF78-CA0982AC98DB}">
      <dsp:nvSpPr>
        <dsp:cNvPr id="0" name=""/>
        <dsp:cNvSpPr/>
      </dsp:nvSpPr>
      <dsp:spPr>
        <a:xfrm>
          <a:off x="1982822" y="3567559"/>
          <a:ext cx="2011796" cy="136475"/>
        </a:xfrm>
        <a:prstGeom prst="rect">
          <a:avLst/>
        </a:prstGeom>
        <a:solidFill>
          <a:schemeClr val="accent5">
            <a:hueOff val="4748145"/>
            <a:satOff val="2098"/>
            <a:lumOff val="-23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CFD666-954E-DA48-B8E1-06170B7D7699}">
      <dsp:nvSpPr>
        <dsp:cNvPr id="0" name=""/>
        <dsp:cNvSpPr/>
      </dsp:nvSpPr>
      <dsp:spPr>
        <a:xfrm>
          <a:off x="1674543" y="3413419"/>
          <a:ext cx="1516389" cy="909833"/>
        </a:xfrm>
        <a:prstGeom prst="roundRect">
          <a:avLst>
            <a:gd name="adj" fmla="val 10000"/>
          </a:avLst>
        </a:prstGeom>
        <a:solidFill>
          <a:schemeClr val="accent5">
            <a:hueOff val="4352466"/>
            <a:satOff val="1923"/>
            <a:lumOff val="-21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dirty="0"/>
            <a:t>Class Imbalance Handling: Implement methods to handle class imbalance, such as SMOTE oversampling, to improve the accuracy of the models.</a:t>
          </a:r>
          <a:endParaRPr lang="en-US" sz="1100" kern="1200" dirty="0"/>
        </a:p>
      </dsp:txBody>
      <dsp:txXfrm>
        <a:off x="1701191" y="3440067"/>
        <a:ext cx="1463093" cy="856537"/>
      </dsp:txXfrm>
    </dsp:sp>
    <dsp:sp modelId="{0D151AFD-8439-AC4F-851F-A93152E0F504}">
      <dsp:nvSpPr>
        <dsp:cNvPr id="0" name=""/>
        <dsp:cNvSpPr/>
      </dsp:nvSpPr>
      <dsp:spPr>
        <a:xfrm rot="16200000">
          <a:off x="3430974" y="2998913"/>
          <a:ext cx="1132290" cy="136475"/>
        </a:xfrm>
        <a:prstGeom prst="rect">
          <a:avLst/>
        </a:prstGeom>
        <a:solidFill>
          <a:schemeClr val="accent5">
            <a:hueOff val="6330860"/>
            <a:satOff val="2797"/>
            <a:lumOff val="-306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AA1DA-BC6A-7845-A8A8-681C9E43F062}">
      <dsp:nvSpPr>
        <dsp:cNvPr id="0" name=""/>
        <dsp:cNvSpPr/>
      </dsp:nvSpPr>
      <dsp:spPr>
        <a:xfrm>
          <a:off x="3691341" y="3413419"/>
          <a:ext cx="1516389" cy="909833"/>
        </a:xfrm>
        <a:prstGeom prst="roundRect">
          <a:avLst>
            <a:gd name="adj" fmla="val 10000"/>
          </a:avLst>
        </a:prstGeom>
        <a:solidFill>
          <a:schemeClr val="accent5">
            <a:hueOff val="5803288"/>
            <a:satOff val="2564"/>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dirty="0"/>
            <a:t>Data Augmentation: Implement data augmentation techniques, such as oversampling and </a:t>
          </a:r>
          <a:r>
            <a:rPr lang="en-CA" sz="1100" b="0" i="0" kern="1200" dirty="0" err="1"/>
            <a:t>undersampling</a:t>
          </a:r>
          <a:r>
            <a:rPr lang="en-CA" sz="1100" b="0" i="0" kern="1200" dirty="0"/>
            <a:t>, to further improve the performance of the models.</a:t>
          </a:r>
          <a:endParaRPr lang="en-US" sz="1100" kern="1200" dirty="0"/>
        </a:p>
      </dsp:txBody>
      <dsp:txXfrm>
        <a:off x="3717989" y="3440067"/>
        <a:ext cx="1463093" cy="856537"/>
      </dsp:txXfrm>
    </dsp:sp>
    <dsp:sp modelId="{32AA5E27-C3CD-ED42-BF40-BBBB60F8CF3C}">
      <dsp:nvSpPr>
        <dsp:cNvPr id="0" name=""/>
        <dsp:cNvSpPr/>
      </dsp:nvSpPr>
      <dsp:spPr>
        <a:xfrm rot="16200000">
          <a:off x="3430974" y="1861621"/>
          <a:ext cx="1132290" cy="136475"/>
        </a:xfrm>
        <a:prstGeom prst="rect">
          <a:avLst/>
        </a:prstGeom>
        <a:solidFill>
          <a:schemeClr val="accent5">
            <a:hueOff val="7913575"/>
            <a:satOff val="3496"/>
            <a:lumOff val="-383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276E34-732C-0641-9126-BB970D6461F7}">
      <dsp:nvSpPr>
        <dsp:cNvPr id="0" name=""/>
        <dsp:cNvSpPr/>
      </dsp:nvSpPr>
      <dsp:spPr>
        <a:xfrm>
          <a:off x="3691341" y="2276128"/>
          <a:ext cx="1516389" cy="909833"/>
        </a:xfrm>
        <a:prstGeom prst="roundRect">
          <a:avLst>
            <a:gd name="adj" fmla="val 10000"/>
          </a:avLst>
        </a:prstGeom>
        <a:solidFill>
          <a:schemeClr val="accent5">
            <a:hueOff val="7254110"/>
            <a:satOff val="3205"/>
            <a:lumOff val="-35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Feature Engineering: Perform feature engineering techniques, such as PCA dimensionality reduction, to extract meaningful features from the data.</a:t>
          </a:r>
          <a:endParaRPr lang="en-US" sz="1100" kern="1200"/>
        </a:p>
      </dsp:txBody>
      <dsp:txXfrm>
        <a:off x="3717989" y="2302776"/>
        <a:ext cx="1463093" cy="856537"/>
      </dsp:txXfrm>
    </dsp:sp>
    <dsp:sp modelId="{BEE1954D-1BBB-1C46-AA79-3FBA54F940E3}">
      <dsp:nvSpPr>
        <dsp:cNvPr id="0" name=""/>
        <dsp:cNvSpPr/>
      </dsp:nvSpPr>
      <dsp:spPr>
        <a:xfrm rot="16200000">
          <a:off x="3430974" y="724329"/>
          <a:ext cx="1132290" cy="136475"/>
        </a:xfrm>
        <a:prstGeom prst="rect">
          <a:avLst/>
        </a:prstGeom>
        <a:solidFill>
          <a:schemeClr val="accent5">
            <a:hueOff val="9496290"/>
            <a:satOff val="4196"/>
            <a:lumOff val="-459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5A8288-E560-3C43-B047-8549285A6220}">
      <dsp:nvSpPr>
        <dsp:cNvPr id="0" name=""/>
        <dsp:cNvSpPr/>
      </dsp:nvSpPr>
      <dsp:spPr>
        <a:xfrm>
          <a:off x="3691341" y="1138836"/>
          <a:ext cx="1516389" cy="909833"/>
        </a:xfrm>
        <a:prstGeom prst="roundRect">
          <a:avLst>
            <a:gd name="adj" fmla="val 10000"/>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Data Splitting: Split the data into training, validation, and testing sets.</a:t>
          </a:r>
          <a:endParaRPr lang="en-US" sz="1100" kern="1200"/>
        </a:p>
      </dsp:txBody>
      <dsp:txXfrm>
        <a:off x="3717989" y="1165484"/>
        <a:ext cx="1463093" cy="856537"/>
      </dsp:txXfrm>
    </dsp:sp>
    <dsp:sp modelId="{E0B94AD1-22BF-3B41-BC9E-1D4A4D994740}">
      <dsp:nvSpPr>
        <dsp:cNvPr id="0" name=""/>
        <dsp:cNvSpPr/>
      </dsp:nvSpPr>
      <dsp:spPr>
        <a:xfrm>
          <a:off x="3999620" y="155684"/>
          <a:ext cx="2011796" cy="136475"/>
        </a:xfrm>
        <a:prstGeom prst="rect">
          <a:avLst/>
        </a:prstGeom>
        <a:solidFill>
          <a:schemeClr val="accent5">
            <a:hueOff val="11079004"/>
            <a:satOff val="4895"/>
            <a:lumOff val="-536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204A6A-3058-0A48-9C20-7197912C84A2}">
      <dsp:nvSpPr>
        <dsp:cNvPr id="0" name=""/>
        <dsp:cNvSpPr/>
      </dsp:nvSpPr>
      <dsp:spPr>
        <a:xfrm>
          <a:off x="3691341" y="1544"/>
          <a:ext cx="1516389" cy="909833"/>
        </a:xfrm>
        <a:prstGeom prst="roundRect">
          <a:avLst>
            <a:gd name="adj" fmla="val 10000"/>
          </a:avLst>
        </a:prstGeom>
        <a:solidFill>
          <a:schemeClr val="accent5">
            <a:hueOff val="10155753"/>
            <a:satOff val="4487"/>
            <a:lumOff val="-49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Model Selection: Select multiple machine learning algorithms, such as Logistic Regression, LSTM, Dense Neural Network, and MLP RNN, and train them on the training set.</a:t>
          </a:r>
          <a:endParaRPr lang="en-US" sz="1100" kern="1200"/>
        </a:p>
      </dsp:txBody>
      <dsp:txXfrm>
        <a:off x="3717989" y="28192"/>
        <a:ext cx="1463093" cy="856537"/>
      </dsp:txXfrm>
    </dsp:sp>
    <dsp:sp modelId="{2D4048EF-8080-994E-A3C8-1ACD5C346BC9}">
      <dsp:nvSpPr>
        <dsp:cNvPr id="0" name=""/>
        <dsp:cNvSpPr/>
      </dsp:nvSpPr>
      <dsp:spPr>
        <a:xfrm rot="5400000">
          <a:off x="5447771" y="724329"/>
          <a:ext cx="1132290" cy="136475"/>
        </a:xfrm>
        <a:prstGeom prst="rect">
          <a:avLst/>
        </a:prstGeom>
        <a:solidFill>
          <a:schemeClr val="accent5">
            <a:hueOff val="12661719"/>
            <a:satOff val="5594"/>
            <a:lumOff val="-613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17177F-6D14-FA43-863A-234643EB5DC2}">
      <dsp:nvSpPr>
        <dsp:cNvPr id="0" name=""/>
        <dsp:cNvSpPr/>
      </dsp:nvSpPr>
      <dsp:spPr>
        <a:xfrm>
          <a:off x="5708138" y="1544"/>
          <a:ext cx="1516389" cy="909833"/>
        </a:xfrm>
        <a:prstGeom prst="roundRect">
          <a:avLst>
            <a:gd name="adj" fmla="val 10000"/>
          </a:avLst>
        </a:prstGeom>
        <a:solidFill>
          <a:schemeClr val="accent5">
            <a:hueOff val="11606576"/>
            <a:satOff val="5128"/>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Model Evaluation: Evaluate the performance of each model on the validation set using metrics such as accuracy, precision, recall, and F1-score.</a:t>
          </a:r>
          <a:endParaRPr lang="en-US" sz="1100" kern="1200"/>
        </a:p>
      </dsp:txBody>
      <dsp:txXfrm>
        <a:off x="5734786" y="28192"/>
        <a:ext cx="1463093" cy="856537"/>
      </dsp:txXfrm>
    </dsp:sp>
    <dsp:sp modelId="{1A741A81-187A-B948-ACF0-86925DC8AE52}">
      <dsp:nvSpPr>
        <dsp:cNvPr id="0" name=""/>
        <dsp:cNvSpPr/>
      </dsp:nvSpPr>
      <dsp:spPr>
        <a:xfrm rot="5400000">
          <a:off x="5447771" y="1861621"/>
          <a:ext cx="1132290" cy="136475"/>
        </a:xfrm>
        <a:prstGeom prst="rect">
          <a:avLst/>
        </a:prstGeom>
        <a:solidFill>
          <a:schemeClr val="accent5">
            <a:hueOff val="14244434"/>
            <a:satOff val="6293"/>
            <a:lumOff val="-689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4130F9-93FF-304D-9CEF-F44BCA22704C}">
      <dsp:nvSpPr>
        <dsp:cNvPr id="0" name=""/>
        <dsp:cNvSpPr/>
      </dsp:nvSpPr>
      <dsp:spPr>
        <a:xfrm>
          <a:off x="5708138" y="1138836"/>
          <a:ext cx="1516389" cy="909833"/>
        </a:xfrm>
        <a:prstGeom prst="roundRect">
          <a:avLst>
            <a:gd name="adj" fmla="val 10000"/>
          </a:avLst>
        </a:prstGeom>
        <a:solidFill>
          <a:schemeClr val="accent5">
            <a:hueOff val="13057397"/>
            <a:satOff val="5769"/>
            <a:lumOff val="-6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Hyperparameter Tuning: Fine-tune the hyperparameters of the selected models to optimize their performance.</a:t>
          </a:r>
          <a:endParaRPr lang="en-US" sz="1100" kern="1200"/>
        </a:p>
      </dsp:txBody>
      <dsp:txXfrm>
        <a:off x="5734786" y="1165484"/>
        <a:ext cx="1463093" cy="856537"/>
      </dsp:txXfrm>
    </dsp:sp>
    <dsp:sp modelId="{E86A2E64-2115-E44B-B05F-1AEB10EC27A0}">
      <dsp:nvSpPr>
        <dsp:cNvPr id="0" name=""/>
        <dsp:cNvSpPr/>
      </dsp:nvSpPr>
      <dsp:spPr>
        <a:xfrm rot="5400000">
          <a:off x="5447771" y="2998913"/>
          <a:ext cx="1132290" cy="136475"/>
        </a:xfrm>
        <a:prstGeom prst="rect">
          <a:avLst/>
        </a:prstGeom>
        <a:solidFill>
          <a:schemeClr val="accent5">
            <a:hueOff val="15827150"/>
            <a:satOff val="6993"/>
            <a:lumOff val="-76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F9F0B4-C3EB-2044-8D80-B4E9B536FF56}">
      <dsp:nvSpPr>
        <dsp:cNvPr id="0" name=""/>
        <dsp:cNvSpPr/>
      </dsp:nvSpPr>
      <dsp:spPr>
        <a:xfrm>
          <a:off x="5708138" y="2276128"/>
          <a:ext cx="1516389" cy="909833"/>
        </a:xfrm>
        <a:prstGeom prst="roundRect">
          <a:avLst>
            <a:gd name="adj" fmla="val 10000"/>
          </a:avLst>
        </a:prstGeom>
        <a:solidFill>
          <a:schemeClr val="accent5">
            <a:hueOff val="14508220"/>
            <a:satOff val="6410"/>
            <a:lumOff val="-70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Final Model Selection: Select the best-performing model based on its performance on the testing set.</a:t>
          </a:r>
          <a:endParaRPr lang="en-US" sz="1100" kern="1200"/>
        </a:p>
      </dsp:txBody>
      <dsp:txXfrm>
        <a:off x="5734786" y="2302776"/>
        <a:ext cx="1463093" cy="856537"/>
      </dsp:txXfrm>
    </dsp:sp>
    <dsp:sp modelId="{773CE48A-38E6-5D45-B12E-C42A8898EAF8}">
      <dsp:nvSpPr>
        <dsp:cNvPr id="0" name=""/>
        <dsp:cNvSpPr/>
      </dsp:nvSpPr>
      <dsp:spPr>
        <a:xfrm>
          <a:off x="6016417" y="3567559"/>
          <a:ext cx="2011796" cy="136475"/>
        </a:xfrm>
        <a:prstGeom prst="rect">
          <a:avLst/>
        </a:prstGeom>
        <a:solidFill>
          <a:schemeClr val="accent5">
            <a:hueOff val="17409864"/>
            <a:satOff val="7692"/>
            <a:lumOff val="-843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0425D7-909C-3648-B8A6-0E4607B55276}">
      <dsp:nvSpPr>
        <dsp:cNvPr id="0" name=""/>
        <dsp:cNvSpPr/>
      </dsp:nvSpPr>
      <dsp:spPr>
        <a:xfrm>
          <a:off x="5708138" y="3413419"/>
          <a:ext cx="1516389" cy="909833"/>
        </a:xfrm>
        <a:prstGeom prst="roundRect">
          <a:avLst>
            <a:gd name="adj" fmla="val 10000"/>
          </a:avLst>
        </a:prstGeom>
        <a:solidFill>
          <a:schemeClr val="accent5">
            <a:hueOff val="15959042"/>
            <a:satOff val="7051"/>
            <a:lumOff val="-77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Real-time Deployment: Deploy the final model into a real-time fraud detection system that can handle large volumes of transactions and provide timely alerts to customers and card issuers.</a:t>
          </a:r>
          <a:endParaRPr lang="en-US" sz="1100" kern="1200"/>
        </a:p>
      </dsp:txBody>
      <dsp:txXfrm>
        <a:off x="5734786" y="3440067"/>
        <a:ext cx="1463093" cy="856537"/>
      </dsp:txXfrm>
    </dsp:sp>
    <dsp:sp modelId="{ED4FA8FC-BD75-D045-964C-BA40090C4F41}">
      <dsp:nvSpPr>
        <dsp:cNvPr id="0" name=""/>
        <dsp:cNvSpPr/>
      </dsp:nvSpPr>
      <dsp:spPr>
        <a:xfrm>
          <a:off x="7724936" y="3413419"/>
          <a:ext cx="1516389" cy="909833"/>
        </a:xfrm>
        <a:prstGeom prst="roundRect">
          <a:avLst>
            <a:gd name="adj" fmla="val 10000"/>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b="0" i="0" kern="1200"/>
            <a:t>Ongoing Monitoring: Continuously monitor the performance of the model in the real-time system and update it regularly to maintain its effectiveness over time.</a:t>
          </a:r>
          <a:endParaRPr lang="en-US" sz="1100" kern="1200"/>
        </a:p>
      </dsp:txBody>
      <dsp:txXfrm>
        <a:off x="7751584" y="3440067"/>
        <a:ext cx="1463093" cy="8565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58:42.8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1:59:01.63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2:00:03.71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2:00:36.43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22:01:18.6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4/25/23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2809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4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566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044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7184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707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8471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20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5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6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78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4/25/23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5373657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credit cards on a keyboard&#10;&#10;Description automatically generated with medium confidence">
            <a:extLst>
              <a:ext uri="{FF2B5EF4-FFF2-40B4-BE49-F238E27FC236}">
                <a16:creationId xmlns:a16="http://schemas.microsoft.com/office/drawing/2014/main" id="{7A24DAF4-7BB1-BC95-059A-6715A51B539E}"/>
              </a:ext>
            </a:extLst>
          </p:cNvPr>
          <p:cNvPicPr>
            <a:picLocks noChangeAspect="1"/>
          </p:cNvPicPr>
          <p:nvPr/>
        </p:nvPicPr>
        <p:blipFill rotWithShape="1">
          <a:blip r:embed="rId2">
            <a:alphaModFix amt="50000"/>
          </a:blip>
          <a:srcRect t="693" r="-1" b="15642"/>
          <a:stretch/>
        </p:blipFill>
        <p:spPr>
          <a:xfrm>
            <a:off x="20" y="10"/>
            <a:ext cx="12188930" cy="6857990"/>
          </a:xfrm>
          <a:prstGeom prst="rect">
            <a:avLst/>
          </a:prstGeom>
        </p:spPr>
      </p:pic>
      <p:sp>
        <p:nvSpPr>
          <p:cNvPr id="2" name="Title 1">
            <a:extLst>
              <a:ext uri="{FF2B5EF4-FFF2-40B4-BE49-F238E27FC236}">
                <a16:creationId xmlns:a16="http://schemas.microsoft.com/office/drawing/2014/main" id="{47EE450A-10FC-A0B7-9BC1-6C0F0CA68B21}"/>
              </a:ext>
            </a:extLst>
          </p:cNvPr>
          <p:cNvSpPr>
            <a:spLocks noGrp="1"/>
          </p:cNvSpPr>
          <p:nvPr>
            <p:ph type="ctrTitle"/>
          </p:nvPr>
        </p:nvSpPr>
        <p:spPr>
          <a:xfrm>
            <a:off x="1524000" y="1122363"/>
            <a:ext cx="9144000" cy="3063240"/>
          </a:xfrm>
        </p:spPr>
        <p:txBody>
          <a:bodyPr>
            <a:normAutofit fontScale="90000"/>
          </a:bodyPr>
          <a:lstStyle/>
          <a:p>
            <a:pPr algn="ctr">
              <a:lnSpc>
                <a:spcPct val="90000"/>
              </a:lnSpc>
            </a:pPr>
            <a:r>
              <a:rPr lang="en-US" sz="9200" dirty="0">
                <a:latin typeface="Arial Rounded MT Bold" panose="020F0704030504030204" pitchFamily="34" charset="77"/>
              </a:rPr>
              <a:t>Credit Card Fraud Detection</a:t>
            </a:r>
          </a:p>
        </p:txBody>
      </p:sp>
      <p:sp>
        <p:nvSpPr>
          <p:cNvPr id="3" name="Subtitle 2">
            <a:extLst>
              <a:ext uri="{FF2B5EF4-FFF2-40B4-BE49-F238E27FC236}">
                <a16:creationId xmlns:a16="http://schemas.microsoft.com/office/drawing/2014/main" id="{E0A1AE1D-EE13-C9BF-B336-D635DD391618}"/>
              </a:ext>
            </a:extLst>
          </p:cNvPr>
          <p:cNvSpPr>
            <a:spLocks noGrp="1"/>
          </p:cNvSpPr>
          <p:nvPr>
            <p:ph type="subTitle" idx="1"/>
          </p:nvPr>
        </p:nvSpPr>
        <p:spPr>
          <a:xfrm>
            <a:off x="1527048" y="4599432"/>
            <a:ext cx="9144000" cy="1536192"/>
          </a:xfrm>
        </p:spPr>
        <p:txBody>
          <a:bodyPr>
            <a:normAutofit/>
          </a:bodyPr>
          <a:lstStyle/>
          <a:p>
            <a:pPr algn="ctr"/>
            <a:r>
              <a:rPr lang="en-US" sz="3200"/>
              <a:t>Course : </a:t>
            </a:r>
            <a:r>
              <a:rPr lang="en-US" sz="3200" b="1"/>
              <a:t>Advanced Machine Learning</a:t>
            </a:r>
          </a:p>
          <a:p>
            <a:pPr algn="ctr"/>
            <a:r>
              <a:rPr lang="en-US" sz="3200"/>
              <a:t>Authors : </a:t>
            </a:r>
            <a:r>
              <a:rPr lang="en-US" sz="3200" b="1"/>
              <a:t>Shveta Sharma, Varshita Kyal, Ujjwal Upadhyay</a:t>
            </a:r>
          </a:p>
        </p:txBody>
      </p:sp>
      <p:sp>
        <p:nvSpPr>
          <p:cNvPr id="3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7996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01F310-4BCE-5046-3239-8767232AF5D3}"/>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gn="l">
              <a:lnSpc>
                <a:spcPct val="90000"/>
              </a:lnSpc>
            </a:pPr>
            <a:r>
              <a:rPr lang="en-US" sz="3000" dirty="0">
                <a:solidFill>
                  <a:srgbClr val="FFFFFF"/>
                </a:solidFill>
                <a:latin typeface="Verdana" panose="020B0604030504040204" pitchFamily="34" charset="0"/>
                <a:ea typeface="Verdana" panose="020B0604030504040204" pitchFamily="34" charset="0"/>
                <a:cs typeface="Verdana" panose="020B0604030504040204" pitchFamily="34" charset="0"/>
              </a:rPr>
              <a:t>Artificial Neural Network(ANN) </a:t>
            </a:r>
          </a:p>
        </p:txBody>
      </p:sp>
      <p:sp>
        <p:nvSpPr>
          <p:cNvPr id="3" name="TextBox 2">
            <a:extLst>
              <a:ext uri="{FF2B5EF4-FFF2-40B4-BE49-F238E27FC236}">
                <a16:creationId xmlns:a16="http://schemas.microsoft.com/office/drawing/2014/main" id="{A0954B39-6AE6-0B62-0E7F-E3A4740812E7}"/>
              </a:ext>
            </a:extLst>
          </p:cNvPr>
          <p:cNvSpPr txBox="1"/>
          <p:nvPr/>
        </p:nvSpPr>
        <p:spPr>
          <a:xfrm>
            <a:off x="4597480" y="412595"/>
            <a:ext cx="6683167" cy="2057263"/>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model is a sequential neural network with three fully connected layers.</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It uses the binary cross-entropy loss function and the </a:t>
            </a:r>
            <a:r>
              <a:rPr lang="en-US" sz="1100" b="0" i="0" u="none" strike="noStrike" dirty="0" err="1">
                <a:solidFill>
                  <a:srgbClr val="FFFFFF"/>
                </a:solidFill>
                <a:effectLst/>
                <a:latin typeface="Verdana" panose="020B0604030504040204" pitchFamily="34" charset="0"/>
                <a:ea typeface="Verdana" panose="020B0604030504040204" pitchFamily="34" charset="0"/>
                <a:cs typeface="Verdana" panose="020B0604030504040204" pitchFamily="34" charset="0"/>
              </a:rPr>
              <a:t>Adamax</a:t>
            </a: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 optimizer.</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training is done for 20 epochs with a batch size of 32 and a validation split of 0.2.</a:t>
            </a:r>
            <a:endParaRPr lang="en-US" sz="1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model achieves a high accuracy of 0.83 on the test set.</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However, it has lower precision and recall for class 1, indicating that it may not be effective at identifying instances belonging to this class.</a:t>
            </a:r>
          </a:p>
          <a:p>
            <a:pPr indent="-228600">
              <a:spcAft>
                <a:spcPts val="600"/>
              </a:spcAft>
              <a:buFont typeface="Arial" panose="020B0604020202020204" pitchFamily="34" charset="0"/>
              <a:buChar char="•"/>
            </a:pPr>
            <a:endPar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p>
            <a:pPr indent="-228600">
              <a:spcAft>
                <a:spcPts val="600"/>
              </a:spcAft>
              <a:buFont typeface="Arial" panose="020B0604020202020204" pitchFamily="34" charset="0"/>
              <a:buChar char="•"/>
            </a:pPr>
            <a:endParaRPr lang="en-US" sz="1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6" name="Ink 2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FFFF"/>
          </a:solidFill>
          <a:ln w="34925">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28E7E7-7D5B-0C33-CD5C-144BCF58D368}"/>
              </a:ext>
            </a:extLst>
          </p:cNvPr>
          <p:cNvPicPr>
            <a:picLocks noChangeAspect="1"/>
          </p:cNvPicPr>
          <p:nvPr/>
        </p:nvPicPr>
        <p:blipFill>
          <a:blip r:embed="rId4"/>
          <a:stretch>
            <a:fillRect/>
          </a:stretch>
        </p:blipFill>
        <p:spPr>
          <a:xfrm>
            <a:off x="1318896" y="3077570"/>
            <a:ext cx="9542015" cy="3172718"/>
          </a:xfrm>
          <a:prstGeom prst="rect">
            <a:avLst/>
          </a:prstGeom>
        </p:spPr>
      </p:pic>
    </p:spTree>
    <p:extLst>
      <p:ext uri="{BB962C8B-B14F-4D97-AF65-F5344CB8AC3E}">
        <p14:creationId xmlns:p14="http://schemas.microsoft.com/office/powerpoint/2010/main" val="84317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C60C09-A1E6-99B5-E1C6-23996A1CEEFE}"/>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gn="l">
              <a:lnSpc>
                <a:spcPct val="90000"/>
              </a:lnSpc>
            </a:pPr>
            <a:r>
              <a:rPr lang="en-US" sz="3000" dirty="0">
                <a:solidFill>
                  <a:srgbClr val="FFFFFF"/>
                </a:solidFill>
                <a:latin typeface="Verdana" panose="020B0604030504040204" pitchFamily="34" charset="0"/>
                <a:ea typeface="Verdana" panose="020B0604030504040204" pitchFamily="34" charset="0"/>
                <a:cs typeface="Verdana" panose="020B0604030504040204" pitchFamily="34" charset="0"/>
              </a:rPr>
              <a:t>Hyper-Parameters Tunned ANN</a:t>
            </a:r>
          </a:p>
        </p:txBody>
      </p:sp>
      <p:sp>
        <p:nvSpPr>
          <p:cNvPr id="3" name="TextBox 2">
            <a:extLst>
              <a:ext uri="{FF2B5EF4-FFF2-40B4-BE49-F238E27FC236}">
                <a16:creationId xmlns:a16="http://schemas.microsoft.com/office/drawing/2014/main" id="{3EA6C50F-D730-C37C-FE0A-BE58DBA63874}"/>
              </a:ext>
            </a:extLst>
          </p:cNvPr>
          <p:cNvSpPr txBox="1"/>
          <p:nvPr/>
        </p:nvSpPr>
        <p:spPr>
          <a:xfrm>
            <a:off x="4666486" y="365474"/>
            <a:ext cx="6894576" cy="1993963"/>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hyperparameter-tuned model has a more complex architecture, with 4 additional hidden layers compared to the previous model.</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Regularization techniques (L2 regularization) have been added to prevent overfitting.</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Dropout layers have been added to reduce overfitting.</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number of epochs has been reduced to 5 to prevent overfitting due to the increased complexity of the model.</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optimizer has been changed to Adam, which is known to perform well in deep learning models.</a:t>
            </a:r>
          </a:p>
          <a:p>
            <a:pPr indent="-228600">
              <a:spcAft>
                <a:spcPts val="600"/>
              </a:spcAft>
              <a:buFont typeface="Arial" panose="020B0604020202020204" pitchFamily="34" charset="0"/>
              <a:buChar char="•"/>
            </a:pPr>
            <a:endParaRPr lang="en-US" sz="1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FFFF"/>
          </a:solidFill>
          <a:ln w="34925">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FA104A-048F-2FAB-DE87-39C1425877E1}"/>
              </a:ext>
            </a:extLst>
          </p:cNvPr>
          <p:cNvPicPr>
            <a:picLocks noChangeAspect="1"/>
          </p:cNvPicPr>
          <p:nvPr/>
        </p:nvPicPr>
        <p:blipFill>
          <a:blip r:embed="rId4"/>
          <a:stretch>
            <a:fillRect/>
          </a:stretch>
        </p:blipFill>
        <p:spPr>
          <a:xfrm>
            <a:off x="1013556" y="3077570"/>
            <a:ext cx="10152696" cy="3172718"/>
          </a:xfrm>
          <a:prstGeom prst="rect">
            <a:avLst/>
          </a:prstGeom>
        </p:spPr>
      </p:pic>
    </p:spTree>
    <p:extLst>
      <p:ext uri="{BB962C8B-B14F-4D97-AF65-F5344CB8AC3E}">
        <p14:creationId xmlns:p14="http://schemas.microsoft.com/office/powerpoint/2010/main" val="40842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DF8BE9-1277-FD2B-9D21-EE3EEB5992C4}"/>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gn="l">
              <a:lnSpc>
                <a:spcPct val="90000"/>
              </a:lnSpc>
            </a:pPr>
            <a:r>
              <a:rPr lang="en-US" sz="3000" dirty="0">
                <a:solidFill>
                  <a:srgbClr val="FFFFFF"/>
                </a:solidFill>
                <a:latin typeface="Verdana" panose="020B0604030504040204" pitchFamily="34" charset="0"/>
                <a:ea typeface="Verdana" panose="020B0604030504040204" pitchFamily="34" charset="0"/>
                <a:cs typeface="Verdana" panose="020B0604030504040204" pitchFamily="34" charset="0"/>
              </a:rPr>
              <a:t>Long Short-Term Memory (LSTM)</a:t>
            </a:r>
          </a:p>
        </p:txBody>
      </p:sp>
      <p:sp>
        <p:nvSpPr>
          <p:cNvPr id="4" name="TextBox 3">
            <a:extLst>
              <a:ext uri="{FF2B5EF4-FFF2-40B4-BE49-F238E27FC236}">
                <a16:creationId xmlns:a16="http://schemas.microsoft.com/office/drawing/2014/main" id="{6D6DD6E2-68A5-C329-05DB-4B513C6616EB}"/>
              </a:ext>
            </a:extLst>
          </p:cNvPr>
          <p:cNvSpPr txBox="1"/>
          <p:nvPr/>
        </p:nvSpPr>
        <p:spPr>
          <a:xfrm>
            <a:off x="4654295" y="142875"/>
            <a:ext cx="6894576" cy="2214563"/>
          </a:xfrm>
          <a:prstGeom prst="rect">
            <a:avLst/>
          </a:prstGeom>
        </p:spPr>
        <p:txBody>
          <a:bodyPr vert="horz" lIns="91440" tIns="45720" rIns="91440" bIns="45720" rtlCol="0" anchor="ctr">
            <a:noAutofit/>
          </a:bodyPr>
          <a:lstStyle/>
          <a:p>
            <a:pPr indent="-228600">
              <a:spcAft>
                <a:spcPts val="600"/>
              </a:spcAft>
              <a:buFont typeface="Arial" panose="020B0604020202020204" pitchFamily="34" charset="0"/>
              <a:buChar char="•"/>
            </a:pPr>
            <a:endPar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dataset is first preprocessed by scaling and restoring the original feature space using PCA</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LSTM model is trained using the preprocessed data with binary cross-entropy as the loss function and Adam as the optimizer.</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trained model is used to predict the classes of the test dataset, and the classification report is printed out.</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classification report shows that the model achieved an accuracy of 96% on the test dataset.</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report also shows that the model had a high precision (1.00) for class 0, but a low precision (0.03) for class 1, indicating that the model had difficulty correctly predicting samples from class 1.</a:t>
            </a:r>
          </a:p>
          <a:p>
            <a:pPr indent="-228600">
              <a:spcAft>
                <a:spcPts val="600"/>
              </a:spcAft>
              <a:buFont typeface="Arial" panose="020B0604020202020204" pitchFamily="34" charset="0"/>
              <a:buChar char="•"/>
            </a:pPr>
            <a:endPar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FFFF"/>
          </a:solidFill>
          <a:ln w="34925">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878C49-7556-933C-7FCB-11750314646B}"/>
              </a:ext>
            </a:extLst>
          </p:cNvPr>
          <p:cNvPicPr>
            <a:picLocks noChangeAspect="1"/>
          </p:cNvPicPr>
          <p:nvPr/>
        </p:nvPicPr>
        <p:blipFill>
          <a:blip r:embed="rId4"/>
          <a:stretch>
            <a:fillRect/>
          </a:stretch>
        </p:blipFill>
        <p:spPr>
          <a:xfrm>
            <a:off x="1053842" y="3077570"/>
            <a:ext cx="10072123" cy="3172718"/>
          </a:xfrm>
          <a:prstGeom prst="rect">
            <a:avLst/>
          </a:prstGeom>
        </p:spPr>
      </p:pic>
    </p:spTree>
    <p:extLst>
      <p:ext uri="{BB962C8B-B14F-4D97-AF65-F5344CB8AC3E}">
        <p14:creationId xmlns:p14="http://schemas.microsoft.com/office/powerpoint/2010/main" val="79763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158DC2-F340-ED6C-EB58-F4D7313665E8}"/>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gn="l">
              <a:lnSpc>
                <a:spcPct val="90000"/>
              </a:lnSpc>
            </a:pPr>
            <a:r>
              <a:rPr lang="en-US" sz="3000" dirty="0">
                <a:solidFill>
                  <a:srgbClr val="FFFFFF"/>
                </a:solidFill>
                <a:latin typeface="Verdana" panose="020B0604030504040204" pitchFamily="34" charset="0"/>
                <a:ea typeface="Verdana" panose="020B0604030504040204" pitchFamily="34" charset="0"/>
                <a:cs typeface="Verdana" panose="020B0604030504040204" pitchFamily="34" charset="0"/>
              </a:rPr>
              <a:t>Multi-Layer Perceptron (MLP)</a:t>
            </a:r>
          </a:p>
        </p:txBody>
      </p:sp>
      <p:sp>
        <p:nvSpPr>
          <p:cNvPr id="3" name="TextBox 2">
            <a:extLst>
              <a:ext uri="{FF2B5EF4-FFF2-40B4-BE49-F238E27FC236}">
                <a16:creationId xmlns:a16="http://schemas.microsoft.com/office/drawing/2014/main" id="{22A6748E-3402-2E2D-86FD-38E45BBDE621}"/>
              </a:ext>
            </a:extLst>
          </p:cNvPr>
          <p:cNvSpPr txBox="1"/>
          <p:nvPr/>
        </p:nvSpPr>
        <p:spPr>
          <a:xfrm>
            <a:off x="4654295" y="242888"/>
            <a:ext cx="6894576" cy="2226970"/>
          </a:xfrm>
          <a:prstGeom prst="rect">
            <a:avLst/>
          </a:prstGeom>
        </p:spPr>
        <p:txBody>
          <a:bodyPr vert="horz" lIns="91440" tIns="45720" rIns="91440" bIns="45720" rtlCol="0" anchor="ctr">
            <a:normAutofit fontScale="70000" lnSpcReduction="20000"/>
          </a:bodyPr>
          <a:lstStyle/>
          <a:p>
            <a:pPr indent="-228600">
              <a:spcAft>
                <a:spcPts val="600"/>
              </a:spcAft>
              <a:buFont typeface="Arial" panose="020B0604020202020204" pitchFamily="34" charset="0"/>
              <a:buChar char="•"/>
            </a:pPr>
            <a:endParaRPr lang="en-US" sz="16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p>
            <a:pPr indent="-228600">
              <a:spcAft>
                <a:spcPts val="600"/>
              </a:spcAft>
              <a:buFont typeface="Arial" panose="020B0604020202020204" pitchFamily="34" charset="0"/>
              <a:buChar char="•"/>
            </a:pPr>
            <a:r>
              <a:rPr lang="en-US" sz="16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MLP is initialized with three hidden layers of 200, 250, and 280 neurons, respectively.</a:t>
            </a:r>
          </a:p>
          <a:p>
            <a:pPr indent="-228600">
              <a:spcAft>
                <a:spcPts val="600"/>
              </a:spcAft>
              <a:buFont typeface="Arial" panose="020B0604020202020204" pitchFamily="34" charset="0"/>
              <a:buChar char="•"/>
            </a:pPr>
            <a:r>
              <a:rPr lang="en-US" sz="16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activation function used in the hidden layers is the hyperbolic tangent function ('tanh'), and the optimizer used is the Adaptive Moment Estimation ('</a:t>
            </a:r>
            <a:r>
              <a:rPr lang="en-US" sz="1600" b="0" i="0" u="none" strike="noStrike" dirty="0" err="1">
                <a:solidFill>
                  <a:srgbClr val="FFFFFF"/>
                </a:solidFill>
                <a:effectLst/>
                <a:latin typeface="Verdana" panose="020B0604030504040204" pitchFamily="34" charset="0"/>
                <a:ea typeface="Verdana" panose="020B0604030504040204" pitchFamily="34" charset="0"/>
                <a:cs typeface="Verdana" panose="020B0604030504040204" pitchFamily="34" charset="0"/>
              </a:rPr>
              <a:t>adam</a:t>
            </a:r>
            <a:r>
              <a:rPr lang="en-US" sz="16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t>
            </a:r>
            <a:endParaRPr lang="en-US" sz="1600"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indent="-228600">
              <a:spcAft>
                <a:spcPts val="600"/>
              </a:spcAft>
              <a:buFont typeface="Arial" panose="020B0604020202020204" pitchFamily="34" charset="0"/>
              <a:buChar char="•"/>
            </a:pPr>
            <a:r>
              <a:rPr lang="en-US" sz="16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maximum number of iterations allowed for the MLP to converge is set to 500, and a random state of 1 is specified to ensure the reproducibility of the results.</a:t>
            </a:r>
          </a:p>
          <a:p>
            <a:pPr indent="-228600">
              <a:spcAft>
                <a:spcPts val="600"/>
              </a:spcAft>
              <a:buFont typeface="Arial" panose="020B0604020202020204" pitchFamily="34" charset="0"/>
              <a:buChar char="•"/>
            </a:pPr>
            <a:r>
              <a:rPr lang="en-US" sz="16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classification report shows that the model has high accuracy (1.00) for the majority class (0) but lower accuracy (0.53) for the minority class (1). The precision, recall, and f1-score are</a:t>
            </a:r>
          </a:p>
          <a:p>
            <a:pPr indent="-228600">
              <a:spcAft>
                <a:spcPts val="600"/>
              </a:spcAft>
              <a:buFont typeface="Arial" panose="020B0604020202020204" pitchFamily="34" charset="0"/>
              <a:buChar char="•"/>
            </a:pPr>
            <a:r>
              <a:rPr lang="en-US" sz="16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all higher for the majority class than for the minority class, indicating that the model performs better at identifying the majority class</a:t>
            </a:r>
            <a:r>
              <a:rPr lang="en-US" sz="5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t>
            </a:r>
          </a:p>
          <a:p>
            <a:pPr indent="-228600">
              <a:spcAft>
                <a:spcPts val="600"/>
              </a:spcAft>
              <a:buFont typeface="Arial" panose="020B0604020202020204" pitchFamily="34" charset="0"/>
              <a:buChar char="•"/>
            </a:pPr>
            <a:endParaRPr lang="en-US" sz="5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p>
            <a:pPr indent="-228600">
              <a:spcAft>
                <a:spcPts val="600"/>
              </a:spcAft>
              <a:buFont typeface="Arial" panose="020B0604020202020204" pitchFamily="34" charset="0"/>
              <a:buChar char="•"/>
            </a:pPr>
            <a:endParaRPr lang="en-US" sz="5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FFFF"/>
          </a:solidFill>
          <a:ln w="34925">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49BA0B-331B-A2EC-1F4D-D11FA3A52D89}"/>
              </a:ext>
            </a:extLst>
          </p:cNvPr>
          <p:cNvPicPr>
            <a:picLocks noChangeAspect="1"/>
          </p:cNvPicPr>
          <p:nvPr/>
        </p:nvPicPr>
        <p:blipFill>
          <a:blip r:embed="rId4"/>
          <a:stretch>
            <a:fillRect/>
          </a:stretch>
        </p:blipFill>
        <p:spPr>
          <a:xfrm>
            <a:off x="972613" y="3077570"/>
            <a:ext cx="10234582" cy="3172718"/>
          </a:xfrm>
          <a:prstGeom prst="rect">
            <a:avLst/>
          </a:prstGeom>
        </p:spPr>
      </p:pic>
    </p:spTree>
    <p:extLst>
      <p:ext uri="{BB962C8B-B14F-4D97-AF65-F5344CB8AC3E}">
        <p14:creationId xmlns:p14="http://schemas.microsoft.com/office/powerpoint/2010/main" val="153792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28">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Metallic spheres connected in mesh">
            <a:extLst>
              <a:ext uri="{FF2B5EF4-FFF2-40B4-BE49-F238E27FC236}">
                <a16:creationId xmlns:a16="http://schemas.microsoft.com/office/drawing/2014/main" id="{10EF7D67-0118-C8EE-586F-AFEFBCE3E2AB}"/>
              </a:ext>
            </a:extLst>
          </p:cNvPr>
          <p:cNvPicPr>
            <a:picLocks noChangeAspect="1"/>
          </p:cNvPicPr>
          <p:nvPr/>
        </p:nvPicPr>
        <p:blipFill rotWithShape="1">
          <a:blip r:embed="rId2"/>
          <a:srcRect t="15709" r="-1" b="-1"/>
          <a:stretch/>
        </p:blipFill>
        <p:spPr>
          <a:xfrm>
            <a:off x="-1" y="-1"/>
            <a:ext cx="12188952" cy="6858000"/>
          </a:xfrm>
          <a:prstGeom prst="rect">
            <a:avLst/>
          </a:prstGeom>
        </p:spPr>
      </p:pic>
      <p:sp>
        <p:nvSpPr>
          <p:cNvPr id="31" name="Rectangle 30">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206A7-C27F-073F-75F9-8F598EA1F6FC}"/>
              </a:ext>
            </a:extLst>
          </p:cNvPr>
          <p:cNvSpPr>
            <a:spLocks noGrp="1"/>
          </p:cNvSpPr>
          <p:nvPr>
            <p:ph type="title"/>
          </p:nvPr>
        </p:nvSpPr>
        <p:spPr>
          <a:xfrm>
            <a:off x="557213" y="-1600200"/>
            <a:ext cx="11293221" cy="5209222"/>
          </a:xfrm>
        </p:spPr>
        <p:txBody>
          <a:bodyPr vert="horz" lIns="91440" tIns="45720" rIns="91440" bIns="45720" rtlCol="0" anchor="ctr">
            <a:normAutofit/>
          </a:bodyPr>
          <a:lstStyle/>
          <a:p>
            <a:pPr algn="ctr"/>
            <a:r>
              <a:rPr lang="en-US" sz="6000" dirty="0">
                <a:latin typeface="Verdana" panose="020B0604030504040204" pitchFamily="34" charset="0"/>
                <a:ea typeface="Verdana" panose="020B0604030504040204" pitchFamily="34" charset="0"/>
                <a:cs typeface="Verdana" panose="020B0604030504040204" pitchFamily="34" charset="0"/>
              </a:rPr>
              <a:t>Conclusion &amp; Future Work</a:t>
            </a:r>
          </a:p>
        </p:txBody>
      </p:sp>
      <p:sp>
        <p:nvSpPr>
          <p:cNvPr id="4" name="TextBox 3">
            <a:extLst>
              <a:ext uri="{FF2B5EF4-FFF2-40B4-BE49-F238E27FC236}">
                <a16:creationId xmlns:a16="http://schemas.microsoft.com/office/drawing/2014/main" id="{C626E6EE-8FA2-4C50-31DA-6DEBD4428EB1}"/>
              </a:ext>
            </a:extLst>
          </p:cNvPr>
          <p:cNvSpPr txBox="1"/>
          <p:nvPr/>
        </p:nvSpPr>
        <p:spPr>
          <a:xfrm>
            <a:off x="1706137" y="2185639"/>
            <a:ext cx="8723738" cy="2831544"/>
          </a:xfrm>
          <a:prstGeom prst="rect">
            <a:avLst/>
          </a:prstGeom>
          <a:noFill/>
        </p:spPr>
        <p:txBody>
          <a:bodyPr wrap="square" rtlCol="0">
            <a:spAutoFit/>
          </a:bodyPr>
          <a:lstStyle/>
          <a:p>
            <a:pPr marL="571500" indent="-571500">
              <a:buFont typeface="Wingdings" pitchFamily="2" charset="2"/>
              <a:buChar char="q"/>
            </a:pPr>
            <a:r>
              <a:rPr lang="en-US" sz="4000" b="1" dirty="0">
                <a:solidFill>
                  <a:schemeClr val="bg1"/>
                </a:solidFill>
                <a:highlight>
                  <a:srgbClr val="000000"/>
                </a:highlight>
              </a:rPr>
              <a:t>We want to tune our ANN model further to get f1-score of 0.7 or above for Class 1</a:t>
            </a:r>
          </a:p>
          <a:p>
            <a:pPr marL="571500" indent="-571500">
              <a:buFont typeface="Wingdings" pitchFamily="2" charset="2"/>
              <a:buChar char="q"/>
            </a:pPr>
            <a:r>
              <a:rPr lang="en-US" sz="4000" b="1" dirty="0">
                <a:solidFill>
                  <a:schemeClr val="bg1"/>
                </a:solidFill>
                <a:highlight>
                  <a:srgbClr val="000000"/>
                </a:highlight>
              </a:rPr>
              <a:t>We want to tune our hyper parameters further to get a better Classes</a:t>
            </a:r>
            <a:r>
              <a:rPr lang="en-US" sz="4000" b="1" dirty="0">
                <a:highlight>
                  <a:srgbClr val="000000"/>
                </a:highlight>
              </a:rPr>
              <a:t>.</a:t>
            </a:r>
          </a:p>
          <a:p>
            <a:endParaRPr lang="en-US" dirty="0"/>
          </a:p>
        </p:txBody>
      </p:sp>
    </p:spTree>
    <p:extLst>
      <p:ext uri="{BB962C8B-B14F-4D97-AF65-F5344CB8AC3E}">
        <p14:creationId xmlns:p14="http://schemas.microsoft.com/office/powerpoint/2010/main" val="198787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853-E71C-CA4D-B24B-0499467B34A7}"/>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Background</a:t>
            </a:r>
          </a:p>
        </p:txBody>
      </p:sp>
      <p:pic>
        <p:nvPicPr>
          <p:cNvPr id="5" name="Content Placeholder 4" descr="A picture containing text, screenshot, diagram&#10;&#10;Description automatically generated">
            <a:extLst>
              <a:ext uri="{FF2B5EF4-FFF2-40B4-BE49-F238E27FC236}">
                <a16:creationId xmlns:a16="http://schemas.microsoft.com/office/drawing/2014/main" id="{403BB749-9B14-85B9-98F2-F0A8DCBFAE06}"/>
              </a:ext>
            </a:extLst>
          </p:cNvPr>
          <p:cNvPicPr>
            <a:picLocks noGrp="1" noChangeAspect="1"/>
          </p:cNvPicPr>
          <p:nvPr>
            <p:ph idx="1"/>
          </p:nvPr>
        </p:nvPicPr>
        <p:blipFill>
          <a:blip r:embed="rId2"/>
          <a:stretch>
            <a:fillRect/>
          </a:stretch>
        </p:blipFill>
        <p:spPr>
          <a:xfrm>
            <a:off x="1657350" y="1843088"/>
            <a:ext cx="8615363" cy="4857749"/>
          </a:xfrm>
        </p:spPr>
      </p:pic>
    </p:spTree>
    <p:extLst>
      <p:ext uri="{BB962C8B-B14F-4D97-AF65-F5344CB8AC3E}">
        <p14:creationId xmlns:p14="http://schemas.microsoft.com/office/powerpoint/2010/main" val="189449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AFF5E"/>
          </a:solidFill>
          <a:ln w="38100" cap="rnd">
            <a:solidFill>
              <a:srgbClr val="FAFF5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7AE93-7BFD-E531-1147-ACB6C12F3B8A}"/>
              </a:ext>
            </a:extLst>
          </p:cNvPr>
          <p:cNvSpPr>
            <a:spLocks noGrp="1"/>
          </p:cNvSpPr>
          <p:nvPr>
            <p:ph idx="1"/>
          </p:nvPr>
        </p:nvSpPr>
        <p:spPr>
          <a:xfrm>
            <a:off x="640080" y="2872899"/>
            <a:ext cx="4243589" cy="3320668"/>
          </a:xfrm>
        </p:spPr>
        <p:txBody>
          <a:bodyPr>
            <a:normAutofit/>
          </a:bodyPr>
          <a:lstStyle/>
          <a:p>
            <a:pPr>
              <a:lnSpc>
                <a:spcPct val="100000"/>
              </a:lnSpc>
              <a:buFont typeface="Arial" panose="020B0604020202020204" pitchFamily="34" charset="0"/>
              <a:buChar char="•"/>
            </a:pPr>
            <a:r>
              <a:rPr lang="en-CA" sz="1800" b="0" i="0" dirty="0">
                <a:effectLst/>
                <a:latin typeface="Söhne"/>
              </a:rPr>
              <a:t>Credit card companies need to detect fraudulent transactions to prevent customers from being charged for items they did not purchase.</a:t>
            </a:r>
          </a:p>
          <a:p>
            <a:pPr>
              <a:lnSpc>
                <a:spcPct val="100000"/>
              </a:lnSpc>
              <a:buFont typeface="Arial" panose="020B0604020202020204" pitchFamily="34" charset="0"/>
              <a:buChar char="•"/>
            </a:pPr>
            <a:r>
              <a:rPr lang="en-CA" sz="1800" b="0" i="0" dirty="0">
                <a:effectLst/>
                <a:latin typeface="Söhne"/>
              </a:rPr>
              <a:t>This dataset contains credit card transactions made by European cardholders in September 2013.</a:t>
            </a:r>
          </a:p>
          <a:p>
            <a:pPr marL="0" indent="0">
              <a:lnSpc>
                <a:spcPct val="100000"/>
              </a:lnSpc>
              <a:buNone/>
            </a:pPr>
            <a:br>
              <a:rPr lang="en-CA" sz="1800" dirty="0"/>
            </a:br>
            <a:endParaRPr lang="en-US" sz="1800" dirty="0"/>
          </a:p>
        </p:txBody>
      </p:sp>
      <p:pic>
        <p:nvPicPr>
          <p:cNvPr id="5" name="Picture 4" descr="Antique cash register keys">
            <a:extLst>
              <a:ext uri="{FF2B5EF4-FFF2-40B4-BE49-F238E27FC236}">
                <a16:creationId xmlns:a16="http://schemas.microsoft.com/office/drawing/2014/main" id="{923941E0-3DA4-A39F-E595-A3F0244DCAC0}"/>
              </a:ext>
            </a:extLst>
          </p:cNvPr>
          <p:cNvPicPr>
            <a:picLocks noChangeAspect="1"/>
          </p:cNvPicPr>
          <p:nvPr/>
        </p:nvPicPr>
        <p:blipFill rotWithShape="1">
          <a:blip r:embed="rId2"/>
          <a:srcRect l="14968" r="1833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4A25947B-37AF-724F-85BB-6AEF7FB8FDC2}"/>
              </a:ext>
            </a:extLst>
          </p:cNvPr>
          <p:cNvSpPr txBox="1"/>
          <p:nvPr/>
        </p:nvSpPr>
        <p:spPr>
          <a:xfrm>
            <a:off x="765092" y="1640364"/>
            <a:ext cx="3993563" cy="861774"/>
          </a:xfrm>
          <a:prstGeom prst="rect">
            <a:avLst/>
          </a:prstGeom>
          <a:noFill/>
        </p:spPr>
        <p:txBody>
          <a:bodyPr wrap="square" rtlCol="0">
            <a:spAutoFit/>
          </a:bodyPr>
          <a:lstStyle/>
          <a:p>
            <a:r>
              <a:rPr lang="en-CA" sz="3200" b="1" i="0" dirty="0">
                <a:effectLst/>
                <a:latin typeface="Calibri" panose="020F0502020204030204" pitchFamily="34" charset="0"/>
                <a:cs typeface="Calibri" panose="020F0502020204030204" pitchFamily="34" charset="0"/>
              </a:rPr>
              <a:t>Introduction</a:t>
            </a:r>
            <a:endParaRPr lang="en-CA" sz="3200" b="0" i="0" dirty="0">
              <a:effectLst/>
              <a:latin typeface="Söhne"/>
            </a:endParaRPr>
          </a:p>
          <a:p>
            <a:endParaRPr lang="en-US" dirty="0"/>
          </a:p>
        </p:txBody>
      </p:sp>
    </p:spTree>
    <p:extLst>
      <p:ext uri="{BB962C8B-B14F-4D97-AF65-F5344CB8AC3E}">
        <p14:creationId xmlns:p14="http://schemas.microsoft.com/office/powerpoint/2010/main" val="89211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67CA4-6502-EA27-7538-74A0D9C09A56}"/>
              </a:ext>
            </a:extLst>
          </p:cNvPr>
          <p:cNvSpPr>
            <a:spLocks noGrp="1"/>
          </p:cNvSpPr>
          <p:nvPr>
            <p:ph type="title"/>
          </p:nvPr>
        </p:nvSpPr>
        <p:spPr>
          <a:xfrm>
            <a:off x="5297762" y="329184"/>
            <a:ext cx="6251110" cy="954098"/>
          </a:xfrm>
        </p:spPr>
        <p:txBody>
          <a:bodyPr anchor="b">
            <a:normAutofit fontScale="90000"/>
          </a:bodyPr>
          <a:lstStyle/>
          <a:p>
            <a:pPr>
              <a:lnSpc>
                <a:spcPct val="90000"/>
              </a:lnSpc>
            </a:pPr>
            <a:r>
              <a:rPr lang="en-CA" sz="6100" b="1" dirty="0">
                <a:effectLst/>
                <a:latin typeface="Calibri" panose="020F0502020204030204" pitchFamily="34" charset="0"/>
                <a:cs typeface="Calibri" panose="020F0502020204030204" pitchFamily="34" charset="0"/>
              </a:rPr>
              <a:t>Dataset Information</a:t>
            </a:r>
            <a:endParaRPr lang="en-US" sz="6100" b="1" dirty="0">
              <a:latin typeface="Calibri" panose="020F0502020204030204" pitchFamily="34" charset="0"/>
              <a:cs typeface="Calibri" panose="020F0502020204030204" pitchFamily="34" charset="0"/>
            </a:endParaRP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8E97C"/>
          </a:solidFill>
          <a:ln w="38100" cap="rnd">
            <a:solidFill>
              <a:srgbClr val="E8E97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B0AB20E2-E72D-1027-CFB2-8F07AD60797D}"/>
              </a:ext>
            </a:extLst>
          </p:cNvPr>
          <p:cNvGraphicFramePr>
            <a:graphicFrameLocks noGrp="1"/>
          </p:cNvGraphicFramePr>
          <p:nvPr>
            <p:ph idx="1"/>
            <p:extLst>
              <p:ext uri="{D42A27DB-BD31-4B8C-83A1-F6EECF244321}">
                <p14:modId xmlns:p14="http://schemas.microsoft.com/office/powerpoint/2010/main" val="3299634419"/>
              </p:ext>
            </p:extLst>
          </p:nvPr>
        </p:nvGraphicFramePr>
        <p:xfrm>
          <a:off x="5297762" y="2706624"/>
          <a:ext cx="6251110" cy="4041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Stock exchange numbers">
            <a:extLst>
              <a:ext uri="{FF2B5EF4-FFF2-40B4-BE49-F238E27FC236}">
                <a16:creationId xmlns:a16="http://schemas.microsoft.com/office/drawing/2014/main" id="{88C31374-03E6-260F-ED5F-7B712C5A9907}"/>
              </a:ext>
            </a:extLst>
          </p:cNvPr>
          <p:cNvPicPr>
            <a:picLocks noChangeAspect="1"/>
          </p:cNvPicPr>
          <p:nvPr/>
        </p:nvPicPr>
        <p:blipFill rotWithShape="1">
          <a:blip r:embed="rId7"/>
          <a:srcRect l="28075" r="265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20207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D8B49-85CB-E644-CA20-C228BD8E43FF}"/>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5400" b="1" dirty="0">
                <a:latin typeface="Calibri" panose="020F0502020204030204" pitchFamily="34" charset="0"/>
                <a:cs typeface="Calibri" panose="020F0502020204030204" pitchFamily="34" charset="0"/>
              </a:rPr>
              <a:t>Glimpse of Dataset</a:t>
            </a:r>
          </a:p>
        </p:txBody>
      </p:sp>
      <p:sp>
        <p:nvSpPr>
          <p:cNvPr id="16"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font, screenshot, white&#10;&#10;Description automatically generated">
            <a:extLst>
              <a:ext uri="{FF2B5EF4-FFF2-40B4-BE49-F238E27FC236}">
                <a16:creationId xmlns:a16="http://schemas.microsoft.com/office/drawing/2014/main" id="{9FA4AC12-BE1C-E332-08E3-9191C153C0BF}"/>
              </a:ext>
            </a:extLst>
          </p:cNvPr>
          <p:cNvPicPr>
            <a:picLocks noGrp="1" noChangeAspect="1"/>
          </p:cNvPicPr>
          <p:nvPr>
            <p:ph idx="1"/>
          </p:nvPr>
        </p:nvPicPr>
        <p:blipFill>
          <a:blip r:embed="rId2"/>
          <a:stretch>
            <a:fillRect/>
          </a:stretch>
        </p:blipFill>
        <p:spPr>
          <a:xfrm>
            <a:off x="161544" y="2189686"/>
            <a:ext cx="5934456" cy="3477660"/>
          </a:xfrm>
          <a:prstGeom prst="rect">
            <a:avLst/>
          </a:prstGeom>
        </p:spPr>
      </p:pic>
      <p:pic>
        <p:nvPicPr>
          <p:cNvPr id="7" name="Picture 6" descr="A picture containing text, font, screenshot, white&#10;&#10;Description automatically generated">
            <a:extLst>
              <a:ext uri="{FF2B5EF4-FFF2-40B4-BE49-F238E27FC236}">
                <a16:creationId xmlns:a16="http://schemas.microsoft.com/office/drawing/2014/main" id="{7A994F88-1B17-069E-1B1C-AB419D332B87}"/>
              </a:ext>
            </a:extLst>
          </p:cNvPr>
          <p:cNvPicPr>
            <a:picLocks noChangeAspect="1"/>
          </p:cNvPicPr>
          <p:nvPr/>
        </p:nvPicPr>
        <p:blipFill>
          <a:blip r:embed="rId3"/>
          <a:stretch>
            <a:fillRect/>
          </a:stretch>
        </p:blipFill>
        <p:spPr>
          <a:xfrm>
            <a:off x="6096000" y="2079035"/>
            <a:ext cx="5772912" cy="3165621"/>
          </a:xfrm>
          <a:prstGeom prst="rect">
            <a:avLst/>
          </a:prstGeom>
        </p:spPr>
      </p:pic>
    </p:spTree>
    <p:extLst>
      <p:ext uri="{BB962C8B-B14F-4D97-AF65-F5344CB8AC3E}">
        <p14:creationId xmlns:p14="http://schemas.microsoft.com/office/powerpoint/2010/main" val="211528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15A88-5B0A-DAC4-01E1-7A627AB1455B}"/>
              </a:ext>
            </a:extLst>
          </p:cNvPr>
          <p:cNvSpPr>
            <a:spLocks noGrp="1"/>
          </p:cNvSpPr>
          <p:nvPr>
            <p:ph type="title"/>
          </p:nvPr>
        </p:nvSpPr>
        <p:spPr>
          <a:xfrm>
            <a:off x="5297762" y="329184"/>
            <a:ext cx="6251110" cy="1783080"/>
          </a:xfrm>
        </p:spPr>
        <p:txBody>
          <a:bodyPr anchor="b">
            <a:normAutofit/>
          </a:bodyPr>
          <a:lstStyle/>
          <a:p>
            <a:pPr>
              <a:lnSpc>
                <a:spcPct val="90000"/>
              </a:lnSpc>
            </a:pPr>
            <a:r>
              <a:rPr lang="en-US" sz="5400" b="1" dirty="0">
                <a:latin typeface="Calibri" panose="020F0502020204030204" pitchFamily="34" charset="0"/>
                <a:cs typeface="Calibri" panose="020F0502020204030204" pitchFamily="34" charset="0"/>
              </a:rPr>
              <a:t>Research Objectives</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66819C"/>
          </a:solidFill>
          <a:ln w="38100" cap="rnd">
            <a:solidFill>
              <a:srgbClr val="66819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249BD4C-C89B-F9B3-F113-0F6D3BA0C8CA}"/>
              </a:ext>
            </a:extLst>
          </p:cNvPr>
          <p:cNvGraphicFramePr>
            <a:graphicFrameLocks noGrp="1"/>
          </p:cNvGraphicFramePr>
          <p:nvPr>
            <p:ph idx="1"/>
            <p:extLst>
              <p:ext uri="{D42A27DB-BD31-4B8C-83A1-F6EECF244321}">
                <p14:modId xmlns:p14="http://schemas.microsoft.com/office/powerpoint/2010/main" val="535097406"/>
              </p:ext>
            </p:extLst>
          </p:nvPr>
        </p:nvGraphicFramePr>
        <p:xfrm>
          <a:off x="5297762" y="2706624"/>
          <a:ext cx="6251110"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4" descr="Graphs on a display with reflection of office">
            <a:extLst>
              <a:ext uri="{FF2B5EF4-FFF2-40B4-BE49-F238E27FC236}">
                <a16:creationId xmlns:a16="http://schemas.microsoft.com/office/drawing/2014/main" id="{6C4363B1-6B27-C775-0AFD-36E715B39FDC}"/>
              </a:ext>
            </a:extLst>
          </p:cNvPr>
          <p:cNvPicPr>
            <a:picLocks noChangeAspect="1"/>
          </p:cNvPicPr>
          <p:nvPr/>
        </p:nvPicPr>
        <p:blipFill rotWithShape="1">
          <a:blip r:embed="rId7"/>
          <a:srcRect l="19948" r="347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1875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3A5CD-056A-2CD7-34E0-CE1DC764D5E4}"/>
              </a:ext>
            </a:extLst>
          </p:cNvPr>
          <p:cNvSpPr>
            <a:spLocks noGrp="1"/>
          </p:cNvSpPr>
          <p:nvPr>
            <p:ph type="title"/>
          </p:nvPr>
        </p:nvSpPr>
        <p:spPr>
          <a:xfrm>
            <a:off x="635000" y="634029"/>
            <a:ext cx="10921640" cy="957027"/>
          </a:xfrm>
        </p:spPr>
        <p:txBody>
          <a:bodyPr anchor="ctr">
            <a:normAutofit fontScale="90000"/>
          </a:bodyPr>
          <a:lstStyle/>
          <a:p>
            <a:pPr algn="ctr"/>
            <a:r>
              <a:rPr lang="en-US" sz="7200" b="1" dirty="0">
                <a:latin typeface="Calibri" panose="020F0502020204030204" pitchFamily="34" charset="0"/>
                <a:cs typeface="Calibri" panose="020F0502020204030204" pitchFamily="34" charset="0"/>
              </a:rPr>
              <a:t>Experimental Procedure</a:t>
            </a:r>
          </a:p>
        </p:txBody>
      </p:sp>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5E2AD1-53DE-705C-4E29-326799BE49E7}"/>
              </a:ext>
            </a:extLst>
          </p:cNvPr>
          <p:cNvGraphicFramePr>
            <a:graphicFrameLocks noGrp="1"/>
          </p:cNvGraphicFramePr>
          <p:nvPr>
            <p:ph idx="1"/>
            <p:extLst>
              <p:ext uri="{D42A27DB-BD31-4B8C-83A1-F6EECF244321}">
                <p14:modId xmlns:p14="http://schemas.microsoft.com/office/powerpoint/2010/main" val="4183084919"/>
              </p:ext>
            </p:extLst>
          </p:nvPr>
        </p:nvGraphicFramePr>
        <p:xfrm>
          <a:off x="632647" y="2333177"/>
          <a:ext cx="10915869" cy="4324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9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5">
            <a:extLst>
              <a:ext uri="{FF2B5EF4-FFF2-40B4-BE49-F238E27FC236}">
                <a16:creationId xmlns:a16="http://schemas.microsoft.com/office/drawing/2014/main" id="{E7503A44-7C0B-4048-B909-305B4CB0F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9DF06-970F-42AA-4E5B-377406F42FD9}"/>
              </a:ext>
            </a:extLst>
          </p:cNvPr>
          <p:cNvSpPr>
            <a:spLocks noGrp="1"/>
          </p:cNvSpPr>
          <p:nvPr>
            <p:ph type="title"/>
          </p:nvPr>
        </p:nvSpPr>
        <p:spPr>
          <a:xfrm>
            <a:off x="679267" y="717646"/>
            <a:ext cx="10833465" cy="1266493"/>
          </a:xfrm>
        </p:spPr>
        <p:txBody>
          <a:bodyPr vert="horz" lIns="91440" tIns="45720" rIns="91440" bIns="45720" rtlCol="0" anchor="b">
            <a:normAutofit/>
          </a:bodyPr>
          <a:lstStyle/>
          <a:p>
            <a:pPr algn="ctr"/>
            <a:r>
              <a:rPr lang="en-US" sz="6000" b="1" dirty="0">
                <a:latin typeface="Calibri" panose="020F0502020204030204" pitchFamily="34" charset="0"/>
                <a:cs typeface="Calibri" panose="020F0502020204030204" pitchFamily="34" charset="0"/>
              </a:rPr>
              <a:t>Visualization</a:t>
            </a:r>
          </a:p>
        </p:txBody>
      </p:sp>
      <p:pic>
        <p:nvPicPr>
          <p:cNvPr id="5" name="Content Placeholder 4" descr="A close-up of a blue rectangle&#10;&#10;Description automatically generated with low confidence">
            <a:extLst>
              <a:ext uri="{FF2B5EF4-FFF2-40B4-BE49-F238E27FC236}">
                <a16:creationId xmlns:a16="http://schemas.microsoft.com/office/drawing/2014/main" id="{12704EBD-8440-A46B-1C5A-700319BDE4FF}"/>
              </a:ext>
            </a:extLst>
          </p:cNvPr>
          <p:cNvPicPr>
            <a:picLocks noGrp="1" noChangeAspect="1"/>
          </p:cNvPicPr>
          <p:nvPr>
            <p:ph idx="1"/>
          </p:nvPr>
        </p:nvPicPr>
        <p:blipFill>
          <a:blip r:embed="rId2"/>
          <a:stretch>
            <a:fillRect/>
          </a:stretch>
        </p:blipFill>
        <p:spPr>
          <a:xfrm>
            <a:off x="334537" y="2378027"/>
            <a:ext cx="3853441" cy="3236961"/>
          </a:xfrm>
          <a:prstGeom prst="rect">
            <a:avLst/>
          </a:prstGeom>
        </p:spPr>
      </p:pic>
      <p:pic>
        <p:nvPicPr>
          <p:cNvPr id="9" name="Picture 8" descr="A graph of a credit card&#10;&#10;Description automatically generated with low confidence">
            <a:extLst>
              <a:ext uri="{FF2B5EF4-FFF2-40B4-BE49-F238E27FC236}">
                <a16:creationId xmlns:a16="http://schemas.microsoft.com/office/drawing/2014/main" id="{74E0CCC9-C4C4-24D6-CE7F-CD86BE8C4734}"/>
              </a:ext>
            </a:extLst>
          </p:cNvPr>
          <p:cNvPicPr>
            <a:picLocks noChangeAspect="1"/>
          </p:cNvPicPr>
          <p:nvPr/>
        </p:nvPicPr>
        <p:blipFill>
          <a:blip r:embed="rId3"/>
          <a:stretch>
            <a:fillRect/>
          </a:stretch>
        </p:blipFill>
        <p:spPr>
          <a:xfrm>
            <a:off x="4341645" y="2378027"/>
            <a:ext cx="3508710" cy="3500989"/>
          </a:xfrm>
          <a:prstGeom prst="rect">
            <a:avLst/>
          </a:prstGeom>
        </p:spPr>
      </p:pic>
      <p:pic>
        <p:nvPicPr>
          <p:cNvPr id="7" name="Picture 6" descr="A picture containing text, screenshot, diagram, number&#10;&#10;Description automatically generated">
            <a:extLst>
              <a:ext uri="{FF2B5EF4-FFF2-40B4-BE49-F238E27FC236}">
                <a16:creationId xmlns:a16="http://schemas.microsoft.com/office/drawing/2014/main" id="{B92493E6-49E0-5446-B9EF-B7DFEC5B0FE2}"/>
              </a:ext>
            </a:extLst>
          </p:cNvPr>
          <p:cNvPicPr>
            <a:picLocks noChangeAspect="1"/>
          </p:cNvPicPr>
          <p:nvPr/>
        </p:nvPicPr>
        <p:blipFill>
          <a:blip r:embed="rId4"/>
          <a:stretch>
            <a:fillRect/>
          </a:stretch>
        </p:blipFill>
        <p:spPr>
          <a:xfrm>
            <a:off x="8004021" y="2486026"/>
            <a:ext cx="3508710" cy="3392990"/>
          </a:xfrm>
          <a:prstGeom prst="rect">
            <a:avLst/>
          </a:prstGeom>
        </p:spPr>
      </p:pic>
      <p:sp>
        <p:nvSpPr>
          <p:cNvPr id="10" name="TextBox 9">
            <a:extLst>
              <a:ext uri="{FF2B5EF4-FFF2-40B4-BE49-F238E27FC236}">
                <a16:creationId xmlns:a16="http://schemas.microsoft.com/office/drawing/2014/main" id="{0A8EBFF5-CCF5-BD78-304A-E246B8BE85DD}"/>
              </a:ext>
            </a:extLst>
          </p:cNvPr>
          <p:cNvSpPr txBox="1"/>
          <p:nvPr/>
        </p:nvSpPr>
        <p:spPr>
          <a:xfrm>
            <a:off x="758283" y="5879016"/>
            <a:ext cx="3020297" cy="954107"/>
          </a:xfrm>
          <a:prstGeom prst="rect">
            <a:avLst/>
          </a:prstGeom>
          <a:noFill/>
        </p:spPr>
        <p:txBody>
          <a:bodyPr wrap="square" rtlCol="0">
            <a:spAutoFit/>
          </a:bodyPr>
          <a:lstStyle/>
          <a:p>
            <a:r>
              <a:rPr lang="en-US" sz="2800" b="1" dirty="0"/>
              <a:t>Imbalanced Classes of Frauds in dataset</a:t>
            </a:r>
          </a:p>
        </p:txBody>
      </p:sp>
      <p:sp>
        <p:nvSpPr>
          <p:cNvPr id="11" name="TextBox 10">
            <a:extLst>
              <a:ext uri="{FF2B5EF4-FFF2-40B4-BE49-F238E27FC236}">
                <a16:creationId xmlns:a16="http://schemas.microsoft.com/office/drawing/2014/main" id="{D6290771-B42D-2CD1-3139-AA1E7B962BBB}"/>
              </a:ext>
            </a:extLst>
          </p:cNvPr>
          <p:cNvSpPr txBox="1"/>
          <p:nvPr/>
        </p:nvSpPr>
        <p:spPr>
          <a:xfrm>
            <a:off x="4861931" y="6099717"/>
            <a:ext cx="2843561" cy="523220"/>
          </a:xfrm>
          <a:prstGeom prst="rect">
            <a:avLst/>
          </a:prstGeom>
          <a:noFill/>
        </p:spPr>
        <p:txBody>
          <a:bodyPr wrap="square" rtlCol="0">
            <a:spAutoFit/>
          </a:bodyPr>
          <a:lstStyle/>
          <a:p>
            <a:r>
              <a:rPr lang="en-US" sz="2800" b="1" dirty="0"/>
              <a:t>KDE of Fraud Amount in dataset</a:t>
            </a:r>
          </a:p>
        </p:txBody>
      </p:sp>
      <p:sp>
        <p:nvSpPr>
          <p:cNvPr id="12" name="TextBox 11">
            <a:extLst>
              <a:ext uri="{FF2B5EF4-FFF2-40B4-BE49-F238E27FC236}">
                <a16:creationId xmlns:a16="http://schemas.microsoft.com/office/drawing/2014/main" id="{E983FEBB-EC0B-C3B3-0E12-485FD2636BE9}"/>
              </a:ext>
            </a:extLst>
          </p:cNvPr>
          <p:cNvSpPr txBox="1"/>
          <p:nvPr/>
        </p:nvSpPr>
        <p:spPr>
          <a:xfrm>
            <a:off x="8608741" y="5879016"/>
            <a:ext cx="2824976" cy="954107"/>
          </a:xfrm>
          <a:prstGeom prst="rect">
            <a:avLst/>
          </a:prstGeom>
          <a:noFill/>
        </p:spPr>
        <p:txBody>
          <a:bodyPr wrap="square" rtlCol="0">
            <a:spAutoFit/>
          </a:bodyPr>
          <a:lstStyle/>
          <a:p>
            <a:r>
              <a:rPr lang="en-US" sz="2800" b="1" dirty="0"/>
              <a:t>Classes balanced after using </a:t>
            </a:r>
          </a:p>
          <a:p>
            <a:r>
              <a:rPr lang="en-US" sz="2800" b="1" dirty="0"/>
              <a:t>Smote with Oversampling </a:t>
            </a:r>
          </a:p>
        </p:txBody>
      </p:sp>
    </p:spTree>
    <p:extLst>
      <p:ext uri="{BB962C8B-B14F-4D97-AF65-F5344CB8AC3E}">
        <p14:creationId xmlns:p14="http://schemas.microsoft.com/office/powerpoint/2010/main" val="333652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5DABEB-2AD8-1248-7A62-6C89ED5189EE}"/>
              </a:ext>
            </a:extLst>
          </p:cNvPr>
          <p:cNvSpPr>
            <a:spLocks noGrp="1"/>
          </p:cNvSpPr>
          <p:nvPr>
            <p:ph type="title"/>
          </p:nvPr>
        </p:nvSpPr>
        <p:spPr>
          <a:xfrm>
            <a:off x="630936" y="630936"/>
            <a:ext cx="3419856" cy="1463040"/>
          </a:xfrm>
        </p:spPr>
        <p:txBody>
          <a:bodyPr vert="horz" lIns="91440" tIns="45720" rIns="91440" bIns="45720" rtlCol="0" anchor="ctr">
            <a:normAutofit fontScale="90000"/>
          </a:bodyPr>
          <a:lstStyle/>
          <a:p>
            <a:pPr algn="l">
              <a:lnSpc>
                <a:spcPct val="90000"/>
              </a:lnSpc>
            </a:pPr>
            <a:r>
              <a:rPr lang="en-US" sz="4800" dirty="0">
                <a:solidFill>
                  <a:srgbClr val="FFFFFF"/>
                </a:solidFill>
                <a:latin typeface="Verdana" panose="020B0604030504040204" pitchFamily="34" charset="0"/>
                <a:ea typeface="Verdana" panose="020B0604030504040204" pitchFamily="34" charset="0"/>
                <a:cs typeface="Verdana" panose="020B0604030504040204" pitchFamily="34" charset="0"/>
              </a:rPr>
              <a:t>Logistic Regression</a:t>
            </a:r>
          </a:p>
        </p:txBody>
      </p:sp>
      <p:sp>
        <p:nvSpPr>
          <p:cNvPr id="5" name="TextBox 4">
            <a:extLst>
              <a:ext uri="{FF2B5EF4-FFF2-40B4-BE49-F238E27FC236}">
                <a16:creationId xmlns:a16="http://schemas.microsoft.com/office/drawing/2014/main" id="{D861DD93-08BA-DE87-3C4B-7D6C53BF452E}"/>
              </a:ext>
            </a:extLst>
          </p:cNvPr>
          <p:cNvSpPr txBox="1"/>
          <p:nvPr/>
        </p:nvSpPr>
        <p:spPr>
          <a:xfrm>
            <a:off x="4654295" y="630936"/>
            <a:ext cx="6894576" cy="146304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endPar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 logistic regression model is trained on the oversampled training set.</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classification report includes precision, recall, F1-score and support metrics for both classes (0 and 1).</a:t>
            </a:r>
          </a:p>
          <a:p>
            <a:pPr indent="-228600">
              <a:spcAft>
                <a:spcPts val="600"/>
              </a:spcAft>
              <a:buFont typeface="Arial" panose="020B0604020202020204" pitchFamily="34" charset="0"/>
              <a:buChar char="•"/>
            </a:pPr>
            <a:r>
              <a:rPr lang="en-US" sz="1100" b="0"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The evaluation shows that the model has high accuracy for the majority class (0) but performs poorly for the minority class (1).</a:t>
            </a:r>
          </a:p>
          <a:p>
            <a:pPr indent="-228600">
              <a:spcAft>
                <a:spcPts val="600"/>
              </a:spcAft>
              <a:buFont typeface="Arial" panose="020B0604020202020204" pitchFamily="34" charset="0"/>
              <a:buChar char="•"/>
            </a:pPr>
            <a:endParaRPr lang="en-US" sz="1100"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7"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FFFF"/>
          </a:solidFill>
          <a:ln w="34925">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29C30FE-70E8-4F00-E46C-9966732A0618}"/>
              </a:ext>
            </a:extLst>
          </p:cNvPr>
          <p:cNvPicPr>
            <a:picLocks noChangeAspect="1"/>
          </p:cNvPicPr>
          <p:nvPr/>
        </p:nvPicPr>
        <p:blipFill>
          <a:blip r:embed="rId4"/>
          <a:stretch>
            <a:fillRect/>
          </a:stretch>
        </p:blipFill>
        <p:spPr>
          <a:xfrm>
            <a:off x="712418" y="3077570"/>
            <a:ext cx="10754971" cy="3172718"/>
          </a:xfrm>
          <a:prstGeom prst="rect">
            <a:avLst/>
          </a:prstGeom>
        </p:spPr>
      </p:pic>
    </p:spTree>
    <p:extLst>
      <p:ext uri="{BB962C8B-B14F-4D97-AF65-F5344CB8AC3E}">
        <p14:creationId xmlns:p14="http://schemas.microsoft.com/office/powerpoint/2010/main" val="412962357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124</TotalTime>
  <Words>1209</Words>
  <Application>Microsoft Macintosh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Rounded MT Bold</vt:lpstr>
      <vt:lpstr>Calibri</vt:lpstr>
      <vt:lpstr>Modern Love</vt:lpstr>
      <vt:lpstr>Söhne</vt:lpstr>
      <vt:lpstr>The Hand</vt:lpstr>
      <vt:lpstr>Verdana</vt:lpstr>
      <vt:lpstr>Wingdings</vt:lpstr>
      <vt:lpstr>SketchyVTI</vt:lpstr>
      <vt:lpstr>Credit Card Fraud Detection</vt:lpstr>
      <vt:lpstr>Background</vt:lpstr>
      <vt:lpstr>PowerPoint Presentation</vt:lpstr>
      <vt:lpstr>Dataset Information</vt:lpstr>
      <vt:lpstr>Glimpse of Dataset</vt:lpstr>
      <vt:lpstr>Research Objectives</vt:lpstr>
      <vt:lpstr>Experimental Procedure</vt:lpstr>
      <vt:lpstr>Visualization</vt:lpstr>
      <vt:lpstr>Logistic Regression</vt:lpstr>
      <vt:lpstr>Artificial Neural Network(ANN) </vt:lpstr>
      <vt:lpstr>Hyper-Parameters Tunned ANN</vt:lpstr>
      <vt:lpstr>Long Short-Term Memory (LSTM)</vt:lpstr>
      <vt:lpstr>Multi-Layer Perceptron (MLP)</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atevhs77@student.ubc.ca</dc:creator>
  <cp:lastModifiedBy>Varshita  Kyal</cp:lastModifiedBy>
  <cp:revision>13</cp:revision>
  <dcterms:created xsi:type="dcterms:W3CDTF">2023-04-25T20:26:29Z</dcterms:created>
  <dcterms:modified xsi:type="dcterms:W3CDTF">2023-04-25T22:33:47Z</dcterms:modified>
</cp:coreProperties>
</file>