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bd4652f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bd4652f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bd4652f2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bd4652f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bd4652f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bd4652f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bd4652f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bd4652f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bd4652f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bd4652f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d4652f2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d4652f2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bd4652f2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bd4652f2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bd4652f2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bd4652f2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bd4652f2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bd4652f2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bd4652f2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bd4652f2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d46527e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d46527e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bd4652f2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bd4652f2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bd4652f2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bd4652f2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bd4652f2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bd4652f2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bd4652f2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bd4652f2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d4652f2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bd4652f2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bd4652f2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bd4652f2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bd4652f2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bd4652f2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bd4652f2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bd4652f2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bd4652f2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bd4652f2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bd4652f2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bd4652f2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bd46527e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bd46527e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bd4652f2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bd4652f2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bd4652f2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bd4652f2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bd4652f2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bd4652f2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bd4652f2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bd4652f2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bd4652f2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bd4652f2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bd4652f2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bd4652f2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bd4652f2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bd4652f2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bd4652f2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bd4652f2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bd4652f2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bd4652f2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bd4652f2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bd4652f2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bd46527e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bd46527e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bd4652f2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bd4652f2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bd4652f2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bd4652f2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bd4652f2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bd4652f2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bd4652f2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bd4652f2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bd4652f2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bd4652f2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bd4652f2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bd4652f2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bd4652f2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bd4652f2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bd4652f2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bd4652f2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bd4652f2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ebd4652f2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ebd4652f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ebd4652f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d46527e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d46527e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bd4652f2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ebd4652f2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ebd4652f2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ebd4652f2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bd4652f22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ebd4652f2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ebd4652f2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ebd4652f2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ebd4652f22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ebd4652f22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bd4652f22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bd4652f22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ebd4652f22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ebd4652f22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ebd4652f2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ebd4652f2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bd4652f2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ebd4652f2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bd4652f2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bd4652f2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d46527e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d46527e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be72319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be72319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ebe723199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ebe723199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ebe723199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ebe723199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be72319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ebe72319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ebe723199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ebe723199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be723199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ebe723199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be723199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ebe723199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ebe723199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ebe723199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be723199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ebe723199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be723199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ebe723199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d4652f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d4652f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be723199c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be723199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ebe723199c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ebe723199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d4652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bd4652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bd4652f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bd4652f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csaygili/k8s-egitim-notlari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k3s.io/quick-star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vagrantup.com/boxes/search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csaygili/k8s-egitim-notlari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82300" y="4175425"/>
            <a:ext cx="308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Mehmet Çağdaş SAYGILI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</a:rPr>
              <a:t>Kıdemli DevOps Mühendisi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61450"/>
            <a:ext cx="9144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dk1"/>
                </a:solidFill>
              </a:rPr>
              <a:t>İleri Seviye Kubernetes Eğitimi</a:t>
            </a:r>
            <a:br>
              <a:rPr lang="tr" sz="3800">
                <a:solidFill>
                  <a:schemeClr val="dk1"/>
                </a:solidFill>
              </a:rPr>
            </a:br>
            <a:r>
              <a:rPr lang="tr" sz="3800">
                <a:solidFill>
                  <a:schemeClr val="dk1"/>
                </a:solidFill>
              </a:rPr>
              <a:t>DevOps Uygulamaları 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>
                <a:solidFill>
                  <a:schemeClr val="dk1"/>
                </a:solidFill>
              </a:rPr>
              <a:t>ve Bulut Bilişim </a:t>
            </a:r>
            <a:r>
              <a:rPr lang="tr" sz="3800">
                <a:solidFill>
                  <a:schemeClr val="dk1"/>
                </a:solidFill>
              </a:rPr>
              <a:t>Altyapıları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</a:t>
            </a:r>
            <a:r>
              <a:rPr lang="tr"/>
              <a:t> Temel Bileşenleri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05413"/>
            <a:ext cx="4228200" cy="3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Docker Engine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Docker'ın çalıştığı temel motor.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Konteynerleri oluşturur, çalıştırır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Docker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Uygulama ve bağımlılıklarını içeren sabit bir dosya.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Bir konteyneri çalıştırmak için gerekli tüm bileşenleri barındırır.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92950" y="1205413"/>
            <a:ext cx="42282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Docker Container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Bir Docker imajının çalışan örneği.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İzole bir ortamda çalışan bir uygulama olarak düşünülebilir.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Docker Hub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Önceden oluşturulmuş Docker imajlarını bulabileceğiniz ve paylaşabileceğiniz bir kayıt deposu.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Kendi imajlarınızı da yükleyebilirsiniz.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Docker</a:t>
            </a:r>
            <a:r>
              <a:rPr lang="tr"/>
              <a:t> Kurulumu ve Temel Kullanım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Docker</a:t>
            </a:r>
            <a:r>
              <a:rPr lang="tr" sz="1200">
                <a:solidFill>
                  <a:schemeClr val="dk1"/>
                </a:solidFill>
              </a:rPr>
              <a:t> ürününün kurulumları gerçekleştirilir.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Temel Komutlar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pull &lt;image&gt;: Docker imajını indirir.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run &lt;image&gt;: İmajdan bir konteyner oluşturur ve çalıştırır.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ps: Çalışan konteynerleri listeler.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stop &lt;container&gt;: Bir konteyneri durdurur.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rm &lt;container&gt;: Bir konteyneri siler.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system prune: Docker sisteminde dahil olan tüm bileşenleri temizler.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(Docker-Cheat-Sheet)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Dockerfile ve Örnek Uygulama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Dockerfile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imajlarını oluşturmak için kullanılan bir betik dosyasıdır. Bir uygulamanın nasıl paketleneceğini ve yapılandırılacağını tanımlar. </a:t>
            </a:r>
            <a:r>
              <a:rPr lang="tr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https://github.com/mcsaygili/k8s-egitim-notlari</a:t>
            </a:r>
            <a:r>
              <a:rPr lang="tr" sz="1200">
                <a:solidFill>
                  <a:schemeClr val="dk1"/>
                </a:solidFill>
              </a:rPr>
              <a:t> adresinden Dockerfile dosyasına erişim sağlanabilir.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build -t my-app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run  my-app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3072000" y="2460825"/>
            <a:ext cx="30000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images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stats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system 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system info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docker system events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Kubernetes Nedir?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Kubernetes (K8s), konteynerleştirilmiş uygulamaları otomatikleştirmek, ölçeklendirmek ve yönetmek için açık kaynaklı bir platformdur. Google tarafından geliştirilmiş ve CNCF (Cloud Native Computing Foundation) tarafından yönetilmektedir.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Otomatik Konteyner Orkestrasyonu: </a:t>
            </a:r>
            <a:r>
              <a:rPr lang="tr" sz="1200">
                <a:solidFill>
                  <a:schemeClr val="dk1"/>
                </a:solidFill>
              </a:rPr>
              <a:t>Konteynerlerin yönetimini, dağıtımını ve ölçeklendirilmesini otomatikleştirir.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Kendi Kendini İyileştirme: </a:t>
            </a:r>
            <a:r>
              <a:rPr lang="tr" sz="1200">
                <a:solidFill>
                  <a:schemeClr val="dk1"/>
                </a:solidFill>
              </a:rPr>
              <a:t>Konteynerlerin sağlık durumunu izler ve hatalı konteynerleri yeniden başlatır.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Hizmet Keşfi ve Yük Dengeleme: </a:t>
            </a:r>
            <a:r>
              <a:rPr lang="tr" sz="1200">
                <a:solidFill>
                  <a:schemeClr val="dk1"/>
                </a:solidFill>
              </a:rPr>
              <a:t>Konteynerler arasında ağ trafiğini yönetir ve dağıtır.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Depolama Orkestrasyonu: </a:t>
            </a:r>
            <a:r>
              <a:rPr lang="tr" sz="1200">
                <a:solidFill>
                  <a:schemeClr val="dk1"/>
                </a:solidFill>
              </a:rPr>
              <a:t>Yerel ve bulut depolama </a:t>
            </a:r>
            <a:r>
              <a:rPr lang="tr" sz="1200">
                <a:solidFill>
                  <a:schemeClr val="dk1"/>
                </a:solidFill>
              </a:rPr>
              <a:t>sistemleri ile</a:t>
            </a:r>
            <a:r>
              <a:rPr lang="tr" sz="1200">
                <a:solidFill>
                  <a:schemeClr val="dk1"/>
                </a:solidFill>
              </a:rPr>
              <a:t> entegre çalışır.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Yüksek Erişilebilirlik:</a:t>
            </a:r>
            <a:r>
              <a:rPr lang="tr" sz="1200">
                <a:solidFill>
                  <a:schemeClr val="dk1"/>
                </a:solidFill>
              </a:rPr>
              <a:t> Uygulamaların sürekli çalışmasını sağlamak için çeşitli stratejiler kullanır, böylece hizmet kesintilerini en aza indirir.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Kubernetes Ne İşe Yarar?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Uygulama Dağıtımı: </a:t>
            </a:r>
            <a:r>
              <a:rPr lang="tr" sz="1200">
                <a:solidFill>
                  <a:schemeClr val="dk1"/>
                </a:solidFill>
              </a:rPr>
              <a:t>Uygulamaları hızlı ve güvenilir bir şekilde dağıtma.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Ölçeklenebilirlik: </a:t>
            </a:r>
            <a:r>
              <a:rPr lang="tr" sz="1200">
                <a:solidFill>
                  <a:schemeClr val="dk1"/>
                </a:solidFill>
              </a:rPr>
              <a:t>Trafik yoğunluğuna göre uygulamaları yatay olarak ölçeklendirme.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Yüksek Kullanılabilirlik:</a:t>
            </a:r>
            <a:r>
              <a:rPr lang="tr" sz="1200">
                <a:solidFill>
                  <a:schemeClr val="dk1"/>
                </a:solidFill>
              </a:rPr>
              <a:t> Uygulamaların kesintisiz çalışmasını sağlama.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Kaynak Yönetimi:</a:t>
            </a:r>
            <a:r>
              <a:rPr lang="tr" sz="1200">
                <a:solidFill>
                  <a:schemeClr val="dk1"/>
                </a:solidFill>
              </a:rPr>
              <a:t> Donanım kaynaklarını verimli bir şekilde kullanma ve yönetme.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Mikroservis Mimarileri, CI/CD Süreçleri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Bulut Bilişim Uygulamaları, Veri Tabanı Sistemleri, Loglama Sunucuları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Büyük Veri İşleme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Genel Mimari ve Komponentler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089525"/>
            <a:ext cx="3867600" cy="15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Genel Mimari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Kubernetes, master node ve worker node'lar olmak üzere iki ana bileşenden oluşur.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Master Node:</a:t>
            </a:r>
            <a:r>
              <a:rPr lang="tr" sz="1200">
                <a:solidFill>
                  <a:schemeClr val="dk1"/>
                </a:solidFill>
              </a:rPr>
              <a:t> Kümenin kontrol düzlemi.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Worker Node: </a:t>
            </a:r>
            <a:r>
              <a:rPr lang="tr" sz="1200">
                <a:solidFill>
                  <a:schemeClr val="dk1"/>
                </a:solidFill>
              </a:rPr>
              <a:t>Uygulamaların çalıştığı düğümler.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941300" y="937125"/>
            <a:ext cx="41298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Komponentler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API Server:</a:t>
            </a:r>
            <a:r>
              <a:rPr lang="tr" sz="1200">
                <a:solidFill>
                  <a:schemeClr val="dk1"/>
                </a:solidFill>
              </a:rPr>
              <a:t> Kubernetes API'sine gelen tüm istekleri karşılar.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etcd:</a:t>
            </a:r>
            <a:r>
              <a:rPr lang="tr" sz="1200">
                <a:solidFill>
                  <a:schemeClr val="dk1"/>
                </a:solidFill>
              </a:rPr>
              <a:t> Tüm küme verilerini saklayan dağıtılmış bir anahtar-değer deposu.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Controller Manager: </a:t>
            </a:r>
            <a:r>
              <a:rPr lang="tr" sz="1200">
                <a:solidFill>
                  <a:schemeClr val="dk1"/>
                </a:solidFill>
              </a:rPr>
              <a:t>Kümeyi yönetmek için kontrol döngülerini çalıştırır. (Node Controller, Replication Controller)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Scheduler: </a:t>
            </a:r>
            <a:r>
              <a:rPr lang="tr" sz="1200">
                <a:solidFill>
                  <a:schemeClr val="dk1"/>
                </a:solidFill>
              </a:rPr>
              <a:t>Yeni oluşturulan pod'ları uygun node'lara atar.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Kubelet: </a:t>
            </a:r>
            <a:r>
              <a:rPr lang="tr" sz="1200">
                <a:solidFill>
                  <a:schemeClr val="dk1"/>
                </a:solidFill>
              </a:rPr>
              <a:t>Her node'da çalışan, pod'ların durumunu izleyen ajan.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Kube Proxy:</a:t>
            </a:r>
            <a:r>
              <a:rPr lang="tr" sz="1200">
                <a:solidFill>
                  <a:schemeClr val="dk1"/>
                </a:solidFill>
              </a:rPr>
              <a:t> Ağ trafiğini yöneten ve dağıtan bir ağ bileşeni.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25" y="2658700"/>
            <a:ext cx="4462500" cy="21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Master Node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Master Node Bileşenleri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API Server: </a:t>
            </a:r>
            <a:r>
              <a:rPr lang="tr" sz="1200">
                <a:solidFill>
                  <a:schemeClr val="dk1"/>
                </a:solidFill>
              </a:rPr>
              <a:t>Kullanıcıların, CI/CD araçlarının ve diğer kontrol bileşenlerinin Kubernetes API'si ile etkileşime girdiği yer.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etcd: </a:t>
            </a:r>
            <a:r>
              <a:rPr lang="tr" sz="1200">
                <a:solidFill>
                  <a:schemeClr val="dk1"/>
                </a:solidFill>
              </a:rPr>
              <a:t>Kümeye ait tüm yapılandırma verilerini ve durum bilgilerini saklar.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Controller Manager: </a:t>
            </a:r>
            <a:r>
              <a:rPr lang="tr" sz="1200">
                <a:solidFill>
                  <a:schemeClr val="dk1"/>
                </a:solidFill>
              </a:rPr>
              <a:t>ReplicationController, Endpoints Controller, Namespace Controller gibi çeşitli kontrol döngülerini içerir.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Scheduler:</a:t>
            </a:r>
            <a:r>
              <a:rPr lang="tr" sz="1200">
                <a:solidFill>
                  <a:schemeClr val="dk1"/>
                </a:solidFill>
              </a:rPr>
              <a:t> Yeni pod'ların hangi node'da çalışacağına karar verir.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Görevleri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Kümeyi yönetir ve izler. Kaynak tahsisini düzenler.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Yeni pod'ları başlatır ve mevcut pod'ların durumunu izler.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Worker Node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Worker Node Bileşenleri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Kubelet: </a:t>
            </a:r>
            <a:r>
              <a:rPr lang="tr" sz="1200">
                <a:solidFill>
                  <a:schemeClr val="dk1"/>
                </a:solidFill>
              </a:rPr>
              <a:t>Pod'ların çalışmasını sağlar ve durumu hakkında bilgi toplar.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 Proxy:</a:t>
            </a:r>
            <a:r>
              <a:rPr lang="tr" sz="1200">
                <a:solidFill>
                  <a:schemeClr val="dk1"/>
                </a:solidFill>
              </a:rPr>
              <a:t> Ağ trafiğini yönlendirir ve dağıtır.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Container Runtime: </a:t>
            </a:r>
            <a:r>
              <a:rPr lang="tr" sz="1200">
                <a:solidFill>
                  <a:schemeClr val="dk1"/>
                </a:solidFill>
              </a:rPr>
              <a:t>Pod'ları çalıştırmak için kullanılan konteyner motoru (Docker, containerd, CRI-O).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Görevleri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Pod'ları çalıştırmak ve yönetmek.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Kaynak kullanımı ve performansını izlemek.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API server ile iletişim kurarak komutları uygulamak.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Workload Tipleri: Pod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Pod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Kubernetes'in en küçük ve en basit dağıtım birimi.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Bir veya birden fazla konteyner içerebilir.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Paylaşılan Ağ: </a:t>
            </a:r>
            <a:r>
              <a:rPr lang="tr" sz="1200">
                <a:solidFill>
                  <a:schemeClr val="dk1"/>
                </a:solidFill>
              </a:rPr>
              <a:t>Konteynerler aynı IP adresini ve port alanını paylaşır.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Paylaşılan Depolama: </a:t>
            </a:r>
            <a:r>
              <a:rPr lang="tr" sz="1200">
                <a:solidFill>
                  <a:schemeClr val="dk1"/>
                </a:solidFill>
              </a:rPr>
              <a:t>Konteynerler aynı depolama birimlerini paylaşabilir.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Yaşam Döngüsü:</a:t>
            </a:r>
            <a:r>
              <a:rPr lang="tr" sz="1200">
                <a:solidFill>
                  <a:schemeClr val="dk1"/>
                </a:solidFill>
              </a:rPr>
              <a:t> Pod'lar geçici yapılardır ve bir node'da çalışır.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Workload Tipleri: Deployment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Deployment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Pod'ların birden fazla kopyasını yönetmek için kullanılır.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Uygulama güncellemeleri ve ölçeklendirmeleri için bir kontrol mekanizması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Özellikler: </a:t>
            </a:r>
            <a:r>
              <a:rPr lang="tr" sz="1200">
                <a:solidFill>
                  <a:schemeClr val="dk1"/>
                </a:solidFill>
              </a:rPr>
              <a:t>Yüksek erişilebilirlik, otomatik geri dönüş (rollback), kademeli dağıtım (rolling update).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Yönetim: </a:t>
            </a:r>
            <a:r>
              <a:rPr lang="tr" sz="1200">
                <a:solidFill>
                  <a:schemeClr val="dk1"/>
                </a:solidFill>
              </a:rPr>
              <a:t>Pod'ların istenen durumu ve mevcut durumu arasında uyum sağlar.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Hoşgeldiniz..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Bu eğitimde, modern yazılım geliştirme süreçlerinde sıkça kullanılan araçları ve alt yapıları ve sanallaştırma teknolojilerini öğrenerek, DevOps ve bulut bilişim uygulamaları konularında bilgi sahibi olacağız.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chemeClr val="dk1"/>
                </a:solidFill>
              </a:rPr>
              <a:t>Eğitimin içeriği, pratik uygulamalar ve örneklerle desteklenmiş, katılımcıların bu araçları etkin bir şekilde kullanabilmelerini sağlamayı hedeflemiştir.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Workload Tipleri: StatefulSet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StatefulSet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Durum bilgisi olan uygulamalar için kullanılır.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Kararlı Kimlik:</a:t>
            </a:r>
            <a:r>
              <a:rPr lang="tr" sz="1200">
                <a:solidFill>
                  <a:schemeClr val="dk1"/>
                </a:solidFill>
              </a:rPr>
              <a:t> Her pod benzersiz bir kimlik ile oluşturulur ve korunur.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Siparişli Dağıtım: </a:t>
            </a:r>
            <a:r>
              <a:rPr lang="tr" sz="1200">
                <a:solidFill>
                  <a:schemeClr val="dk1"/>
                </a:solidFill>
              </a:rPr>
              <a:t>Pod'lar belirli bir sırayla başlatılır ve durdurulur.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Kalıcı Depolama: </a:t>
            </a:r>
            <a:r>
              <a:rPr lang="tr" sz="1200">
                <a:solidFill>
                  <a:schemeClr val="dk1"/>
                </a:solidFill>
              </a:rPr>
              <a:t>Her pod kalıcı bir depolama alanı ile ilişkilendirilir.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Veritabanı Sistemleri, Depolama Sistemleri (Minio)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Workload Tipleri: DaemonSet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DaemonSet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Her node'da bir pod çalıştırmak için kullanılır.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Kapsama:</a:t>
            </a:r>
            <a:r>
              <a:rPr lang="tr" sz="1200">
                <a:solidFill>
                  <a:schemeClr val="dk1"/>
                </a:solidFill>
              </a:rPr>
              <a:t> Her node'da aynı pod'un bir kopyasını çalıştırır.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Güncellemeler: </a:t>
            </a:r>
            <a:r>
              <a:rPr lang="tr" sz="1200">
                <a:solidFill>
                  <a:schemeClr val="dk1"/>
                </a:solidFill>
              </a:rPr>
              <a:t>Yeni node'lar eklendiğinde otomatik olarak pod dağıtır.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Alanları:</a:t>
            </a:r>
            <a:r>
              <a:rPr lang="tr" sz="1200">
                <a:solidFill>
                  <a:schemeClr val="dk1"/>
                </a:solidFill>
              </a:rPr>
              <a:t> Sistem monitörleri, log toplama ajanları, ağ izleme araçları.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Workload Tipleri: Job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Job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Belirli bir görevi tamamlamak için bir veya daha fazla pod çalıştırır.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Tek Seferlik Görevler: </a:t>
            </a:r>
            <a:r>
              <a:rPr lang="tr" sz="1200">
                <a:solidFill>
                  <a:schemeClr val="dk1"/>
                </a:solidFill>
              </a:rPr>
              <a:t>Görev tamamlandığında pod'lar durdurulur.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Yeniden Başlatma:</a:t>
            </a:r>
            <a:r>
              <a:rPr lang="tr" sz="1200">
                <a:solidFill>
                  <a:schemeClr val="dk1"/>
                </a:solidFill>
              </a:rPr>
              <a:t> Başarısız olan pod'lar yeniden başlatılır.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Alanları: </a:t>
            </a:r>
            <a:r>
              <a:rPr lang="tr" sz="1200">
                <a:solidFill>
                  <a:schemeClr val="dk1"/>
                </a:solidFill>
              </a:rPr>
              <a:t>Veri işleme görevleri, yedekleme işleri.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Workload Tipleri: CronJob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CronJob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Belirli zamanlarda veya aralıklarla tekrarlanan işler için kullanılır.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Zamanlama: </a:t>
            </a:r>
            <a:r>
              <a:rPr lang="tr" sz="1200">
                <a:solidFill>
                  <a:schemeClr val="dk1"/>
                </a:solidFill>
              </a:rPr>
              <a:t>Cron formatında zamanlama belirtilebilir.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Otomatik Yönetim: </a:t>
            </a:r>
            <a:r>
              <a:rPr lang="tr" sz="1200">
                <a:solidFill>
                  <a:schemeClr val="dk1"/>
                </a:solidFill>
              </a:rPr>
              <a:t>Belirli zamanlarda otomatik olarak job çalıştırır.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Alanları: </a:t>
            </a:r>
            <a:r>
              <a:rPr lang="tr" sz="1200">
                <a:solidFill>
                  <a:schemeClr val="dk1"/>
                </a:solidFill>
              </a:rPr>
              <a:t>Periyodik veri işleme, rapor oluşturma, bakım görevleri.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Service ve Servis Türleri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Service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 arasında ağ trafiğini yöneten ve yük dengeleyen bir soyutlama katmanıdır.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Servis Türleri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ClusterIP: </a:t>
            </a:r>
            <a:r>
              <a:rPr lang="tr" sz="1200">
                <a:solidFill>
                  <a:schemeClr val="dk1"/>
                </a:solidFill>
              </a:rPr>
              <a:t>İç ağda erişim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NodePort:</a:t>
            </a:r>
            <a:r>
              <a:rPr lang="tr" sz="1200">
                <a:solidFill>
                  <a:schemeClr val="dk1"/>
                </a:solidFill>
              </a:rPr>
              <a:t> Her node'da belirli bir port açarak dış erişim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LoadBalancer: </a:t>
            </a:r>
            <a:r>
              <a:rPr lang="tr" sz="1200">
                <a:solidFill>
                  <a:schemeClr val="dk1"/>
                </a:solidFill>
              </a:rPr>
              <a:t>Bulut sağlayıcıların yük dengeleyicilerini kullanarak dış erişim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ExternalName:</a:t>
            </a:r>
            <a:r>
              <a:rPr lang="tr" sz="1200">
                <a:solidFill>
                  <a:schemeClr val="dk1"/>
                </a:solidFill>
              </a:rPr>
              <a:t> DNS adını bir hizmete yönlendirir.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Ingress Nedir ve Ne Amaçla Kullanılır?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Ingress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HTTP ve HTTPS isteklerini kümedeki hizmetlere yönlendiren bir nesnedir.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Yönlendirme:</a:t>
            </a:r>
            <a:r>
              <a:rPr lang="tr" sz="1200">
                <a:solidFill>
                  <a:schemeClr val="dk1"/>
                </a:solidFill>
              </a:rPr>
              <a:t> URL yoluna veya ana makine adına göre yönlendirme yapar.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TLS/SSL Desteği: </a:t>
            </a:r>
            <a:r>
              <a:rPr lang="tr" sz="1200">
                <a:solidFill>
                  <a:schemeClr val="dk1"/>
                </a:solidFill>
              </a:rPr>
              <a:t>HTTPS için sertifika yönetimi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Yük Dengeleme: </a:t>
            </a:r>
            <a:r>
              <a:rPr lang="tr" sz="1200">
                <a:solidFill>
                  <a:schemeClr val="dk1"/>
                </a:solidFill>
              </a:rPr>
              <a:t>Trafiği birden fazla hizmet arasında dengeleyebilir.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HTTP/HTTPS yük dengeleme. Gelişmiş yönlendirme ve trafiği yönetme. Güvenli iletişim sağlama.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Network Policies Nedir ve Ne Amaçla Kullanılır?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Network Policies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Kubernetes'te ağ trafiğini kontrol etmek için kullanılan bir güvenlik mekanizmasıdır.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İzin Verme ve Engelleme:</a:t>
            </a:r>
            <a:r>
              <a:rPr lang="tr" sz="1200">
                <a:solidFill>
                  <a:schemeClr val="dk1"/>
                </a:solidFill>
              </a:rPr>
              <a:t> Belirli pod'lar arasında ağ trafiğine izin verebilir veya engelleyebilir.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İzole Ağlar:</a:t>
            </a:r>
            <a:r>
              <a:rPr lang="tr" sz="1200">
                <a:solidFill>
                  <a:schemeClr val="dk1"/>
                </a:solidFill>
              </a:rPr>
              <a:t> Pod'lar arasında izole ağlar oluşturabilir.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Güvenlik: </a:t>
            </a:r>
            <a:r>
              <a:rPr lang="tr" sz="1200">
                <a:solidFill>
                  <a:schemeClr val="dk1"/>
                </a:solidFill>
              </a:rPr>
              <a:t>İç ve dış trafiği sınırlandırarak güvenliği artırır.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Amaçları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Mikroservisler arasında güvenli iletişim sağlama. Trafiği kontrol etme ve sınırlama. Ağ saldırılarını önleme.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Service Discovery Nedir?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Service Discovery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Hizmetlerin birbirini bulmasını ve iletişim kurmasını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Kubernetes'te Service Discovery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DNS: </a:t>
            </a:r>
            <a:r>
              <a:rPr lang="tr" sz="1200">
                <a:solidFill>
                  <a:schemeClr val="dk1"/>
                </a:solidFill>
              </a:rPr>
              <a:t>Kubernetes DNS, hizmetler için DNS kayıtları oluşturur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Environment Variables: </a:t>
            </a:r>
            <a:r>
              <a:rPr lang="tr" sz="1200">
                <a:solidFill>
                  <a:schemeClr val="dk1"/>
                </a:solidFill>
              </a:rPr>
              <a:t>Pod'lar başlatıldığında hizmet bilgileri çevre değişkenleri olarak eklenir.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Otomatik Kayıt:</a:t>
            </a:r>
            <a:r>
              <a:rPr lang="tr" sz="1200">
                <a:solidFill>
                  <a:schemeClr val="dk1"/>
                </a:solidFill>
              </a:rPr>
              <a:t> Yeni hizmetler otomatik olarak keşfedilir.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Dinamik Güncelleme:</a:t>
            </a:r>
            <a:r>
              <a:rPr lang="tr" sz="1200">
                <a:solidFill>
                  <a:schemeClr val="dk1"/>
                </a:solidFill>
              </a:rPr>
              <a:t> Hizmet bilgileri dinamik olarak güncellenir.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 Yaşam Döngüsü Yönetimi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41064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Yaşam Döngüsü Yönetimi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Başlatma: </a:t>
            </a:r>
            <a:r>
              <a:rPr lang="tr" sz="1200">
                <a:solidFill>
                  <a:schemeClr val="dk1"/>
                </a:solidFill>
              </a:rPr>
              <a:t>Uygulama pod'larının oluşturulması ve başlatılması.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İzleme: </a:t>
            </a:r>
            <a:r>
              <a:rPr lang="tr" sz="1200">
                <a:solidFill>
                  <a:schemeClr val="dk1"/>
                </a:solidFill>
              </a:rPr>
              <a:t>Pod'ların durumu ve performansının izlenmesi.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Güncelleme: </a:t>
            </a:r>
            <a:r>
              <a:rPr lang="tr" sz="1200">
                <a:solidFill>
                  <a:schemeClr val="dk1"/>
                </a:solidFill>
              </a:rPr>
              <a:t>Uygulamaların kademeli veya anında güncellenmesi.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Ölçeklendirme: </a:t>
            </a:r>
            <a:r>
              <a:rPr lang="tr" sz="1200">
                <a:solidFill>
                  <a:schemeClr val="dk1"/>
                </a:solidFill>
              </a:rPr>
              <a:t>Trafik veya yük yoğunluğuna göre pod'ların ölçeklendirilmesi.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Durdurma ve Silme: </a:t>
            </a:r>
            <a:r>
              <a:rPr lang="tr" sz="1200">
                <a:solidFill>
                  <a:schemeClr val="dk1"/>
                </a:solidFill>
              </a:rPr>
              <a:t>Uygulamaların düzgün bir şekilde durdurulması ve silinmesi.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4845325" y="1152475"/>
            <a:ext cx="37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Otomatik Yeniden Başlatma:</a:t>
            </a:r>
            <a:r>
              <a:rPr lang="tr" sz="1200">
                <a:solidFill>
                  <a:schemeClr val="dk1"/>
                </a:solidFill>
              </a:rPr>
              <a:t> Başarısız olan pod'ların otomatik olarak yeniden başlatılması.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Durum Kontrolleri: </a:t>
            </a:r>
            <a:r>
              <a:rPr lang="tr" sz="1200">
                <a:solidFill>
                  <a:schemeClr val="dk1"/>
                </a:solidFill>
              </a:rPr>
              <a:t>Uygulamaların sağlık durumunu kontrol etmek için liveness ve readiness prob'ları.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Geri Dönüş:</a:t>
            </a:r>
            <a:r>
              <a:rPr lang="tr" sz="1200">
                <a:solidFill>
                  <a:schemeClr val="dk1"/>
                </a:solidFill>
              </a:rPr>
              <a:t> Hatalı güncellemelerde otomatik geri dönüş mekanizması.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 Yaşam Döngüsü Yönetimi - Liveness Probe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Liveness Probe, Kubernetes'in bir pod'un çalışıp çalışmadığını kontrol etmesini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Uygulama içinde bir hata oluştuğunda Kubernetes'in bu pod'u yeniden başlatmasına olanak tanır.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Health Check:</a:t>
            </a:r>
            <a:r>
              <a:rPr lang="tr" sz="1200">
                <a:solidFill>
                  <a:schemeClr val="dk1"/>
                </a:solidFill>
              </a:rPr>
              <a:t> Uygulamanın canlı olup olmadığını kontrol eder.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Otomatik Yeniden Başlatma:</a:t>
            </a:r>
            <a:r>
              <a:rPr lang="tr" sz="1200">
                <a:solidFill>
                  <a:schemeClr val="dk1"/>
                </a:solidFill>
              </a:rPr>
              <a:t> Eğer bir pod liveness probe kontrolünden geçemezse, Kubernetes pod'u yeniden başlatır.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Çeşitli Kontrol Yöntemleri: </a:t>
            </a:r>
            <a:r>
              <a:rPr lang="tr" sz="1200">
                <a:solidFill>
                  <a:schemeClr val="dk1"/>
                </a:solidFill>
              </a:rPr>
              <a:t>HTTP, TCP ve komut tabanlı kontroller kullanılabilir.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Eğitimde İnceleyeceğimiz Konular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400">
                <a:solidFill>
                  <a:schemeClr val="dk1"/>
                </a:solidFill>
              </a:rPr>
              <a:t>Vagrant: </a:t>
            </a:r>
            <a:r>
              <a:rPr lang="tr" sz="1400">
                <a:solidFill>
                  <a:schemeClr val="dk1"/>
                </a:solidFill>
              </a:rPr>
              <a:t>Sanal geliştirme ortamları oluşturma ve yönetme.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400">
                <a:solidFill>
                  <a:schemeClr val="dk1"/>
                </a:solidFill>
              </a:rPr>
              <a:t>Docker: </a:t>
            </a:r>
            <a:r>
              <a:rPr lang="tr" sz="1400">
                <a:solidFill>
                  <a:schemeClr val="dk1"/>
                </a:solidFill>
              </a:rPr>
              <a:t>Konteyner tabanlı uygulama geliştirme ve dağıtım.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400">
                <a:solidFill>
                  <a:schemeClr val="dk1"/>
                </a:solidFill>
              </a:rPr>
              <a:t>Kubernetes: </a:t>
            </a:r>
            <a:r>
              <a:rPr lang="tr" sz="1400">
                <a:solidFill>
                  <a:schemeClr val="dk1"/>
                </a:solidFill>
              </a:rPr>
              <a:t>Konteyner orkestrasyonu ve yönetimi.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400">
                <a:solidFill>
                  <a:schemeClr val="dk1"/>
                </a:solidFill>
              </a:rPr>
              <a:t>Helm Chart: </a:t>
            </a:r>
            <a:r>
              <a:rPr lang="tr" sz="1400">
                <a:solidFill>
                  <a:schemeClr val="dk1"/>
                </a:solidFill>
              </a:rPr>
              <a:t>Kubernetes uygulama paketleme ve dağıtımı.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400">
                <a:solidFill>
                  <a:schemeClr val="dk1"/>
                </a:solidFill>
              </a:rPr>
              <a:t>PostgreSQL: </a:t>
            </a:r>
            <a:r>
              <a:rPr lang="tr" sz="1400">
                <a:solidFill>
                  <a:schemeClr val="dk1"/>
                </a:solidFill>
              </a:rPr>
              <a:t>İleri düzey ilişkisel veri tabanı yönetimi.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Uygulama Yaşam Döngüsü Yönetimi - Readiness Probe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Readiness Probe, Kubernetes'in bir pod'un trafiği alıp alamayacağını kontrol etmesini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Pod hazır değilse, Kubernetes bu pod'a trafik yönlendirmez.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Traffic Management: Pod'un uygulama trafiğini almaya hazır olup olmadığını kontrol eder.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Uygulama Hazırlığı: Uygulamanın tam olarak başlatılıp başlatılmadığını belirler.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Çeşitli Kontrol Yöntemleri: HTTP, TCP ve komut tabanlı kontroller kullanılabilir.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Deployment Stratejileri Nedir?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Deployment stratejileri, Kubernetes'te uygulamaların nasıl dağıtılacağını ve güncellemelerin nasıl yapılacağını belirleyen yöntemlerdir.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Uygulama güncellemeleri sırasında kesintisiz hizmet sağlamak ve riski minimize etmek için kullanılır.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Kesintisiz Dağıtım:</a:t>
            </a:r>
            <a:r>
              <a:rPr lang="tr" sz="1200">
                <a:solidFill>
                  <a:schemeClr val="dk1"/>
                </a:solidFill>
              </a:rPr>
              <a:t> Kullanıcılar için minimum kesinti ile uygulama güncellemeleri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Geri Alma Mekanizmaları:</a:t>
            </a:r>
            <a:r>
              <a:rPr lang="tr" sz="1200">
                <a:solidFill>
                  <a:schemeClr val="dk1"/>
                </a:solidFill>
              </a:rPr>
              <a:t> Hatalı dağıtımları geri alma imkanı sunar.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Ölçeklendirme:</a:t>
            </a:r>
            <a:r>
              <a:rPr lang="tr" sz="1200">
                <a:solidFill>
                  <a:schemeClr val="dk1"/>
                </a:solidFill>
              </a:rPr>
              <a:t> Yeni sürümlerin aşamalı olarak dağıtılmasına olanak tanır.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Recreate Stratejisi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Tüm eski pod'ları durdurur ve ardından yeni pod'ları başlatır.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Basitlik: </a:t>
            </a:r>
            <a:r>
              <a:rPr lang="tr" sz="1200">
                <a:solidFill>
                  <a:schemeClr val="dk1"/>
                </a:solidFill>
              </a:rPr>
              <a:t>En temel dağıtım stratejisidir.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Kesinti:</a:t>
            </a:r>
            <a:r>
              <a:rPr lang="tr" sz="1200">
                <a:solidFill>
                  <a:schemeClr val="dk1"/>
                </a:solidFill>
              </a:rPr>
              <a:t> Kullanıcılar için kısa süreli kesintiye neden olabilir.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Alanları: </a:t>
            </a:r>
            <a:r>
              <a:rPr lang="tr" sz="1200">
                <a:solidFill>
                  <a:schemeClr val="dk1"/>
                </a:solidFill>
              </a:rPr>
              <a:t>Küçük ve hızlı başlatılabilen uygulamalar için uygun.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Rolling Update Stratejisi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Yeni pod'ları aşamalı olarak başlatır ve eski pod'ları aşamalı olarak durdurur.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Kesintisiz Dağıtım: </a:t>
            </a:r>
            <a:r>
              <a:rPr lang="tr" sz="1200">
                <a:solidFill>
                  <a:schemeClr val="dk1"/>
                </a:solidFill>
              </a:rPr>
              <a:t>Kullanıcılar için minimum kesinti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Kontrollü Geçiş: </a:t>
            </a:r>
            <a:r>
              <a:rPr lang="tr" sz="1200">
                <a:solidFill>
                  <a:schemeClr val="dk1"/>
                </a:solidFill>
              </a:rPr>
              <a:t>Aşamalı geçiş ile riski azaltır.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Geri Alma: </a:t>
            </a:r>
            <a:r>
              <a:rPr lang="tr" sz="1200">
                <a:solidFill>
                  <a:schemeClr val="dk1"/>
                </a:solidFill>
              </a:rPr>
              <a:t>Hatalı dağıtımlarda kolayca geri dönülebilir.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Blue-Green Deployment Stratejisi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Yeni bir sürüm (blue) başlatılır ve eski sürüm (green) ile paralel olarak çalışır. Yeni sürüm hazır olduğunda, trafiği yeni sürüme yönlendirir.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Kesintisiz Geçiş: </a:t>
            </a:r>
            <a:r>
              <a:rPr lang="tr" sz="1200">
                <a:solidFill>
                  <a:schemeClr val="dk1"/>
                </a:solidFill>
              </a:rPr>
              <a:t>Kullanıcılar için kesintisiz geçiş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Hızlı Geri Dönüş: </a:t>
            </a:r>
            <a:r>
              <a:rPr lang="tr" sz="1200">
                <a:solidFill>
                  <a:schemeClr val="dk1"/>
                </a:solidFill>
              </a:rPr>
              <a:t>Hatalı dağıtımlarda hızlı geri dönüş imkanı.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Kaynak Kullanımı: </a:t>
            </a:r>
            <a:r>
              <a:rPr lang="tr" sz="1200">
                <a:solidFill>
                  <a:schemeClr val="dk1"/>
                </a:solidFill>
              </a:rPr>
              <a:t>Geçici olarak iki kat kaynak kullanımı gerektirir.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Örnek Adımlar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Yeni sürümü başlatın ve test edin (blue). Trafiği yeni sürüme yönlendirin. Eski sürümü kapatın (green).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924" y="1868575"/>
            <a:ext cx="2980851" cy="1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Canary Deployment Stratejisi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52475"/>
            <a:ext cx="49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Yeni sürümü küçük bir kullanıcı grubuna dağıtarak başlar ve kademeli olarak tüm kullanıcılara yayar.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Risk Azaltma: </a:t>
            </a:r>
            <a:r>
              <a:rPr lang="tr" sz="1200">
                <a:solidFill>
                  <a:schemeClr val="dk1"/>
                </a:solidFill>
              </a:rPr>
              <a:t>Hatalı sürümleri erken tespit etme imkanı.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Kademeli Geçiş: </a:t>
            </a:r>
            <a:r>
              <a:rPr lang="tr" sz="1200">
                <a:solidFill>
                  <a:schemeClr val="dk1"/>
                </a:solidFill>
              </a:rPr>
              <a:t>Yeni sürüm kademeli olarak tüm kullanıcılara yayılır.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Geri Alma: </a:t>
            </a:r>
            <a:r>
              <a:rPr lang="tr" sz="1200">
                <a:solidFill>
                  <a:schemeClr val="dk1"/>
                </a:solidFill>
              </a:rPr>
              <a:t>Sorun tespit edilirse, dağıtım durdurulabilir veya geri alınabilir.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Örnek Adımlar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Yeni sürümü küçük bir kullanıcı grubuna dağıtın. Performansı izleyin ve sorunları tespit edin. Kademeli olarak dağıtımı genişletin.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13733" l="0" r="0" t="0"/>
          <a:stretch/>
        </p:blipFill>
        <p:spPr>
          <a:xfrm>
            <a:off x="5157800" y="964100"/>
            <a:ext cx="3949727" cy="17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A/B Testing Deployment Stratejisi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İki veya daha fazla sürümü aynı anda çalıştırarak farklı kullanıcı gruplarına yönlendirir ve performansı karşılaştırır.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Karşılaştırma: </a:t>
            </a:r>
            <a:r>
              <a:rPr lang="tr" sz="1200">
                <a:solidFill>
                  <a:schemeClr val="dk1"/>
                </a:solidFill>
              </a:rPr>
              <a:t>Farklı sürümlerin performansını ve kullanıcı tepkilerini karşılaştırma imkanı.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Kullanıcı Geri Bildirimi: </a:t>
            </a:r>
            <a:r>
              <a:rPr lang="tr" sz="1200">
                <a:solidFill>
                  <a:schemeClr val="dk1"/>
                </a:solidFill>
              </a:rPr>
              <a:t>Gerçek kullanıcı verileri ile en iyi sürümü belirleme.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Karmaşıklık: </a:t>
            </a:r>
            <a:r>
              <a:rPr lang="tr" sz="1200">
                <a:solidFill>
                  <a:schemeClr val="dk1"/>
                </a:solidFill>
              </a:rPr>
              <a:t>Yönlendirme ve izleme daha karmaşık olabilir.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Örnek Adımlar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İki farklı sürümü aynı anda çalıştırın. Kullanıcıları farklı sürümlere yönlendirin. Performansı ve kullanıcı tepkilerini izleyin. En iyi performans gösteren sürümü seçin.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Kubernetes'te Storage Yönetimi Nedir?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Kubernetes, uygulamaların veri saklama ihtiyaçlarını karşılamak için çeşitli depolama çözümleri sunar.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tr" sz="1200">
                <a:solidFill>
                  <a:schemeClr val="dk1"/>
                </a:solidFill>
              </a:rPr>
              <a:t>Kalıcı verilerin yönetimi, taşınabilirlik ve ölçeklenebilirlik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Kalıcı Depolama:</a:t>
            </a:r>
            <a:r>
              <a:rPr lang="tr" sz="1200">
                <a:solidFill>
                  <a:schemeClr val="dk1"/>
                </a:solidFill>
              </a:rPr>
              <a:t> Uygulama pod'ları yeniden başlatılsa bile veriler kalıcı olarak saklanır.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Esneklik:</a:t>
            </a:r>
            <a:r>
              <a:rPr lang="tr" sz="1200">
                <a:solidFill>
                  <a:schemeClr val="dk1"/>
                </a:solidFill>
              </a:rPr>
              <a:t> Çeşitli depolama türleri ve sağlayıcıları ile çalışabilir.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Dinamik Yönetim:</a:t>
            </a:r>
            <a:r>
              <a:rPr lang="tr" sz="1200">
                <a:solidFill>
                  <a:schemeClr val="dk1"/>
                </a:solidFill>
              </a:rPr>
              <a:t> Depolama kaynakları otomatik olarak oluşturulabilir ve yönetilebilir.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Depolama Türleri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311700" y="1152475"/>
            <a:ext cx="431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Ephemeral (Geçici) Depolama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Pod'ların yaşam süresi boyunca geçici olarak veri saklar.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 yeniden başlatıldığında veriler kaybolur.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Alanları: </a:t>
            </a:r>
            <a:r>
              <a:rPr lang="tr" sz="1200">
                <a:solidFill>
                  <a:schemeClr val="dk1"/>
                </a:solidFill>
              </a:rPr>
              <a:t>Geçici dosyalar, önbellekler.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Persistent (Kalıcı) Depolama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Pod'ların yaşam süresinden bağımsız olarak verileri saklar.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 yeniden başlatılsa bile veriler kalıcıdır.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Alanları:</a:t>
            </a:r>
            <a:r>
              <a:rPr lang="tr" sz="1200">
                <a:solidFill>
                  <a:schemeClr val="dk1"/>
                </a:solidFill>
              </a:rPr>
              <a:t> Veritabanları, dosya sistemleri.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327" name="Google Shape;327;p50"/>
          <p:cNvSpPr txBox="1"/>
          <p:nvPr/>
        </p:nvSpPr>
        <p:spPr>
          <a:xfrm>
            <a:off x="4779000" y="1152475"/>
            <a:ext cx="30000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Depolama Sağlayıcıları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Yerel Depolama:</a:t>
            </a:r>
            <a:r>
              <a:rPr lang="tr" sz="1200">
                <a:solidFill>
                  <a:schemeClr val="dk1"/>
                </a:solidFill>
              </a:rPr>
              <a:t> Node'ların yerel disklerini kullanır.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Ağ Depolama: </a:t>
            </a:r>
            <a:r>
              <a:rPr lang="tr" sz="1200">
                <a:solidFill>
                  <a:schemeClr val="dk1"/>
                </a:solidFill>
              </a:rPr>
              <a:t>NFS, GlusterFS, Ceph, AWS EBS, GCP Persistent Disks, Azure Disks vb.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Persistent Volume (PV) ve Persistent Volume Claim (PVC)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Persistent Volume (PV)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 kümesinde kalıcı depolama sağlamak için kullanılan kaynak.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Yönetici tarafından oluşturulur ve küme genelinde kullanıma sunulur.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Persistent Volume Claim (PVC)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Pod'ların ihtiyaç duyduğu kalıcı depolama kaynaklarını talep etmek için kullanılan nesne.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Kullanıcı tarafından oluşturulur ve uygun bir PV ile eşleştirilir.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4" name="Google Shape;3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Vagrant Nedir?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60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Vagrant, yazılım geliştiricileri için kolay ve hızlı sanal makineler (VM) oluşturmayı sağlayan bir araçtır. Sanal ortamları otomatikleştirir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Tekrar Edilebilir Ortamlar: </a:t>
            </a:r>
            <a:r>
              <a:rPr lang="tr" sz="1200">
                <a:solidFill>
                  <a:schemeClr val="dk1"/>
                </a:solidFill>
              </a:rPr>
              <a:t>Her geliştirici aynı ortamda çalışır.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Platform Bağımsızlığı:</a:t>
            </a:r>
            <a:r>
              <a:rPr lang="tr" sz="1200">
                <a:solidFill>
                  <a:schemeClr val="dk1"/>
                </a:solidFill>
              </a:rPr>
              <a:t> Vagrant, Windows, macOS ve Linux'ta çalışır.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Kolay Entegrasyon:</a:t>
            </a:r>
            <a:r>
              <a:rPr lang="tr" sz="1200">
                <a:solidFill>
                  <a:schemeClr val="dk1"/>
                </a:solidFill>
              </a:rPr>
              <a:t> VirtualBox, VMware, Docker gibi sağlayıcılarla çalışır.</a:t>
            </a:r>
            <a:endParaRPr sz="12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925" y="1152468"/>
            <a:ext cx="2413976" cy="12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072000" y="3521750"/>
            <a:ext cx="3000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Yazılım Geliştirme ve Test Ortamları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Eğitim ve Demolar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DevOps Süreçleri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StorageClass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Tanım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1"/>
                </a:solidFill>
              </a:rPr>
              <a:t>Farklı depolama gereksinimlerini karşılamak için kullanılacak depolama türlerini ve politikalarını tanımlar.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1"/>
                </a:solidFill>
              </a:rPr>
              <a:t>Dinamik olarak PV oluşturmayı sağlar.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Özellikleri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Dinamik Provisioning:</a:t>
            </a:r>
            <a:r>
              <a:rPr lang="tr" sz="1100">
                <a:solidFill>
                  <a:schemeClr val="dk1"/>
                </a:solidFill>
              </a:rPr>
              <a:t> Kullanıcı taleplerine göre otomatik olarak PV oluşturur.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100">
                <a:solidFill>
                  <a:schemeClr val="dk1"/>
                </a:solidFill>
              </a:rPr>
              <a:t>Çeşitli Depolama Seçenekleri: </a:t>
            </a:r>
            <a:r>
              <a:rPr lang="tr" sz="1100">
                <a:solidFill>
                  <a:schemeClr val="dk1"/>
                </a:solidFill>
              </a:rPr>
              <a:t>Farklı depolama sağlayıcıları ve performans düzeyleri sunar.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100">
                <a:solidFill>
                  <a:schemeClr val="dk1"/>
                </a:solidFill>
              </a:rPr>
              <a:t>Politika Yönetimi: </a:t>
            </a:r>
            <a:r>
              <a:rPr lang="tr" sz="1100">
                <a:solidFill>
                  <a:schemeClr val="dk1"/>
                </a:solidFill>
              </a:rPr>
              <a:t>Depolama politikalarını ve ayarlarını belirler.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Dynamic Volume Provisioning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152475"/>
            <a:ext cx="45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PVC oluşturulduğunda otomatik olarak uygun bir PV oluşturur.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Kullanıcıların manuel olarak PV oluşturmasına gerek kalmaz.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Otomasyon: </a:t>
            </a:r>
            <a:r>
              <a:rPr lang="tr" sz="1200">
                <a:solidFill>
                  <a:schemeClr val="dk1"/>
                </a:solidFill>
              </a:rPr>
              <a:t>PV'lerin otomatik olarak oluşturulması ve yönetilmesi.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Esneklik: </a:t>
            </a:r>
            <a:r>
              <a:rPr lang="tr" sz="1200">
                <a:solidFill>
                  <a:schemeClr val="dk1"/>
                </a:solidFill>
              </a:rPr>
              <a:t>Farklı depolama gereksinimleri için uygun PV'lerin dinamik olarak sağlanması.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Kolay Yönetim: </a:t>
            </a:r>
            <a:r>
              <a:rPr lang="tr" sz="1200">
                <a:solidFill>
                  <a:schemeClr val="dk1"/>
                </a:solidFill>
              </a:rPr>
              <a:t>Kullanıcıların PVC oluşturarak depolama kaynaklarına kolayca erişebilmesi.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349" name="Google Shape;3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350" y="1152475"/>
            <a:ext cx="4117800" cy="23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StatefulSet ile Kalıcı Depolama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StatefulSet Nedir?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Durum bilgisi olan uygulamalar için kullanılan Kubernetes nesnesi.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Her pod için benzersiz ve kalıcı depolama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Kararlı Kimlik: </a:t>
            </a:r>
            <a:r>
              <a:rPr lang="tr" sz="1200">
                <a:solidFill>
                  <a:schemeClr val="dk1"/>
                </a:solidFill>
              </a:rPr>
              <a:t>Her pod benzersiz bir kimlik ile oluşturulur ve korunur.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Kalıcı Depolama:</a:t>
            </a:r>
            <a:r>
              <a:rPr lang="tr" sz="1200">
                <a:solidFill>
                  <a:schemeClr val="dk1"/>
                </a:solidFill>
              </a:rPr>
              <a:t> Her pod'a özgü kalıcı depolama sağlanır.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Siparişli Dağıtım: </a:t>
            </a:r>
            <a:r>
              <a:rPr lang="tr" sz="1200">
                <a:solidFill>
                  <a:schemeClr val="dk1"/>
                </a:solidFill>
              </a:rPr>
              <a:t>Pod'lar belirli bir sırayla başlatılır ve durdurulur.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Volumes ve VolumeMounts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Volumes Ned</a:t>
            </a:r>
            <a:r>
              <a:rPr b="1" lang="tr" sz="1200">
                <a:solidFill>
                  <a:schemeClr val="dk1"/>
                </a:solidFill>
              </a:rPr>
              <a:t>i</a:t>
            </a:r>
            <a:r>
              <a:rPr b="1" lang="tr" sz="1200">
                <a:solidFill>
                  <a:schemeClr val="dk1"/>
                </a:solidFill>
              </a:rPr>
              <a:t>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Pod'lara eklenebilen depolama kaynakları.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Çeşitli depolama türleri: </a:t>
            </a:r>
            <a:r>
              <a:rPr lang="tr" sz="1200">
                <a:solidFill>
                  <a:schemeClr val="dk1"/>
                </a:solidFill>
              </a:rPr>
              <a:t>EmptyDir, HostPath, ConfigMap, Secret, NFS, vs.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VolumeMounts Nedir?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 içindeki konteynerlerin volume'ları bağladığı yerler.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Her konteyner, volume'ları belirli bir dosya yoluna bağlayabilir.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3" name="Google Shape;36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Persistent Storage ile Yedekleme ve Geri Yükleme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36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Yedekleme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Kalıcı verilerin düzenli olarak yedeklenmesi.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Yedekleme araçları: Velero, Heptio Ark, vs.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Geri Yükleme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Yedeklerden verilerin geri yüklenmesi.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Veritabanı yedekleri, dosya yedekleri, vs.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4144625" y="1152475"/>
            <a:ext cx="42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Velero kullanarak Kubernetes kaynaklarını ve PV'leri yedekleme ve geri yükleme.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velero backup create my-backup --include-namespaces my-namespace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velero restore create --from-backup my-backup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Kubernetes'te Uygulama Konfigürasyonu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Kubernetes, uygulama konfigürasyonlarını yönetmek için çeşitli yöntemler sunar.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Uygulama konfigürasyonlarını dışsallaştırarak yönetilebilir ve yeniden kullanılabilir hale getirir.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Modülerlik:</a:t>
            </a:r>
            <a:r>
              <a:rPr lang="tr" sz="1200">
                <a:solidFill>
                  <a:schemeClr val="dk1"/>
                </a:solidFill>
              </a:rPr>
              <a:t> Konfigürasyonları uygulama kodundan ayırır.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Taşınabilirlik: </a:t>
            </a:r>
            <a:r>
              <a:rPr lang="tr" sz="1200">
                <a:solidFill>
                  <a:schemeClr val="dk1"/>
                </a:solidFill>
              </a:rPr>
              <a:t>Farklı ortamlar arasında konfigürasyonları kolayca taşır.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Güvenlik: </a:t>
            </a:r>
            <a:r>
              <a:rPr lang="tr" sz="1200">
                <a:solidFill>
                  <a:schemeClr val="dk1"/>
                </a:solidFill>
              </a:rPr>
              <a:t>Hassas verileri güvenli bir şekilde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Uygulama ayarları, yapılandırma dosyaları, çevresel değişkenler.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8" name="Google Shape;37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ConfigMap Nedir?</a:t>
            </a:r>
            <a:endParaRPr/>
          </a:p>
        </p:txBody>
      </p:sp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ConfigMap, uygulama konfigürasyon verilerini anahtar-değer çiftleri olarak saklayan bir Kubernetes nesnesidir.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Uygulama yapılandırmalarını çevresel değişkenler, komut satırı argümanları veya konfigürasyon dosyaları olarak pod'lara enjekte edebilir.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Anahtar-Değer Çiftleri:</a:t>
            </a:r>
            <a:r>
              <a:rPr lang="tr" sz="1200">
                <a:solidFill>
                  <a:schemeClr val="dk1"/>
                </a:solidFill>
              </a:rPr>
              <a:t> Yapılandırma verilerini anahtar-değer çiftleri olarak saklar.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Esneklik:</a:t>
            </a:r>
            <a:r>
              <a:rPr lang="tr" sz="1200">
                <a:solidFill>
                  <a:schemeClr val="dk1"/>
                </a:solidFill>
              </a:rPr>
              <a:t> Konfigürasyon verilerini dosya, dizin veya çevresel değişken olarak sağlayabilir.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Paylaşılabilirlik: </a:t>
            </a:r>
            <a:r>
              <a:rPr lang="tr" sz="1200">
                <a:solidFill>
                  <a:schemeClr val="dk1"/>
                </a:solidFill>
              </a:rPr>
              <a:t>Birden fazla pod arasında aynı konfigürasyonları paylaşabilir.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5" name="Google Shape;38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Secret Nedir?</a:t>
            </a:r>
            <a:endParaRPr/>
          </a:p>
        </p:txBody>
      </p:sp>
      <p:sp>
        <p:nvSpPr>
          <p:cNvPr id="391" name="Google Shape;39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Secret, hassas verileri (şifreler, API anahtarları, sertifikalar) güvenli bir şekilde saklamak ve yönetmek için kullanılan bir Kubernetes nesnesidir.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Verileri base64 kodlaması ile saklar ve pod'lara güvenli bir şekilde enjekte eder.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Güvenlik: </a:t>
            </a:r>
            <a:r>
              <a:rPr lang="tr" sz="1200">
                <a:solidFill>
                  <a:schemeClr val="dk1"/>
                </a:solidFill>
              </a:rPr>
              <a:t>Hassas verileri şifreli bir şekilde saklar.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Erişim Kontrolü:</a:t>
            </a:r>
            <a:r>
              <a:rPr lang="tr" sz="1200">
                <a:solidFill>
                  <a:schemeClr val="dk1"/>
                </a:solidFill>
              </a:rPr>
              <a:t> Hassas verilere erişimi kısıtlar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Çevresel Değişkenler ve Dosyalar:</a:t>
            </a:r>
            <a:r>
              <a:rPr lang="tr" sz="1200">
                <a:solidFill>
                  <a:schemeClr val="dk1"/>
                </a:solidFill>
              </a:rPr>
              <a:t> Verileri çevresel değişkenler veya dosyalar olarak pod'lara enjekte eder.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2" name="Google Shape;39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ConfigMap ve Secret Kullanımının Avantajları</a:t>
            </a:r>
            <a:endParaRPr/>
          </a:p>
        </p:txBody>
      </p:sp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311700" y="1152475"/>
            <a:ext cx="3957300" cy="20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ConfigMap Avantajları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Modülerlik: </a:t>
            </a:r>
            <a:r>
              <a:rPr lang="tr" sz="1200">
                <a:solidFill>
                  <a:schemeClr val="dk1"/>
                </a:solidFill>
              </a:rPr>
              <a:t>Uygulama konfigürasyonlarını koddan ayırır.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Paylaşılabilirlik: </a:t>
            </a:r>
            <a:r>
              <a:rPr lang="tr" sz="1200">
                <a:solidFill>
                  <a:schemeClr val="dk1"/>
                </a:solidFill>
              </a:rPr>
              <a:t>Birden fazla pod arasında aynı konfigürasyonları paylaşabilir.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Güncelleme Kolaylığı: </a:t>
            </a:r>
            <a:r>
              <a:rPr lang="tr" sz="1200">
                <a:solidFill>
                  <a:schemeClr val="dk1"/>
                </a:solidFill>
              </a:rPr>
              <a:t>Uygulama yeniden başlatılmadan konfigürasyonları güncelleyebilir.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9" name="Google Shape;39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4524250" y="1152475"/>
            <a:ext cx="41475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Secret Avantajları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Güvenlik:</a:t>
            </a:r>
            <a:r>
              <a:rPr lang="tr" sz="1200">
                <a:solidFill>
                  <a:schemeClr val="dk1"/>
                </a:solidFill>
              </a:rPr>
              <a:t> Hassas verileri güvenli bir şekilde saklar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Erişim Kontrolü:</a:t>
            </a:r>
            <a:r>
              <a:rPr lang="tr" sz="1200">
                <a:solidFill>
                  <a:schemeClr val="dk1"/>
                </a:solidFill>
              </a:rPr>
              <a:t> Hassas verilere erişimi kısıtlar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Çeşitli Kullanım Yöntemleri:</a:t>
            </a:r>
            <a:r>
              <a:rPr lang="tr" sz="1200">
                <a:solidFill>
                  <a:schemeClr val="dk1"/>
                </a:solidFill>
              </a:rPr>
              <a:t> Çevresel değişkenler veya dosyalar olarak pod'lara enjekte edebilir.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356425" y="3290325"/>
            <a:ext cx="81201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Ortak Avantajlar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Esneklik: </a:t>
            </a:r>
            <a:r>
              <a:rPr lang="tr" sz="1200">
                <a:solidFill>
                  <a:schemeClr val="dk1"/>
                </a:solidFill>
              </a:rPr>
              <a:t>Konfigürasyonları ve hassas verileri farklı yöntemlerle pod'lara enjekte edebilir.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Yönetim Kolaylığı: </a:t>
            </a:r>
            <a:r>
              <a:rPr lang="tr" sz="1200">
                <a:solidFill>
                  <a:schemeClr val="dk1"/>
                </a:solidFill>
              </a:rPr>
              <a:t>Konfigürasyon ve hassas verileri merkezi olarak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Güvenlik ve Uygulama Yönetimi: </a:t>
            </a:r>
            <a:r>
              <a:rPr lang="tr" sz="1200">
                <a:solidFill>
                  <a:schemeClr val="dk1"/>
                </a:solidFill>
              </a:rPr>
              <a:t>Uygulama konfigürasyonları ve hassas veriler için güvenli ve yönetilebilir bir çözüm sunar.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K3s Kurulumu</a:t>
            </a:r>
            <a:endParaRPr/>
          </a:p>
        </p:txBody>
      </p:sp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u="sng">
                <a:solidFill>
                  <a:schemeClr val="hlink"/>
                </a:solidFill>
                <a:hlinkClick r:id="rId3"/>
              </a:rPr>
              <a:t>https://docs.k3s.io/quick-start</a:t>
            </a:r>
            <a:r>
              <a:rPr lang="tr" sz="1400">
                <a:solidFill>
                  <a:schemeClr val="dk1"/>
                </a:solidFill>
              </a:rPr>
              <a:t> adresindeki yönergeler izlenebilir.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curl -sfL https://get.k3s.io | sh -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kubectl get pods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kubectl get logs -f &lt;pod_name&gt;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kubectl get crd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kubectl get nodes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400">
                <a:solidFill>
                  <a:schemeClr val="dk1"/>
                </a:solidFill>
              </a:rPr>
              <a:t>(Kubernetes-Cheat-Sheet)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08" name="Google Shape;40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Vagrant Temel Bileşenleri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05413"/>
            <a:ext cx="42282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Vagrantfile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Vagrant'ın yapılandırma dosyasıdır. VM yapılandırmalarını (RAM, CPU, disk, vb.) içerir. Proje kök dizininde bulunur.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Provider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Vagrant'ın VM'leri oluşturmak için kullandığı sanallaştırma yazılımıdır. (VirtualBox, VMware, Docker.)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Plugin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 işlevselliğini genişleten eklentilerdir. (vagrant-vbguest, vagrant-aws.)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92950" y="3145718"/>
            <a:ext cx="42282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Box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Önceden yapılandırılmış sanal makine imajlarıdır.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Vagrant, box'ları kullanarak VM'leri hızlıca oluşturur. (ubuntu/bionic64)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250" y="846725"/>
            <a:ext cx="4175500" cy="2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Kubectl Nedir?</a:t>
            </a:r>
            <a:endParaRPr/>
          </a:p>
        </p:txBody>
      </p:sp>
      <p:sp>
        <p:nvSpPr>
          <p:cNvPr id="414" name="Google Shape;41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Kubectl, Kubernetes kümelerini yönetmek için kullanılan komut satırı aracıdır.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 API'si ile etkileşimde bulunarak kümelerdeki kaynakları oluşturur, yapılandırır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Özellikleri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Komut Satırı Yönetimi: </a:t>
            </a:r>
            <a:r>
              <a:rPr lang="tr" sz="1200">
                <a:solidFill>
                  <a:schemeClr val="dk1"/>
                </a:solidFill>
              </a:rPr>
              <a:t>Kubernetes kaynaklarını CLI üzerinden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Çok Yönlülük: </a:t>
            </a:r>
            <a:r>
              <a:rPr lang="tr" sz="1200">
                <a:solidFill>
                  <a:schemeClr val="dk1"/>
                </a:solidFill>
              </a:rPr>
              <a:t>Tüm Kubernetes nesneleri üzerinde operasyonlar gerçekleştirebilir.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Otomasyon: </a:t>
            </a:r>
            <a:r>
              <a:rPr lang="tr" sz="1200">
                <a:solidFill>
                  <a:schemeClr val="dk1"/>
                </a:solidFill>
              </a:rPr>
              <a:t>Skriptler ve CI/CD süreçleri için kullanılabilir.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5" name="Google Shape;41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Kubectl Temel Komutlar</a:t>
            </a:r>
            <a:endParaRPr/>
          </a:p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kubectl get &lt;resource&gt;: Belirli bir kaynak türünün listesini alır.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get pods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get services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get deployments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kubectl describe &lt;resource&gt; &lt;name&gt;: Belirli bir kaynağın ayrıntılarını gösterir.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describe pod my-pod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describe service my-service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kubectl apply -f &lt;file&gt;: YAML veya JSON dosyalarından kaynak oluşturur veya günceller.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apply -f deployment.yaml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kubectl delete &lt;resource&gt; &lt;name&gt;: Belirli bir kaynağı siler.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delete pod my-pod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2" name="Google Shape;42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Kubectl İleri Düzey Komutlar</a:t>
            </a:r>
            <a:endParaRPr/>
          </a:p>
        </p:txBody>
      </p:sp>
      <p:sp>
        <p:nvSpPr>
          <p:cNvPr id="428" name="Google Shape;428;p64"/>
          <p:cNvSpPr txBox="1"/>
          <p:nvPr>
            <p:ph idx="1" type="body"/>
          </p:nvPr>
        </p:nvSpPr>
        <p:spPr>
          <a:xfrm>
            <a:off x="311700" y="1152475"/>
            <a:ext cx="85206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logs my-pod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exec my-pod -- ls /app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kubectl port-forward &lt;pod/service&gt; &lt;local-port&gt;:&lt;remote-port&gt;: Bir pod veya servis portunu yerel bilgisayara yönlendirir.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port-forward svc/my-service 8080:80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kubectl proxy: Yerel bir HTTP proxy başlatır ve Kubernet</a:t>
            </a:r>
            <a:r>
              <a:rPr b="1" lang="tr" sz="1200">
                <a:solidFill>
                  <a:schemeClr val="dk1"/>
                </a:solidFill>
              </a:rPr>
              <a:t>e</a:t>
            </a:r>
            <a:r>
              <a:rPr b="1" lang="tr" sz="1200">
                <a:solidFill>
                  <a:schemeClr val="dk1"/>
                </a:solidFill>
              </a:rPr>
              <a:t>s API'sine erişim sağlar.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proxy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kubectl label &lt;resource&gt; &lt;name&gt; &lt;label-key&gt;=&lt;label-value&gt;: Bir kaynağa etiket ekler.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label pod my-pod environment=production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kubectl get &lt;resource&gt; -l &lt;label-key&gt;=&lt;label-value&gt;: Etikete göre kaynakları seçer.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get pods -l environment=production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9" name="Google Shape;42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Kubens Nedir?</a:t>
            </a:r>
            <a:endParaRPr/>
          </a:p>
        </p:txBody>
      </p:sp>
      <p:sp>
        <p:nvSpPr>
          <p:cNvPr id="435" name="Google Shape;43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Kubens, Kubernetes namespace'leri arasında hızlı geçiş yapmak için kullanılan bir komut satırı aracıdır.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 kümesindeki farklı namespace'ler arasında kolayca geçiş yapmayı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Özellikler: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Hızlı Geçiş: </a:t>
            </a:r>
            <a:r>
              <a:rPr lang="tr" sz="1200">
                <a:solidFill>
                  <a:schemeClr val="dk1"/>
                </a:solidFill>
              </a:rPr>
              <a:t>Namespace'ler arasında hızlı ve kolay geçiş.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Kolaylığı: </a:t>
            </a:r>
            <a:r>
              <a:rPr lang="tr" sz="1200">
                <a:solidFill>
                  <a:schemeClr val="dk1"/>
                </a:solidFill>
              </a:rPr>
              <a:t>Basit ve sezgisel komutlar.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Entegrasyon:</a:t>
            </a:r>
            <a:r>
              <a:rPr lang="tr" sz="1200">
                <a:solidFill>
                  <a:schemeClr val="dk1"/>
                </a:solidFill>
              </a:rPr>
              <a:t> Kubectl ile entegre çalışır.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Farklı projeler veya ortamlarda çalışırken namespace geçişi. İzole edilmiş çalışma alanları arasında hızlı geçiş.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6" name="Google Shape;43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Kubens Kurulumu ve Kullanımı</a:t>
            </a:r>
            <a:endParaRPr/>
          </a:p>
        </p:txBody>
      </p:sp>
      <p:sp>
        <p:nvSpPr>
          <p:cNvPr id="442" name="Google Shape;44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https://github.com/ahmetb/kubectx /opt/kubectx repository adresinden kubens ve kubectx indirilebilir.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sudo git clone https://github.com/ahmetb/kubectx /opt/kubectx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sudo ln -s /opt/kubectx/kubens /usr/local/bin/kubens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kubens default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3" name="Google Shape;44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Kubectx Nedir?</a:t>
            </a:r>
            <a:endParaRPr/>
          </a:p>
        </p:txBody>
      </p:sp>
      <p:sp>
        <p:nvSpPr>
          <p:cNvPr id="449" name="Google Shape;449;p67"/>
          <p:cNvSpPr txBox="1"/>
          <p:nvPr>
            <p:ph idx="1" type="body"/>
          </p:nvPr>
        </p:nvSpPr>
        <p:spPr>
          <a:xfrm>
            <a:off x="311700" y="1152475"/>
            <a:ext cx="85206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Kubectx, Kubernetes kümeleri (clusters) arasında hızlı geçiş yapmak için kullanılan bir komut satırı aracıdır.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 bağlamlarını (contexts) yönetmek ve değiştirmek için kullanılır.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Hızlı Geçiş: </a:t>
            </a:r>
            <a:r>
              <a:rPr lang="tr" sz="1200">
                <a:solidFill>
                  <a:schemeClr val="dk1"/>
                </a:solidFill>
              </a:rPr>
              <a:t>Kubernetes kümeleri arasında hızlı ve kolay geçiş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Kolaylığı: </a:t>
            </a:r>
            <a:r>
              <a:rPr lang="tr" sz="1200">
                <a:solidFill>
                  <a:schemeClr val="dk1"/>
                </a:solidFill>
              </a:rPr>
              <a:t>Basit ve sezgisel komutlar sunar.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Entegrasyon: </a:t>
            </a:r>
            <a:r>
              <a:rPr lang="tr" sz="1200">
                <a:solidFill>
                  <a:schemeClr val="dk1"/>
                </a:solidFill>
              </a:rPr>
              <a:t>Kubectl ile entegre çalışır.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Farklı projeler veya ortamlarda çalışırken kümeler arasında geçiş yapmak.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Geliştirme, test ve üretim ortamları arasında hızlı geçiş.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50" name="Google Shape;45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Kubectx Kurulumu ve Kullanımı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457" name="Google Shape;45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https://github.com/ahmetb/kubectx /opt/kubectx repository adresinden kubens ve kubectx indirilebilir.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sudo git clone https://github.com/ahmetb/kubectx /opt/kubectx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sudo ln -s /opt/kubectx/kubectx /usr/local/bin/kubectx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kubectx default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Helm Nedir?</a:t>
            </a:r>
            <a:endParaRPr/>
          </a:p>
        </p:txBody>
      </p:sp>
      <p:sp>
        <p:nvSpPr>
          <p:cNvPr id="463" name="Google Shape;46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Helm, Kubernetes uygulamalarını paketlemek, dağıtmak ve yönetmek için kullanılan bir araçtır.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 için bir "paket yöneticisi" olarak düşünülebilir.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Paketleme: </a:t>
            </a:r>
            <a:r>
              <a:rPr lang="tr" sz="1200">
                <a:solidFill>
                  <a:schemeClr val="dk1"/>
                </a:solidFill>
              </a:rPr>
              <a:t>Uygulamaları Chart olarak paketler.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Yeniden Kullanılabilirlik: </a:t>
            </a:r>
            <a:r>
              <a:rPr lang="tr" sz="1200">
                <a:solidFill>
                  <a:schemeClr val="dk1"/>
                </a:solidFill>
              </a:rPr>
              <a:t>Aynı Chart farklı ortamlarda kullanılabilir.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Versiyonlama: </a:t>
            </a:r>
            <a:r>
              <a:rPr lang="tr" sz="1200">
                <a:solidFill>
                  <a:schemeClr val="dk1"/>
                </a:solidFill>
              </a:rPr>
              <a:t>Uygulama sürümlerini yönetir ve izler.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Kullanım Alanları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Karmaşık uygulama dağıtımları, Uygulama güncellemeleri ve sürüm yönetimi, Ortamlar arası taşıma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4" name="Google Shape;46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465" name="Google Shape;46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925" y="666750"/>
            <a:ext cx="1631675" cy="16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Helm Chart Nedir?</a:t>
            </a:r>
            <a:endParaRPr/>
          </a:p>
        </p:txBody>
      </p:sp>
      <p:sp>
        <p:nvSpPr>
          <p:cNvPr id="471" name="Google Shape;47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Chart, bir Kubernetes uygulamasını tanımlayan dosyalar ve dizinlerin bir koleksiyonudur.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Uygulamanın tüm kaynaklarını ve yapılandırmalarını içerir.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Chart Bileşenleri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Chart.yaml: </a:t>
            </a:r>
            <a:r>
              <a:rPr lang="tr" sz="1200">
                <a:solidFill>
                  <a:schemeClr val="dk1"/>
                </a:solidFill>
              </a:rPr>
              <a:t>Chart meta verilerini içerir.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values.yaml:</a:t>
            </a:r>
            <a:r>
              <a:rPr lang="tr" sz="1200">
                <a:solidFill>
                  <a:schemeClr val="dk1"/>
                </a:solidFill>
              </a:rPr>
              <a:t> Varsayılan yapılandırma değerlerini içerir.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templates/:</a:t>
            </a:r>
            <a:r>
              <a:rPr lang="tr" sz="1200">
                <a:solidFill>
                  <a:schemeClr val="dk1"/>
                </a:solidFill>
              </a:rPr>
              <a:t> Kubernetes manifest şablonlarını içerir.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charts/:</a:t>
            </a:r>
            <a:r>
              <a:rPr lang="tr" sz="1200">
                <a:solidFill>
                  <a:schemeClr val="dk1"/>
                </a:solidFill>
              </a:rPr>
              <a:t> Bağımlı Chart'ları içerir.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README.md:</a:t>
            </a:r>
            <a:r>
              <a:rPr lang="tr" sz="1200">
                <a:solidFill>
                  <a:schemeClr val="dk1"/>
                </a:solidFill>
              </a:rPr>
              <a:t> Chart hakkında bilgi verir.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72" name="Google Shape;47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Helm Kurulumu ve Temel Komutlar</a:t>
            </a:r>
            <a:endParaRPr/>
          </a:p>
        </p:txBody>
      </p:sp>
      <p:sp>
        <p:nvSpPr>
          <p:cNvPr id="478" name="Google Shape;478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Helm kurulumu gerçekleştirilir.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Temel Komutlar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create &lt;chart-name&gt;: Yeni bir Chart oluşturur.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install &lt;chart&gt;: Bir Chart'ı kümede dağıtır.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upgrade &lt;release&gt; &lt;chart&gt;: Var olan bir dağıtımı günceller.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delete &lt;release&gt;: Bir dağıtımı siler.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repo add &lt;repo-name&gt; &lt;repo-url&gt;: Yeni bir depo ekler.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list: Tüm dağıtımları listeler.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79" name="Google Shape;47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Vagrant Kurulumu ve Temel Kullanım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 ve Oracle Virtualbox ürünlerinin kurulumları gerçekleştirilir.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Temel Komutlar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vagrant init: </a:t>
            </a:r>
            <a:r>
              <a:rPr lang="tr" sz="1200">
                <a:solidFill>
                  <a:schemeClr val="dk1"/>
                </a:solidFill>
              </a:rPr>
              <a:t>Proje için bir Vagrantfile oluşturur.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vagrant up: </a:t>
            </a:r>
            <a:r>
              <a:rPr lang="tr" sz="1200">
                <a:solidFill>
                  <a:schemeClr val="dk1"/>
                </a:solidFill>
              </a:rPr>
              <a:t>VM'i başlatır.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vagrant status:</a:t>
            </a:r>
            <a:r>
              <a:rPr lang="tr" sz="1200">
                <a:solidFill>
                  <a:schemeClr val="dk1"/>
                </a:solidFill>
              </a:rPr>
              <a:t> VM durumlarını gösterir.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vagrant halt:</a:t>
            </a:r>
            <a:r>
              <a:rPr lang="tr" sz="1200">
                <a:solidFill>
                  <a:schemeClr val="dk1"/>
                </a:solidFill>
              </a:rPr>
              <a:t> VM'i durdurur.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vagrant destroy: </a:t>
            </a:r>
            <a:r>
              <a:rPr lang="tr" sz="1200">
                <a:solidFill>
                  <a:schemeClr val="dk1"/>
                </a:solidFill>
              </a:rPr>
              <a:t>VM'i siler.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vagrant ssh:</a:t>
            </a:r>
            <a:r>
              <a:rPr lang="tr" sz="1200">
                <a:solidFill>
                  <a:schemeClr val="dk1"/>
                </a:solidFill>
              </a:rPr>
              <a:t> VM içerisine SSH bağlantısı yapar.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(Vagrant-Cheat-Sheet)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Helm ile PostgreSQL Kurulumu</a:t>
            </a:r>
            <a:endParaRPr/>
          </a:p>
        </p:txBody>
      </p:sp>
      <p:sp>
        <p:nvSpPr>
          <p:cNvPr id="485" name="Google Shape;485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kullanarak PostgreSQL veritabanını Kubernetes kümesine kolayca kurabilirsiniz.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Helm, PostgreSQL gibi karmaşık uygulamaların Kubernetes üzerinde yönetimini basitleştirir.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Kolay Kurulum: </a:t>
            </a:r>
            <a:r>
              <a:rPr lang="tr" sz="1200">
                <a:solidFill>
                  <a:schemeClr val="dk1"/>
                </a:solidFill>
              </a:rPr>
              <a:t>Tek bir komutla PostgreSQL kurulumunu yapabilirsiniz.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Yapılandırma: </a:t>
            </a:r>
            <a:r>
              <a:rPr lang="tr" sz="1200">
                <a:solidFill>
                  <a:schemeClr val="dk1"/>
                </a:solidFill>
              </a:rPr>
              <a:t>ConfigMap ve Secret kullanarak PostgreSQL yapılandırmalarını kolayca yönetebilirsiniz.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Güncellemeler: </a:t>
            </a:r>
            <a:r>
              <a:rPr lang="tr" sz="1200">
                <a:solidFill>
                  <a:schemeClr val="dk1"/>
                </a:solidFill>
              </a:rPr>
              <a:t>Uygulamayı kolayca güncelleyebilir ve sürüm yönetimi yapabilirsiniz.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86" name="Google Shape;48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Helm ve PostgreSQL Chart Hazırlığı</a:t>
            </a:r>
            <a:endParaRPr/>
          </a:p>
        </p:txBody>
      </p:sp>
      <p:sp>
        <p:nvSpPr>
          <p:cNvPr id="492" name="Google Shape;49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Helm Repository Ekleme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chart repository'leri ekleyerek PostgreSQL chart'ını kullanabilirsiniz.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repo add bitnami https://charts.bitnami.com/bitnami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repo update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Postgr</a:t>
            </a:r>
            <a:r>
              <a:rPr b="1" lang="tr" sz="1200">
                <a:solidFill>
                  <a:schemeClr val="dk1"/>
                </a:solidFill>
              </a:rPr>
              <a:t>e</a:t>
            </a:r>
            <a:r>
              <a:rPr b="1" lang="tr" sz="1200">
                <a:solidFill>
                  <a:schemeClr val="dk1"/>
                </a:solidFill>
              </a:rPr>
              <a:t>SQL Chart Arama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Eklenen repository'den PostgreSQL chart'ını arayabilirsiniz.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search repo postgresql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3" name="Google Shape;49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PostgreSQL Kurulumu için Helm Komutu </a:t>
            </a:r>
            <a:endParaRPr/>
          </a:p>
        </p:txBody>
      </p:sp>
      <p:sp>
        <p:nvSpPr>
          <p:cNvPr id="499" name="Google Shape;49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Temel Kurulum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ile PostgreSQL'i kurmak için aşağıdaki komutu kullanabilirsiniz.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install my-postgresql bitnami/postgresql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Özelleştirilmiş Kurulum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Values.y</a:t>
            </a:r>
            <a:r>
              <a:rPr lang="tr" sz="1200">
                <a:solidFill>
                  <a:schemeClr val="dk1"/>
                </a:solidFill>
              </a:rPr>
              <a:t>a</a:t>
            </a:r>
            <a:r>
              <a:rPr lang="tr" sz="1200">
                <a:solidFill>
                  <a:schemeClr val="dk1"/>
                </a:solidFill>
              </a:rPr>
              <a:t>ml dosyasını kullanarak kurulum yapılandırmalarını özelleştirebilirsiniz.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install my-postgresql bitnami/postgresql -f custom-values.yaml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00" name="Google Shape;50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PostgreSQL Kurulumu Sonrası Yapılandırma</a:t>
            </a:r>
            <a:endParaRPr/>
          </a:p>
        </p:txBody>
      </p:sp>
      <p:sp>
        <p:nvSpPr>
          <p:cNvPr id="506" name="Google Shape;50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Kullanıcı ve Parola Bilgilerini Almak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Kurulum sonrası PostgreSQL kullanıcı ve parola bilgilerini almak için aşağıdaki komutu kullanabilirsiniz.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export POSTGRESQL_PASSWORD=$(kubectl get secret --namespace default my-postgresql -o jsonpath="{.data.postgresql-password}" | base64 --decode)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Postgre</a:t>
            </a:r>
            <a:r>
              <a:rPr b="1" lang="tr" sz="1200">
                <a:solidFill>
                  <a:schemeClr val="dk1"/>
                </a:solidFill>
              </a:rPr>
              <a:t>S</a:t>
            </a:r>
            <a:r>
              <a:rPr b="1" lang="tr" sz="1200">
                <a:solidFill>
                  <a:schemeClr val="dk1"/>
                </a:solidFill>
              </a:rPr>
              <a:t>QL'e Bağlanmak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PostgreSQL pod'una bağlanarak veritabanı yönetim komutlarını çalıştırabilirsiniz.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run my-postgresql-client --rm --tty -i --restart='Never' --namespace default --image bitnami/postgresql --env="PGPASSWORD=$POSTGRESQL_PASSWORD" --command -- psql --host my-postgresql -U myuser -d mydatabase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07" name="Google Shape;50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Güncellemeler ve Yükseltmeler</a:t>
            </a:r>
            <a:endParaRPr/>
          </a:p>
        </p:txBody>
      </p:sp>
      <p:sp>
        <p:nvSpPr>
          <p:cNvPr id="513" name="Google Shape;513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Helm ile PostgreS</a:t>
            </a:r>
            <a:r>
              <a:rPr b="1" lang="tr" sz="1200">
                <a:solidFill>
                  <a:schemeClr val="dk1"/>
                </a:solidFill>
              </a:rPr>
              <a:t>Q</a:t>
            </a:r>
            <a:r>
              <a:rPr b="1" lang="tr" sz="1200">
                <a:solidFill>
                  <a:schemeClr val="dk1"/>
                </a:solidFill>
              </a:rPr>
              <a:t>L Güncellemeleri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PostgreSQL chart'ını güncellemek için aşağıdaki komutu kullanabilirsiniz.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upgrade my-postgresql bitnami/postgresql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Values.yaml Değişiklikleri ile Güncelleme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Değişiklik yaptığınız Values.yaml dosyasını kullanarak PostgreSQL'i güncelleyebilirsiniz.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helm upgrade my-postgresql bitnami/postgresql -f custom-values.yaml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Güncelleme Sonrası Durumu Kontrol Etme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Güncelleme sonrası PostgreSQL pod'larının durumunu kontrol etmek için aşağıdaki komutu kullanabilirsiniz.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get pods -l app=my-postgresql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4" name="Google Shape;51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PostgreSQL Yedekleme ve Geri Yükleme</a:t>
            </a:r>
            <a:endParaRPr/>
          </a:p>
        </p:txBody>
      </p:sp>
      <p:sp>
        <p:nvSpPr>
          <p:cNvPr id="520" name="Google Shape;520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Yedekleme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PostgreSQL veritabanını yedeklemek için pg_dump komutunu kullanabilirsiniz.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exec -it my-postgresql-0 -- pg_dump -U myuser -d mydatabase &gt; mydatabase_backup.sql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Geri Yükleme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Yedeklenen veritabanını geri yüklemek için pg_restore komutunu kullanabilirsiniz.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exec -i my-postgresql-0 -- psql -U myuser -d mydatabase &lt; mydatabase_backup.sql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exec -it my-postgresql-0 -- pg_dumpall -U myuser &gt; all_databases_backup.sql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kubectl exec -i my-postgresql-0 -- psql -U myuser -f all_databases_backup.sql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21" name="Google Shape;52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Kubernetes Üzerinde PostgreSQL Kurulumu (Manuel)</a:t>
            </a:r>
            <a:endParaRPr/>
          </a:p>
        </p:txBody>
      </p:sp>
      <p:sp>
        <p:nvSpPr>
          <p:cNvPr id="527" name="Google Shape;527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Tanım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Kubernetes üzerinde PostgreSQL kurulumu, manuel olarak YAML dosyaları ile yapılandırılarak gerçekleştirilir.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StatefulSet, PersistentVolume, PersistentVolumeClaim, ve Service kullanılarak PostgreSQL yapılandırılır.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Özellikler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Esneklik: </a:t>
            </a:r>
            <a:r>
              <a:rPr lang="tr" sz="1200">
                <a:solidFill>
                  <a:schemeClr val="dk1"/>
                </a:solidFill>
              </a:rPr>
              <a:t>Özelleştirilebilir ve yönetilebilir.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Kontrol: </a:t>
            </a:r>
            <a:r>
              <a:rPr lang="tr" sz="1200">
                <a:solidFill>
                  <a:schemeClr val="dk1"/>
                </a:solidFill>
              </a:rPr>
              <a:t>Tüm yapılandırmalar manuel olarak yapılır, bu sayede daha fazla kontrol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Öğrenme: </a:t>
            </a:r>
            <a:r>
              <a:rPr lang="tr" sz="1200">
                <a:solidFill>
                  <a:schemeClr val="dk1"/>
                </a:solidFill>
              </a:rPr>
              <a:t>Kubernetes kaynaklarını ve bileşenlerini daha iyi anlama fırsatı sunar.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28" name="Google Shape;52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PersistentVolume ve PersistentVolumeClaim</a:t>
            </a:r>
            <a:endParaRPr/>
          </a:p>
        </p:txBody>
      </p:sp>
      <p:sp>
        <p:nvSpPr>
          <p:cNvPr id="534" name="Google Shape;53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PersistentVolume (PV)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Kalıcı depolama sağlar ve düğümler arasında paylaştırılabilir.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Kurulum için YAML dosyası oluşturulur.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PersistentV</a:t>
            </a:r>
            <a:r>
              <a:rPr b="1" lang="tr" sz="1200">
                <a:solidFill>
                  <a:schemeClr val="dk1"/>
                </a:solidFill>
              </a:rPr>
              <a:t>o</a:t>
            </a:r>
            <a:r>
              <a:rPr b="1" lang="tr" sz="1200">
                <a:solidFill>
                  <a:schemeClr val="dk1"/>
                </a:solidFill>
              </a:rPr>
              <a:t>lumeClaim (PVC)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Pod'ların ihtiyaç duyduğu depolama kaynaklarını talep eder.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Kurulum için YAML dosyası oluşturulur.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5" name="Google Shape;53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PostgreSQL Deployment ve Service</a:t>
            </a:r>
            <a:endParaRPr/>
          </a:p>
        </p:txBody>
      </p:sp>
      <p:sp>
        <p:nvSpPr>
          <p:cNvPr id="541" name="Google Shape;541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Deployment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PostgreSQL pod'larını oluşturur ve yönetir.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Kurulum için YAML dosyası oluşturulur.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Service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PostgreSQL'e dışarıdan erişimi sağlar.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Kurulum için YAML dosyası oluşturulur.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2" name="Google Shape;54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PostgreSQL Konfigürasyon ve Çalıştırma</a:t>
            </a:r>
            <a:endParaRPr/>
          </a:p>
        </p:txBody>
      </p:sp>
      <p:sp>
        <p:nvSpPr>
          <p:cNvPr id="548" name="Google Shape;548;p81"/>
          <p:cNvSpPr txBox="1"/>
          <p:nvPr>
            <p:ph idx="1" type="body"/>
          </p:nvPr>
        </p:nvSpPr>
        <p:spPr>
          <a:xfrm>
            <a:off x="311700" y="1152475"/>
            <a:ext cx="457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Adım 1: PersistentVolume Oluşturma: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PV ve PVC YAML dosyalarını uygulayın.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apply -f pv-postgresql.yaml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apply -f pvc-postgresql.yaml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Adım 2: Deployment ve Service Oluşturma: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PostgreSQL Deployment ve Service YAML dosyalarını uygulayın.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apply -f postgresql-deployment.yaml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kubectl apply -f postgresql-service.yaml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9" name="Google Shape;54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550" name="Google Shape;550;p81"/>
          <p:cNvSpPr txBox="1"/>
          <p:nvPr/>
        </p:nvSpPr>
        <p:spPr>
          <a:xfrm>
            <a:off x="4885200" y="1152475"/>
            <a:ext cx="35874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Adım 3: Durumu Kontrol Etme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PostgreSQL pod'larının ve servisinin durumunu kontrol edin.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kubectl get pods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kubectl get services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Örnek Komutlar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kubectl get pvc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kubectl describe pod postgresql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Vagrant BOX Yapılandırması (Demo)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 u="sng">
                <a:solidFill>
                  <a:schemeClr val="hlink"/>
                </a:solidFill>
                <a:hlinkClick r:id="rId3"/>
              </a:rPr>
              <a:t>https://app.vagrantup.com/boxes/search</a:t>
            </a:r>
            <a:r>
              <a:rPr lang="tr" sz="1200">
                <a:solidFill>
                  <a:schemeClr val="dk1"/>
                </a:solidFill>
              </a:rPr>
              <a:t> internet sitesinden BOX bilgisi araştırılabilir.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 box add ubuntu/focal64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vagrant box list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vagrant box repackage ubuntu/focal64 virtualbox 20201204.0.0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mv package.box ubuntu-focal64-20201204-0-0.box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vagrant box add test ubuntu-focal64-20201204-0-0.box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vagrant box remove test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PostgreSQL'e Erişim ve Yönetim</a:t>
            </a:r>
            <a:endParaRPr/>
          </a:p>
        </p:txBody>
      </p:sp>
      <p:sp>
        <p:nvSpPr>
          <p:cNvPr id="556" name="Google Shape;556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PostgreSQL Pod'una Erişim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PostgreSQL pod'una erişmek için aşağıdaki komutu kullanın.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exec -it &lt;postgresql-pod-name&gt; -- psql -U myuser -d mydatabase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Yedekleme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exec -it &lt;postgresql-pod-name&gt; -- pg_dump -U myuser mydatabase &gt; mydatabase_backup.sql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</a:rPr>
              <a:t>Geri Yükleme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kubectl exec -i &lt;postgresql-pod-name&gt; -- psql -U myuser mydatabase &lt; mydatabase_backup.sql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57" name="Google Shape;55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563" name="Google Shape;56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7657" cy="4594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Vagrant Kurulumu ve Bağlantı (Demo)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458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u="sng">
                <a:solidFill>
                  <a:schemeClr val="hlink"/>
                </a:solidFill>
                <a:hlinkClick r:id="rId3"/>
              </a:rPr>
              <a:t>https://github.com/mcsaygili/k8s-egitim-notlari</a:t>
            </a:r>
            <a:r>
              <a:rPr lang="tr" sz="1200">
                <a:solidFill>
                  <a:schemeClr val="dk1"/>
                </a:solidFill>
              </a:rPr>
              <a:t> adresinden Vagrantfile dosyasına erişim sağlanabilir.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 init ubuntu/jammy64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 ssh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 halt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vagrant destory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45861" t="14595"/>
          <a:stretch/>
        </p:blipFill>
        <p:spPr>
          <a:xfrm>
            <a:off x="5454650" y="1152475"/>
            <a:ext cx="3275174" cy="27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Nedir?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200">
                <a:solidFill>
                  <a:schemeClr val="dk1"/>
                </a:solidFill>
              </a:rPr>
              <a:t>Docker, uygulamaları konteynerler içinde izole edilmiş olarak çalıştıran bir platformdur.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Geliştiricilerin uygulamaları, tüm bağımlılıkları ile birlikte paketlemelerine ve her ortamda çalıştırmalarına olanak tanır.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Hafif: </a:t>
            </a:r>
            <a:r>
              <a:rPr lang="tr" sz="1200">
                <a:solidFill>
                  <a:schemeClr val="dk1"/>
                </a:solidFill>
              </a:rPr>
              <a:t>Konteynerler, sanal makinelerden daha az kaynak kullanır.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Taşınabilir: </a:t>
            </a:r>
            <a:r>
              <a:rPr lang="tr" sz="1200">
                <a:solidFill>
                  <a:schemeClr val="dk1"/>
                </a:solidFill>
              </a:rPr>
              <a:t>Herhangi bir yerde çalıştırılabilir (laptop, sunucu, bulut).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</a:rPr>
              <a:t>Hızlı: </a:t>
            </a:r>
            <a:r>
              <a:rPr lang="tr" sz="1200">
                <a:solidFill>
                  <a:schemeClr val="dk1"/>
                </a:solidFill>
              </a:rPr>
              <a:t>Konteynerler hızlı başlar ve durur.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(Docker-Architecture)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Mikroservis mimarileri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CI/CD süreçleri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200">
                <a:solidFill>
                  <a:schemeClr val="dk1"/>
                </a:solidFill>
              </a:rPr>
              <a:t>Test ve geliştirme ortamları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