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Proxima Nova"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6196517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16530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3414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23189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2996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A decision tree isn’t a black box model.</a:t>
            </a:r>
          </a:p>
          <a:p>
            <a:pPr lvl="0" rtl="0">
              <a:spcBef>
                <a:spcPts val="0"/>
              </a:spcBef>
              <a:buNone/>
            </a:pPr>
            <a:r>
              <a:rPr lang="en"/>
              <a:t>The decision tree can give better actionable steps to improve the IMDb rating for a film to be released in the future. In general, movies that are released in the UK, aren’t produced in color, are rated R, and aren’t in English tend to have higher IMDb scores. Movies with a higher gross tend to have the highest IMDb scores. It may be recommended to consider any of these factors for a film producer who wants to improve their movie’s critical response.</a:t>
            </a:r>
          </a:p>
        </p:txBody>
      </p:sp>
    </p:spTree>
    <p:extLst>
      <p:ext uri="{BB962C8B-B14F-4D97-AF65-F5344CB8AC3E}">
        <p14:creationId xmlns:p14="http://schemas.microsoft.com/office/powerpoint/2010/main" val="3034854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95086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8391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1684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91628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2310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23616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06271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4045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48038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2626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121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1" name="Shape 11"/>
          <p:cNvSpPr txBox="1">
            <a:spLocks noGrp="1"/>
          </p:cNvSpPr>
          <p:nvPr>
            <p:ph type="ctrTitle"/>
          </p:nvPr>
        </p:nvSpPr>
        <p:spPr>
          <a:xfrm>
            <a:off x="510450" y="1257300"/>
            <a:ext cx="8123100" cy="1588500"/>
          </a:xfrm>
          <a:prstGeom prst="rect">
            <a:avLst/>
          </a:prstGeom>
        </p:spPr>
        <p:txBody>
          <a:bodyPr wrap="square" lIns="91425" tIns="91425" rIns="91425" bIns="91425" anchor="b" anchorCtr="0"/>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a:endParaRPr/>
          </a:p>
        </p:txBody>
      </p:sp>
      <p:sp>
        <p:nvSpPr>
          <p:cNvPr id="12" name="Shape 12"/>
          <p:cNvSpPr txBox="1">
            <a:spLocks noGrp="1"/>
          </p:cNvSpPr>
          <p:nvPr>
            <p:ph type="subTitle" idx="1"/>
          </p:nvPr>
        </p:nvSpPr>
        <p:spPr>
          <a:xfrm>
            <a:off x="510450" y="3182313"/>
            <a:ext cx="8123100" cy="6300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991475"/>
            <a:ext cx="8520600" cy="1917900"/>
          </a:xfrm>
          <a:prstGeom prst="rect">
            <a:avLst/>
          </a:prstGeom>
        </p:spPr>
        <p:txBody>
          <a:bodyPr wrap="square" lIns="91425" tIns="91425" rIns="91425" bIns="91425" anchor="ctr" anchorCtr="0"/>
          <a:lstStyle>
            <a:lvl1pPr lvl="0" algn="ctr">
              <a:spcBef>
                <a:spcPts val="0"/>
              </a:spcBef>
              <a:buSzPts val="14000"/>
              <a:buNone/>
              <a:defRPr sz="14000" b="1"/>
            </a:lvl1pPr>
            <a:lvl2pPr lvl="1" algn="ctr">
              <a:spcBef>
                <a:spcPts val="0"/>
              </a:spcBef>
              <a:buSzPts val="14000"/>
              <a:buNone/>
              <a:defRPr sz="14000" b="1"/>
            </a:lvl2pPr>
            <a:lvl3pPr lvl="2" algn="ctr">
              <a:spcBef>
                <a:spcPts val="0"/>
              </a:spcBef>
              <a:buSzPts val="14000"/>
              <a:buNone/>
              <a:defRPr sz="14000" b="1"/>
            </a:lvl3pPr>
            <a:lvl4pPr lvl="3" algn="ctr">
              <a:spcBef>
                <a:spcPts val="0"/>
              </a:spcBef>
              <a:buSzPts val="14000"/>
              <a:buNone/>
              <a:defRPr sz="14000" b="1"/>
            </a:lvl4pPr>
            <a:lvl5pPr lvl="4" algn="ctr">
              <a:spcBef>
                <a:spcPts val="0"/>
              </a:spcBef>
              <a:buSzPts val="14000"/>
              <a:buNone/>
              <a:defRPr sz="14000" b="1"/>
            </a:lvl5pPr>
            <a:lvl6pPr lvl="5" algn="ctr">
              <a:spcBef>
                <a:spcPts val="0"/>
              </a:spcBef>
              <a:buSzPts val="14000"/>
              <a:buNone/>
              <a:defRPr sz="14000" b="1"/>
            </a:lvl6pPr>
            <a:lvl7pPr lvl="6" algn="ctr">
              <a:spcBef>
                <a:spcPts val="0"/>
              </a:spcBef>
              <a:buSzPts val="14000"/>
              <a:buNone/>
              <a:defRPr sz="14000" b="1"/>
            </a:lvl7pPr>
            <a:lvl8pPr lvl="7" algn="ctr">
              <a:spcBef>
                <a:spcPts val="0"/>
              </a:spcBef>
              <a:buSzPts val="14000"/>
              <a:buNone/>
              <a:defRPr sz="14000" b="1"/>
            </a:lvl8pPr>
            <a:lvl9pPr lvl="8" algn="ctr">
              <a:spcBef>
                <a:spcPts val="0"/>
              </a:spcBef>
              <a:buSzPts val="14000"/>
              <a:buNone/>
              <a:defRPr sz="14000" b="1"/>
            </a:lvl9pPr>
          </a:lstStyle>
          <a:p>
            <a:endParaRPr/>
          </a:p>
        </p:txBody>
      </p:sp>
      <p:sp>
        <p:nvSpPr>
          <p:cNvPr id="51" name="Shape 51"/>
          <p:cNvSpPr txBox="1">
            <a:spLocks noGrp="1"/>
          </p:cNvSpPr>
          <p:nvPr>
            <p:ph type="body" idx="1"/>
          </p:nvPr>
        </p:nvSpPr>
        <p:spPr>
          <a:xfrm>
            <a:off x="311700" y="3071300"/>
            <a:ext cx="8520600" cy="901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0450" y="2057400"/>
            <a:ext cx="8123100" cy="778800"/>
          </a:xfrm>
          <a:prstGeom prst="rect">
            <a:avLst/>
          </a:prstGeom>
        </p:spPr>
        <p:txBody>
          <a:bodyPr wrap="square" lIns="91425" tIns="91425" rIns="91425" bIns="91425" anchor="b" anchorCtr="0"/>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a:endParaRPr/>
          </a:p>
        </p:txBody>
      </p:sp>
      <p:sp>
        <p:nvSpPr>
          <p:cNvPr id="17" name="Shape 1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22" name="Shape 2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30" name="Shape 3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205825"/>
            <a:ext cx="4045200" cy="15096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42" name="Shape 42"/>
          <p:cNvSpPr txBox="1">
            <a:spLocks noGrp="1"/>
          </p:cNvSpPr>
          <p:nvPr>
            <p:ph type="subTitle" idx="1"/>
          </p:nvPr>
        </p:nvSpPr>
        <p:spPr>
          <a:xfrm>
            <a:off x="265500" y="27690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800"/>
          </a:xfrm>
          <a:prstGeom prst="rect">
            <a:avLst/>
          </a:prstGeom>
        </p:spPr>
        <p:txBody>
          <a:bodyPr wrap="square" lIns="91425" tIns="91425" rIns="91425" bIns="91425" anchor="ctr" anchorCtr="0"/>
          <a:lstStyle>
            <a:lvl1pPr lvl="0">
              <a:lnSpc>
                <a:spcPct val="100000"/>
              </a:lnSpc>
              <a:spcBef>
                <a:spcPts val="0"/>
              </a:spcBef>
              <a:spcAft>
                <a:spcPts val="0"/>
              </a:spcAft>
              <a:buSzPts val="2100"/>
              <a:buNone/>
              <a:defRPr sz="2100"/>
            </a:lvl1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0450" y="1257300"/>
            <a:ext cx="8123100" cy="1588500"/>
          </a:xfrm>
          <a:prstGeom prst="rect">
            <a:avLst/>
          </a:prstGeom>
        </p:spPr>
        <p:txBody>
          <a:bodyPr wrap="square" lIns="91425" tIns="91425" rIns="91425" bIns="91425" anchor="b" anchorCtr="0">
            <a:noAutofit/>
          </a:bodyPr>
          <a:lstStyle/>
          <a:p>
            <a:pPr lvl="0">
              <a:spcBef>
                <a:spcPts val="0"/>
              </a:spcBef>
              <a:buNone/>
            </a:pPr>
            <a:r>
              <a:rPr lang="en" sz="4000"/>
              <a:t>Investigation of IMDB Movie Scores</a:t>
            </a:r>
          </a:p>
        </p:txBody>
      </p:sp>
      <p:sp>
        <p:nvSpPr>
          <p:cNvPr id="60" name="Shape 60"/>
          <p:cNvSpPr txBox="1">
            <a:spLocks noGrp="1"/>
          </p:cNvSpPr>
          <p:nvPr>
            <p:ph type="subTitle" idx="1"/>
          </p:nvPr>
        </p:nvSpPr>
        <p:spPr>
          <a:xfrm>
            <a:off x="510450" y="3182313"/>
            <a:ext cx="8123100" cy="630000"/>
          </a:xfrm>
          <a:prstGeom prst="rect">
            <a:avLst/>
          </a:prstGeom>
        </p:spPr>
        <p:txBody>
          <a:bodyPr wrap="square" lIns="91425" tIns="91425" rIns="91425" bIns="91425" anchor="t" anchorCtr="0">
            <a:noAutofit/>
          </a:bodyPr>
          <a:lstStyle/>
          <a:p>
            <a:pPr lvl="0">
              <a:spcBef>
                <a:spcPts val="0"/>
              </a:spcBef>
              <a:buNone/>
            </a:pPr>
            <a:r>
              <a:rPr lang="en" sz="2000"/>
              <a:t>Adam Forestier, Parika Gupta, Brandon Jones, Nathaniel Williams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182375"/>
            <a:ext cx="8520600" cy="572700"/>
          </a:xfrm>
          <a:prstGeom prst="rect">
            <a:avLst/>
          </a:prstGeom>
        </p:spPr>
        <p:txBody>
          <a:bodyPr wrap="square" lIns="91425" tIns="91425" rIns="91425" bIns="91425" anchor="t" anchorCtr="0">
            <a:noAutofit/>
          </a:bodyPr>
          <a:lstStyle/>
          <a:p>
            <a:pPr lvl="0">
              <a:spcBef>
                <a:spcPts val="0"/>
              </a:spcBef>
              <a:buNone/>
            </a:pPr>
            <a:r>
              <a:rPr lang="en"/>
              <a:t>Data Analyses and Results - Visualizations</a:t>
            </a:r>
          </a:p>
        </p:txBody>
      </p:sp>
      <p:sp>
        <p:nvSpPr>
          <p:cNvPr id="121" name="Shape 121"/>
          <p:cNvSpPr txBox="1">
            <a:spLocks noGrp="1"/>
          </p:cNvSpPr>
          <p:nvPr>
            <p:ph type="body" idx="1"/>
          </p:nvPr>
        </p:nvSpPr>
        <p:spPr>
          <a:xfrm>
            <a:off x="311700" y="755075"/>
            <a:ext cx="8520600" cy="41925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The final visualization we will be sharing with you is our geo map of average film score by nation</a:t>
            </a:r>
          </a:p>
          <a:p>
            <a:pPr marL="457200" lvl="0" indent="-342900">
              <a:spcBef>
                <a:spcPts val="0"/>
              </a:spcBef>
              <a:buSzPts val="1800"/>
              <a:buChar char="-"/>
            </a:pPr>
            <a:r>
              <a:rPr lang="en"/>
              <a:t>Some nations were biased as they had many less entries in the data set compared to their counterparts</a:t>
            </a:r>
          </a:p>
        </p:txBody>
      </p:sp>
      <p:pic>
        <p:nvPicPr>
          <p:cNvPr id="122" name="Shape 122"/>
          <p:cNvPicPr preferRelativeResize="0"/>
          <p:nvPr/>
        </p:nvPicPr>
        <p:blipFill>
          <a:blip r:embed="rId3">
            <a:alphaModFix/>
          </a:blip>
          <a:stretch>
            <a:fillRect/>
          </a:stretch>
        </p:blipFill>
        <p:spPr>
          <a:xfrm>
            <a:off x="2370800" y="2101175"/>
            <a:ext cx="5545199" cy="3042325"/>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182375"/>
            <a:ext cx="8520600" cy="572700"/>
          </a:xfrm>
          <a:prstGeom prst="rect">
            <a:avLst/>
          </a:prstGeom>
        </p:spPr>
        <p:txBody>
          <a:bodyPr wrap="square" lIns="91425" tIns="91425" rIns="91425" bIns="91425" anchor="t" anchorCtr="0">
            <a:noAutofit/>
          </a:bodyPr>
          <a:lstStyle/>
          <a:p>
            <a:pPr lvl="0">
              <a:spcBef>
                <a:spcPts val="0"/>
              </a:spcBef>
              <a:buNone/>
            </a:pPr>
            <a:r>
              <a:rPr lang="en"/>
              <a:t>Data Analyses and Results - Correlation</a:t>
            </a:r>
          </a:p>
        </p:txBody>
      </p:sp>
      <p:sp>
        <p:nvSpPr>
          <p:cNvPr id="128" name="Shape 128"/>
          <p:cNvSpPr txBox="1">
            <a:spLocks noGrp="1"/>
          </p:cNvSpPr>
          <p:nvPr>
            <p:ph type="body" idx="1"/>
          </p:nvPr>
        </p:nvSpPr>
        <p:spPr>
          <a:xfrm>
            <a:off x="311700" y="755075"/>
            <a:ext cx="8520600" cy="4235100"/>
          </a:xfrm>
          <a:prstGeom prst="rect">
            <a:avLst/>
          </a:prstGeom>
        </p:spPr>
        <p:txBody>
          <a:bodyPr wrap="square" lIns="91425" tIns="91425" rIns="91425" bIns="91425" anchor="t" anchorCtr="0">
            <a:noAutofit/>
          </a:bodyPr>
          <a:lstStyle/>
          <a:p>
            <a:pPr marL="457200" lvl="0" indent="-342900">
              <a:spcBef>
                <a:spcPts val="0"/>
              </a:spcBef>
              <a:buSzPts val="1800"/>
              <a:buChar char="-"/>
            </a:pPr>
            <a:r>
              <a:rPr lang="en"/>
              <a:t>We created a data frame including only numerics to see how numeric type variables correlated with each other. We then constructed a correlation table using circles to display correlation. Size and shade of the circle indicates the strength of the relationship</a:t>
            </a:r>
          </a:p>
        </p:txBody>
      </p:sp>
      <p:pic>
        <p:nvPicPr>
          <p:cNvPr id="129" name="Shape 129"/>
          <p:cNvPicPr preferRelativeResize="0"/>
          <p:nvPr/>
        </p:nvPicPr>
        <p:blipFill>
          <a:blip r:embed="rId3">
            <a:alphaModFix/>
          </a:blip>
          <a:stretch>
            <a:fillRect/>
          </a:stretch>
        </p:blipFill>
        <p:spPr>
          <a:xfrm>
            <a:off x="3912575" y="1783800"/>
            <a:ext cx="3505700" cy="3083475"/>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a:spcBef>
                <a:spcPts val="0"/>
              </a:spcBef>
              <a:buNone/>
            </a:pPr>
            <a:r>
              <a:rPr lang="en"/>
              <a:t>Data Analyses and Results - Predictive Models</a:t>
            </a:r>
          </a:p>
        </p:txBody>
      </p:sp>
      <p:sp>
        <p:nvSpPr>
          <p:cNvPr id="135" name="Shape 135"/>
          <p:cNvSpPr txBox="1">
            <a:spLocks noGrp="1"/>
          </p:cNvSpPr>
          <p:nvPr>
            <p:ph type="body" idx="1"/>
          </p:nvPr>
        </p:nvSpPr>
        <p:spPr>
          <a:xfrm>
            <a:off x="311700" y="771475"/>
            <a:ext cx="8520600" cy="3914100"/>
          </a:xfrm>
          <a:prstGeom prst="rect">
            <a:avLst/>
          </a:prstGeom>
        </p:spPr>
        <p:txBody>
          <a:bodyPr wrap="square" lIns="91425" tIns="91425" rIns="91425" bIns="91425" anchor="t" anchorCtr="0">
            <a:noAutofit/>
          </a:bodyPr>
          <a:lstStyle/>
          <a:p>
            <a:pPr marL="457200" lvl="0" indent="-342900">
              <a:spcBef>
                <a:spcPts val="0"/>
              </a:spcBef>
              <a:spcAft>
                <a:spcPts val="0"/>
              </a:spcAft>
              <a:buSzPts val="1800"/>
              <a:buChar char="●"/>
            </a:pPr>
            <a:r>
              <a:rPr lang="en"/>
              <a:t>Used a 10-fold cross validated configuration of control for each model</a:t>
            </a:r>
          </a:p>
          <a:p>
            <a:pPr marL="457200" lvl="0" indent="-342900" rtl="0">
              <a:spcBef>
                <a:spcPts val="0"/>
              </a:spcBef>
              <a:spcAft>
                <a:spcPts val="0"/>
              </a:spcAft>
              <a:buSzPts val="1800"/>
              <a:buChar char="●"/>
            </a:pPr>
            <a:r>
              <a:rPr lang="en"/>
              <a:t>Each model was used to predict IMDb Scores based on:</a:t>
            </a:r>
          </a:p>
          <a:p>
            <a:pPr marL="914400" lvl="1" indent="-317500" rtl="0">
              <a:spcBef>
                <a:spcPts val="0"/>
              </a:spcBef>
              <a:spcAft>
                <a:spcPts val="0"/>
              </a:spcAft>
              <a:buSzPts val="1400"/>
              <a:buChar char="○"/>
            </a:pPr>
            <a:r>
              <a:rPr lang="en"/>
              <a:t>Country</a:t>
            </a:r>
          </a:p>
          <a:p>
            <a:pPr marL="914400" lvl="1" indent="-317500" rtl="0">
              <a:spcBef>
                <a:spcPts val="0"/>
              </a:spcBef>
              <a:spcAft>
                <a:spcPts val="0"/>
              </a:spcAft>
              <a:buSzPts val="1400"/>
              <a:buChar char="○"/>
            </a:pPr>
            <a:r>
              <a:rPr lang="en"/>
              <a:t>Film color (b&amp;w or in color)</a:t>
            </a:r>
          </a:p>
          <a:p>
            <a:pPr marL="914400" lvl="1" indent="-317500" rtl="0">
              <a:spcBef>
                <a:spcPts val="0"/>
              </a:spcBef>
              <a:spcAft>
                <a:spcPts val="0"/>
              </a:spcAft>
              <a:buSzPts val="1400"/>
              <a:buChar char="○"/>
            </a:pPr>
            <a:r>
              <a:rPr lang="en"/>
              <a:t>Content rating</a:t>
            </a:r>
          </a:p>
          <a:p>
            <a:pPr marL="914400" lvl="1" indent="-317500" rtl="0">
              <a:spcBef>
                <a:spcPts val="0"/>
              </a:spcBef>
              <a:spcAft>
                <a:spcPts val="0"/>
              </a:spcAft>
              <a:buSzPts val="1400"/>
              <a:buChar char="○"/>
            </a:pPr>
            <a:r>
              <a:rPr lang="en"/>
              <a:t>Release year</a:t>
            </a:r>
          </a:p>
          <a:p>
            <a:pPr marL="914400" lvl="1" indent="-317500" rtl="0">
              <a:spcBef>
                <a:spcPts val="0"/>
              </a:spcBef>
              <a:spcAft>
                <a:spcPts val="0"/>
              </a:spcAft>
              <a:buSzPts val="1400"/>
              <a:buChar char="○"/>
            </a:pPr>
            <a:r>
              <a:rPr lang="en"/>
              <a:t>Number of faces in the movie poster</a:t>
            </a:r>
          </a:p>
          <a:p>
            <a:pPr marL="914400" lvl="1" indent="-317500" rtl="0">
              <a:spcBef>
                <a:spcPts val="0"/>
              </a:spcBef>
              <a:spcAft>
                <a:spcPts val="0"/>
              </a:spcAft>
              <a:buSzPts val="1400"/>
              <a:buChar char="○"/>
            </a:pPr>
            <a:r>
              <a:rPr lang="en"/>
              <a:t>Gross revenue</a:t>
            </a:r>
          </a:p>
          <a:p>
            <a:pPr marL="914400" lvl="1" indent="-317500" rtl="0">
              <a:spcBef>
                <a:spcPts val="0"/>
              </a:spcBef>
              <a:spcAft>
                <a:spcPts val="0"/>
              </a:spcAft>
              <a:buSzPts val="1400"/>
              <a:buChar char="○"/>
            </a:pPr>
            <a:r>
              <a:rPr lang="en"/>
              <a:t>The presence of various top-performing actors and directors</a:t>
            </a:r>
          </a:p>
          <a:p>
            <a:pPr marL="457200" lvl="0" indent="-342900" rtl="0">
              <a:spcBef>
                <a:spcPts val="0"/>
              </a:spcBef>
              <a:spcAft>
                <a:spcPts val="0"/>
              </a:spcAft>
              <a:buSzPts val="1800"/>
              <a:buChar char="●"/>
            </a:pPr>
            <a:r>
              <a:rPr lang="en"/>
              <a:t>Models Trained:</a:t>
            </a:r>
          </a:p>
          <a:p>
            <a:pPr marL="914400" lvl="1" indent="-317500" rtl="0">
              <a:spcBef>
                <a:spcPts val="0"/>
              </a:spcBef>
              <a:spcAft>
                <a:spcPts val="0"/>
              </a:spcAft>
              <a:buSzPts val="1400"/>
              <a:buChar char="○"/>
            </a:pPr>
            <a:r>
              <a:rPr lang="en"/>
              <a:t>Multiple linear regression</a:t>
            </a:r>
          </a:p>
          <a:p>
            <a:pPr marL="914400" lvl="1" indent="-317500" rtl="0">
              <a:spcBef>
                <a:spcPts val="0"/>
              </a:spcBef>
              <a:spcAft>
                <a:spcPts val="0"/>
              </a:spcAft>
              <a:buSzPts val="1400"/>
              <a:buChar char="○"/>
            </a:pPr>
            <a:r>
              <a:rPr lang="en"/>
              <a:t>Gradient boosted machine</a:t>
            </a:r>
          </a:p>
          <a:p>
            <a:pPr marL="914400" lvl="1" indent="-317500" rtl="0">
              <a:spcBef>
                <a:spcPts val="0"/>
              </a:spcBef>
              <a:spcAft>
                <a:spcPts val="0"/>
              </a:spcAft>
              <a:buSzPts val="1400"/>
              <a:buChar char="○"/>
            </a:pPr>
            <a:r>
              <a:rPr lang="en"/>
              <a:t>Support vector machine</a:t>
            </a:r>
          </a:p>
          <a:p>
            <a:pPr marL="914400" lvl="1" indent="-317500">
              <a:spcBef>
                <a:spcPts val="0"/>
              </a:spcBef>
              <a:buSzPts val="1400"/>
              <a:buChar char="○"/>
            </a:pPr>
            <a:r>
              <a:rPr lang="en"/>
              <a:t>Decision tree</a:t>
            </a: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a:t>Data Analyses and Results - Predictive Models</a:t>
            </a:r>
          </a:p>
        </p:txBody>
      </p:sp>
      <p:sp>
        <p:nvSpPr>
          <p:cNvPr id="141" name="Shape 141"/>
          <p:cNvSpPr txBox="1">
            <a:spLocks noGrp="1"/>
          </p:cNvSpPr>
          <p:nvPr>
            <p:ph type="body" idx="1"/>
          </p:nvPr>
        </p:nvSpPr>
        <p:spPr>
          <a:xfrm>
            <a:off x="311700" y="771475"/>
            <a:ext cx="3252000" cy="494100"/>
          </a:xfrm>
          <a:prstGeom prst="rect">
            <a:avLst/>
          </a:prstGeom>
        </p:spPr>
        <p:txBody>
          <a:bodyPr wrap="square" lIns="91425" tIns="91425" rIns="91425" bIns="91425" anchor="t" anchorCtr="0">
            <a:noAutofit/>
          </a:bodyPr>
          <a:lstStyle/>
          <a:p>
            <a:pPr marR="0" lvl="0" algn="l" rtl="0">
              <a:lnSpc>
                <a:spcPct val="115000"/>
              </a:lnSpc>
              <a:spcBef>
                <a:spcPts val="0"/>
              </a:spcBef>
              <a:spcAft>
                <a:spcPts val="1600"/>
              </a:spcAft>
              <a:buNone/>
            </a:pPr>
            <a:r>
              <a:rPr lang="en"/>
              <a:t>The final decision tree model:</a:t>
            </a:r>
          </a:p>
        </p:txBody>
      </p:sp>
      <p:pic>
        <p:nvPicPr>
          <p:cNvPr id="142" name="Shape 142"/>
          <p:cNvPicPr preferRelativeResize="0"/>
          <p:nvPr/>
        </p:nvPicPr>
        <p:blipFill>
          <a:blip r:embed="rId3">
            <a:alphaModFix/>
          </a:blip>
          <a:stretch>
            <a:fillRect/>
          </a:stretch>
        </p:blipFill>
        <p:spPr>
          <a:xfrm>
            <a:off x="1651500" y="1130925"/>
            <a:ext cx="5275499" cy="3768214"/>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a:t>Data Analyses and Results - Predictive Models</a:t>
            </a:r>
          </a:p>
        </p:txBody>
      </p:sp>
      <p:sp>
        <p:nvSpPr>
          <p:cNvPr id="148" name="Shape 148"/>
          <p:cNvSpPr txBox="1">
            <a:spLocks noGrp="1"/>
          </p:cNvSpPr>
          <p:nvPr>
            <p:ph type="body" idx="1"/>
          </p:nvPr>
        </p:nvSpPr>
        <p:spPr>
          <a:xfrm>
            <a:off x="311700" y="771475"/>
            <a:ext cx="8520600" cy="572700"/>
          </a:xfrm>
          <a:prstGeom prst="rect">
            <a:avLst/>
          </a:prstGeom>
        </p:spPr>
        <p:txBody>
          <a:bodyPr wrap="square" lIns="91425" tIns="91425" rIns="91425" bIns="91425" anchor="t" anchorCtr="0">
            <a:noAutofit/>
          </a:bodyPr>
          <a:lstStyle/>
          <a:p>
            <a:pPr marR="0" lvl="0" algn="l" rtl="0">
              <a:lnSpc>
                <a:spcPct val="115000"/>
              </a:lnSpc>
              <a:spcBef>
                <a:spcPts val="0"/>
              </a:spcBef>
              <a:spcAft>
                <a:spcPts val="1600"/>
              </a:spcAft>
              <a:buNone/>
            </a:pPr>
            <a:r>
              <a:rPr lang="en"/>
              <a:t>The Linear Model with a 10-fold cross validation has the best performance. It had the lowest RMSE and the highest R</a:t>
            </a:r>
            <a:r>
              <a:rPr lang="en" baseline="30000"/>
              <a:t>2</a:t>
            </a:r>
            <a:r>
              <a:rPr lang="en"/>
              <a:t>.</a:t>
            </a:r>
          </a:p>
        </p:txBody>
      </p:sp>
      <p:pic>
        <p:nvPicPr>
          <p:cNvPr id="149" name="Shape 149"/>
          <p:cNvPicPr preferRelativeResize="0"/>
          <p:nvPr/>
        </p:nvPicPr>
        <p:blipFill>
          <a:blip r:embed="rId3">
            <a:alphaModFix/>
          </a:blip>
          <a:stretch>
            <a:fillRect/>
          </a:stretch>
        </p:blipFill>
        <p:spPr>
          <a:xfrm>
            <a:off x="401450" y="1501000"/>
            <a:ext cx="3931341" cy="3494525"/>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Conclusion</a:t>
            </a:r>
          </a:p>
        </p:txBody>
      </p:sp>
      <p:sp>
        <p:nvSpPr>
          <p:cNvPr id="155" name="Shape 15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SzPts val="1800"/>
              <a:buChar char="●"/>
            </a:pPr>
            <a:r>
              <a:rPr lang="en"/>
              <a:t>Key Findings:</a:t>
            </a:r>
          </a:p>
          <a:p>
            <a:pPr marL="914400" lvl="1" indent="-317500">
              <a:spcBef>
                <a:spcPts val="0"/>
              </a:spcBef>
              <a:spcAft>
                <a:spcPts val="0"/>
              </a:spcAft>
              <a:buSzPts val="1400"/>
              <a:buChar char="○"/>
            </a:pPr>
            <a:r>
              <a:rPr lang="en"/>
              <a:t>Movies with higher gross revenue tend to have higher IMDb scores, on average.</a:t>
            </a:r>
          </a:p>
          <a:p>
            <a:pPr marL="914400" lvl="1" indent="-317500">
              <a:spcBef>
                <a:spcPts val="0"/>
              </a:spcBef>
              <a:spcAft>
                <a:spcPts val="0"/>
              </a:spcAft>
              <a:buSzPts val="1400"/>
              <a:buChar char="○"/>
            </a:pPr>
            <a:r>
              <a:rPr lang="en"/>
              <a:t>The amount of films released each year has gone up drastically over the last century, but the average IMDb score for films has steadily declined over the years.</a:t>
            </a:r>
          </a:p>
          <a:p>
            <a:pPr marL="457200" lvl="0" indent="-342900" rtl="0">
              <a:spcBef>
                <a:spcPts val="0"/>
              </a:spcBef>
              <a:spcAft>
                <a:spcPts val="0"/>
              </a:spcAft>
              <a:buSzPts val="1800"/>
              <a:buChar char="●"/>
            </a:pPr>
            <a:r>
              <a:rPr lang="en"/>
              <a:t>Project was limited by the quality of the data that could be extracted from IMDb’s API</a:t>
            </a:r>
          </a:p>
          <a:p>
            <a:pPr marL="914400" lvl="1" indent="-317500" rtl="0">
              <a:spcBef>
                <a:spcPts val="0"/>
              </a:spcBef>
              <a:buSzPts val="1400"/>
              <a:buChar char="○"/>
            </a:pPr>
            <a:r>
              <a:rPr lang="en"/>
              <a:t>Many missing or duplicate values and differences in the currencies reported</a:t>
            </a: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510450" y="2057400"/>
            <a:ext cx="8123100" cy="778800"/>
          </a:xfrm>
          <a:prstGeom prst="rect">
            <a:avLst/>
          </a:prstGeom>
        </p:spPr>
        <p:txBody>
          <a:bodyPr wrap="square" lIns="91425" tIns="91425" rIns="91425" bIns="91425" anchor="b" anchorCtr="0">
            <a:noAutofit/>
          </a:bodyPr>
          <a:lstStyle/>
          <a:p>
            <a:pPr lvl="0">
              <a:spcBef>
                <a:spcPts val="0"/>
              </a:spcBef>
              <a:buNone/>
            </a:pPr>
            <a:r>
              <a:rPr lang="en"/>
              <a:t>Open Floor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Team Contributions	</a:t>
            </a:r>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Adam: Did majority of coding aspect of the project, came up with theories to model, wrote analyses, and organized the project</a:t>
            </a:r>
          </a:p>
          <a:p>
            <a:pPr lvl="0">
              <a:spcBef>
                <a:spcPts val="0"/>
              </a:spcBef>
              <a:buNone/>
            </a:pPr>
            <a:r>
              <a:rPr lang="en"/>
              <a:t>Nathaniel - Created geo map visualization and decision tree predictive model, came up with theories to model, and wrote majority of analyses</a:t>
            </a:r>
          </a:p>
          <a:p>
            <a:pPr lvl="0">
              <a:spcBef>
                <a:spcPts val="0"/>
              </a:spcBef>
              <a:buNone/>
            </a:pPr>
            <a:r>
              <a:rPr lang="en"/>
              <a:t>Brandon - Assisted with debugging of code, wrote many analyses, and helped come up with project idea</a:t>
            </a:r>
          </a:p>
          <a:p>
            <a:pPr lvl="0">
              <a:spcBef>
                <a:spcPts val="0"/>
              </a:spcBef>
              <a:buNone/>
            </a:pPr>
            <a:r>
              <a:rPr lang="en"/>
              <a:t>Parika - Provided feedback on work, made suggestions for data investigation</a:t>
            </a: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Background</a:t>
            </a:r>
          </a:p>
        </p:txBody>
      </p:sp>
      <p:sp>
        <p:nvSpPr>
          <p:cNvPr id="72" name="Shape 7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The primary goal of our project was to build predictive models to estimate IMDB movie scores</a:t>
            </a:r>
          </a:p>
          <a:p>
            <a:pPr marL="457200" lvl="0" indent="-342900" rtl="0">
              <a:spcBef>
                <a:spcPts val="0"/>
              </a:spcBef>
              <a:spcAft>
                <a:spcPts val="0"/>
              </a:spcAft>
              <a:buSzPts val="1800"/>
              <a:buChar char="-"/>
            </a:pPr>
            <a:r>
              <a:rPr lang="en"/>
              <a:t>Being able to determine whether or not a movie will be a quality release without critic ratings could address a number of business problems that surround the financing and marketing strategies for different types of movies</a:t>
            </a:r>
          </a:p>
          <a:p>
            <a:pPr marL="457200" lvl="0" indent="-342900">
              <a:spcBef>
                <a:spcPts val="0"/>
              </a:spcBef>
              <a:buSzPts val="1800"/>
              <a:buChar char="-"/>
            </a:pPr>
            <a:r>
              <a:rPr lang="en"/>
              <a:t>Film studios could use these insights to focus their budget on the keys to a movie’s success, increasing the company’s revenue and company value</a:t>
            </a:r>
          </a:p>
          <a:p>
            <a:pPr lvl="0">
              <a:spcBef>
                <a:spcPts val="0"/>
              </a:spcBef>
              <a:buNone/>
            </a:pPr>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Data Collection and Modification</a:t>
            </a:r>
          </a:p>
        </p:txBody>
      </p:sp>
      <p:sp>
        <p:nvSpPr>
          <p:cNvPr id="78" name="Shape 7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Our data was retrieved from Kaggle as a CSV file</a:t>
            </a:r>
          </a:p>
          <a:p>
            <a:pPr marL="457200" lvl="0" indent="-342900" rtl="0">
              <a:spcBef>
                <a:spcPts val="0"/>
              </a:spcBef>
              <a:spcAft>
                <a:spcPts val="0"/>
              </a:spcAft>
              <a:buSzPts val="1800"/>
              <a:buChar char="-"/>
            </a:pPr>
            <a:r>
              <a:rPr lang="en"/>
              <a:t>Due to duplications causing skew in results, we eliminated movies that had the exact same movie title, release year, and director (Could not simply eliminate by title as movies are regularly remade or may otherwise share the same title)</a:t>
            </a:r>
          </a:p>
          <a:p>
            <a:pPr marL="457200" lvl="0" indent="-342900" rtl="0">
              <a:spcBef>
                <a:spcPts val="0"/>
              </a:spcBef>
              <a:spcAft>
                <a:spcPts val="0"/>
              </a:spcAft>
              <a:buSzPts val="1800"/>
              <a:buChar char="-"/>
            </a:pPr>
            <a:r>
              <a:rPr lang="en"/>
              <a:t>We created new variables from the existing data that we believed would help with our predictions </a:t>
            </a:r>
          </a:p>
          <a:p>
            <a:pPr marL="457200" lvl="0" indent="-342900">
              <a:spcBef>
                <a:spcPts val="0"/>
              </a:spcBef>
              <a:buSzPts val="1800"/>
              <a:buChar char="-"/>
            </a:pPr>
            <a:r>
              <a:rPr lang="en"/>
              <a:t>Our final step before beginning our visual analysis was to remove unnecessary characters and whitespace and convert binary categorical variables to “1’s and and 0’s”</a:t>
            </a:r>
          </a:p>
          <a:p>
            <a:pPr lvl="0">
              <a:spcBef>
                <a:spcPts val="0"/>
              </a:spcBef>
              <a:buNone/>
            </a:pPr>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Data Analyses and Results - Visualizations</a:t>
            </a:r>
          </a:p>
        </p:txBody>
      </p:sp>
      <p:sp>
        <p:nvSpPr>
          <p:cNvPr id="84" name="Shape 8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We created many different charts to visualize data, but we will only be showing a handful due to time constraints </a:t>
            </a:r>
          </a:p>
          <a:p>
            <a:pPr marL="457200" lvl="0" indent="-342900">
              <a:spcBef>
                <a:spcPts val="0"/>
              </a:spcBef>
              <a:buSzPts val="1800"/>
              <a:buChar char="-"/>
            </a:pPr>
            <a:r>
              <a:rPr lang="en"/>
              <a:t>We also commonly used the “plotly” package. This package makes the visualizations interactive in the RMarkdown file and when knitted to HTML documents, but unfortunately the charts had to saved as PNG files to include in slides, so they will not be interactive</a:t>
            </a:r>
          </a:p>
          <a:p>
            <a:pPr lvl="0">
              <a:spcBef>
                <a:spcPts val="0"/>
              </a:spcBef>
              <a:buNone/>
            </a:pPr>
            <a:endParaRPr/>
          </a:p>
          <a:p>
            <a:pPr lvl="0">
              <a:spcBef>
                <a:spcPts val="0"/>
              </a:spcBef>
              <a:buNone/>
            </a:pPr>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171425"/>
            <a:ext cx="8520600" cy="572700"/>
          </a:xfrm>
          <a:prstGeom prst="rect">
            <a:avLst/>
          </a:prstGeom>
        </p:spPr>
        <p:txBody>
          <a:bodyPr wrap="square" lIns="91425" tIns="91425" rIns="91425" bIns="91425" anchor="t" anchorCtr="0">
            <a:noAutofit/>
          </a:bodyPr>
          <a:lstStyle/>
          <a:p>
            <a:pPr lvl="0">
              <a:spcBef>
                <a:spcPts val="0"/>
              </a:spcBef>
              <a:buNone/>
            </a:pPr>
            <a:r>
              <a:rPr lang="en"/>
              <a:t>Data Analyses and Results - Visualizations</a:t>
            </a:r>
          </a:p>
        </p:txBody>
      </p:sp>
      <p:sp>
        <p:nvSpPr>
          <p:cNvPr id="90" name="Shape 90"/>
          <p:cNvSpPr txBox="1">
            <a:spLocks noGrp="1"/>
          </p:cNvSpPr>
          <p:nvPr>
            <p:ph type="body" idx="1"/>
          </p:nvPr>
        </p:nvSpPr>
        <p:spPr>
          <a:xfrm>
            <a:off x="311700" y="763350"/>
            <a:ext cx="8520600" cy="43800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The first two visualizations we are showing is average movie movie score by year and total movies in the data set that year</a:t>
            </a:r>
          </a:p>
          <a:p>
            <a:pPr marL="457200" lvl="0" indent="-342900">
              <a:spcBef>
                <a:spcPts val="0"/>
              </a:spcBef>
              <a:buSzPts val="1800"/>
              <a:buChar char="-"/>
            </a:pPr>
            <a:r>
              <a:rPr lang="en"/>
              <a:t>The older years may have biased average scores, because there are so few entries included in the data set for that year.</a:t>
            </a:r>
          </a:p>
        </p:txBody>
      </p:sp>
      <p:pic>
        <p:nvPicPr>
          <p:cNvPr id="91" name="Shape 91"/>
          <p:cNvPicPr preferRelativeResize="0"/>
          <p:nvPr/>
        </p:nvPicPr>
        <p:blipFill>
          <a:blip r:embed="rId3">
            <a:alphaModFix/>
          </a:blip>
          <a:stretch>
            <a:fillRect/>
          </a:stretch>
        </p:blipFill>
        <p:spPr>
          <a:xfrm>
            <a:off x="0" y="2095924"/>
            <a:ext cx="4209325" cy="3047426"/>
          </a:xfrm>
          <a:prstGeom prst="rect">
            <a:avLst/>
          </a:prstGeom>
          <a:noFill/>
          <a:ln>
            <a:noFill/>
          </a:ln>
        </p:spPr>
      </p:pic>
      <p:pic>
        <p:nvPicPr>
          <p:cNvPr id="92" name="Shape 92"/>
          <p:cNvPicPr preferRelativeResize="0"/>
          <p:nvPr/>
        </p:nvPicPr>
        <p:blipFill>
          <a:blip r:embed="rId4">
            <a:alphaModFix/>
          </a:blip>
          <a:stretch>
            <a:fillRect/>
          </a:stretch>
        </p:blipFill>
        <p:spPr>
          <a:xfrm>
            <a:off x="4558401" y="2095924"/>
            <a:ext cx="4273900" cy="3047427"/>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160475"/>
            <a:ext cx="8520600" cy="572700"/>
          </a:xfrm>
          <a:prstGeom prst="rect">
            <a:avLst/>
          </a:prstGeom>
        </p:spPr>
        <p:txBody>
          <a:bodyPr wrap="square" lIns="91425" tIns="91425" rIns="91425" bIns="91425" anchor="t" anchorCtr="0">
            <a:noAutofit/>
          </a:bodyPr>
          <a:lstStyle/>
          <a:p>
            <a:pPr lvl="0">
              <a:spcBef>
                <a:spcPts val="0"/>
              </a:spcBef>
              <a:buNone/>
            </a:pPr>
            <a:r>
              <a:rPr lang="en"/>
              <a:t>Data Analyses and Results - Visualizations</a:t>
            </a:r>
          </a:p>
        </p:txBody>
      </p:sp>
      <p:sp>
        <p:nvSpPr>
          <p:cNvPr id="98" name="Shape 98"/>
          <p:cNvSpPr txBox="1">
            <a:spLocks noGrp="1"/>
          </p:cNvSpPr>
          <p:nvPr>
            <p:ph type="body" idx="1"/>
          </p:nvPr>
        </p:nvSpPr>
        <p:spPr>
          <a:xfrm>
            <a:off x="311700" y="733175"/>
            <a:ext cx="8520600" cy="44103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The following two charts we are showing is highest average scoring actors and directors who have at least 7 movies in the data set to avoid bias</a:t>
            </a:r>
          </a:p>
          <a:p>
            <a:pPr marL="457200" lvl="0" indent="-342900">
              <a:spcBef>
                <a:spcPts val="0"/>
              </a:spcBef>
              <a:buSzPts val="1800"/>
              <a:buChar char="-"/>
            </a:pPr>
            <a:r>
              <a:rPr lang="en"/>
              <a:t>These two visualizations were key as we made new variables that were binary categorical factors of each name and used these variables in our predictive models</a:t>
            </a:r>
          </a:p>
        </p:txBody>
      </p:sp>
      <p:pic>
        <p:nvPicPr>
          <p:cNvPr id="99" name="Shape 99"/>
          <p:cNvPicPr preferRelativeResize="0"/>
          <p:nvPr/>
        </p:nvPicPr>
        <p:blipFill>
          <a:blip r:embed="rId3">
            <a:alphaModFix/>
          </a:blip>
          <a:stretch>
            <a:fillRect/>
          </a:stretch>
        </p:blipFill>
        <p:spPr>
          <a:xfrm>
            <a:off x="311700" y="2363813"/>
            <a:ext cx="4340650" cy="2670250"/>
          </a:xfrm>
          <a:prstGeom prst="rect">
            <a:avLst/>
          </a:prstGeom>
          <a:noFill/>
          <a:ln>
            <a:noFill/>
          </a:ln>
        </p:spPr>
      </p:pic>
      <p:pic>
        <p:nvPicPr>
          <p:cNvPr id="100" name="Shape 100"/>
          <p:cNvPicPr preferRelativeResize="0"/>
          <p:nvPr/>
        </p:nvPicPr>
        <p:blipFill>
          <a:blip r:embed="rId4">
            <a:alphaModFix/>
          </a:blip>
          <a:stretch>
            <a:fillRect/>
          </a:stretch>
        </p:blipFill>
        <p:spPr>
          <a:xfrm>
            <a:off x="4878925" y="2341925"/>
            <a:ext cx="4265074" cy="2714025"/>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171425"/>
            <a:ext cx="8520600" cy="572700"/>
          </a:xfrm>
          <a:prstGeom prst="rect">
            <a:avLst/>
          </a:prstGeom>
        </p:spPr>
        <p:txBody>
          <a:bodyPr wrap="square" lIns="91425" tIns="91425" rIns="91425" bIns="91425" anchor="t" anchorCtr="0">
            <a:noAutofit/>
          </a:bodyPr>
          <a:lstStyle/>
          <a:p>
            <a:pPr lvl="0">
              <a:spcBef>
                <a:spcPts val="0"/>
              </a:spcBef>
              <a:buNone/>
            </a:pPr>
            <a:r>
              <a:rPr lang="en"/>
              <a:t>Data Analyses and Results - Visualizations</a:t>
            </a:r>
          </a:p>
        </p:txBody>
      </p:sp>
      <p:sp>
        <p:nvSpPr>
          <p:cNvPr id="106" name="Shape 106"/>
          <p:cNvSpPr txBox="1">
            <a:spLocks noGrp="1"/>
          </p:cNvSpPr>
          <p:nvPr>
            <p:ph type="body" idx="1"/>
          </p:nvPr>
        </p:nvSpPr>
        <p:spPr>
          <a:xfrm>
            <a:off x="311700" y="796200"/>
            <a:ext cx="8520600" cy="4041000"/>
          </a:xfrm>
          <a:prstGeom prst="rect">
            <a:avLst/>
          </a:prstGeom>
        </p:spPr>
        <p:txBody>
          <a:bodyPr wrap="square" lIns="91425" tIns="91425" rIns="91425" bIns="91425" anchor="t" anchorCtr="0">
            <a:noAutofit/>
          </a:bodyPr>
          <a:lstStyle/>
          <a:p>
            <a:pPr lvl="0">
              <a:spcBef>
                <a:spcPts val="0"/>
              </a:spcBef>
              <a:buNone/>
            </a:pPr>
            <a:r>
              <a:rPr lang="en"/>
              <a:t>The multi-boxplot visualization below shows the score range of movies by their content ratings</a:t>
            </a:r>
          </a:p>
        </p:txBody>
      </p:sp>
      <p:pic>
        <p:nvPicPr>
          <p:cNvPr id="107" name="Shape 107"/>
          <p:cNvPicPr preferRelativeResize="0"/>
          <p:nvPr/>
        </p:nvPicPr>
        <p:blipFill>
          <a:blip r:embed="rId3">
            <a:alphaModFix/>
          </a:blip>
          <a:stretch>
            <a:fillRect/>
          </a:stretch>
        </p:blipFill>
        <p:spPr>
          <a:xfrm>
            <a:off x="2191750" y="1208100"/>
            <a:ext cx="5410075" cy="362910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138600"/>
            <a:ext cx="8520600" cy="572700"/>
          </a:xfrm>
          <a:prstGeom prst="rect">
            <a:avLst/>
          </a:prstGeom>
        </p:spPr>
        <p:txBody>
          <a:bodyPr wrap="square" lIns="91425" tIns="91425" rIns="91425" bIns="91425" anchor="t" anchorCtr="0">
            <a:noAutofit/>
          </a:bodyPr>
          <a:lstStyle/>
          <a:p>
            <a:pPr lvl="0">
              <a:spcBef>
                <a:spcPts val="0"/>
              </a:spcBef>
              <a:buNone/>
            </a:pPr>
            <a:r>
              <a:rPr lang="en"/>
              <a:t>Data Analyses and Results - Visualizations</a:t>
            </a:r>
          </a:p>
        </p:txBody>
      </p:sp>
      <p:sp>
        <p:nvSpPr>
          <p:cNvPr id="113" name="Shape 113"/>
          <p:cNvSpPr txBox="1">
            <a:spLocks noGrp="1"/>
          </p:cNvSpPr>
          <p:nvPr>
            <p:ph type="body" idx="1"/>
          </p:nvPr>
        </p:nvSpPr>
        <p:spPr>
          <a:xfrm>
            <a:off x="311700" y="711300"/>
            <a:ext cx="8520600" cy="41478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The side-by-side boxplot shows whether color or black-and-white films tend to score better </a:t>
            </a:r>
          </a:p>
          <a:p>
            <a:pPr marL="457200" lvl="0" indent="-342900">
              <a:spcBef>
                <a:spcPts val="0"/>
              </a:spcBef>
              <a:buSzPts val="1800"/>
              <a:buChar char="-"/>
            </a:pPr>
            <a:r>
              <a:rPr lang="en"/>
              <a:t>The column chart shows if number of faces in movie posters has a positive or negative effect on average scores </a:t>
            </a:r>
          </a:p>
        </p:txBody>
      </p:sp>
      <p:pic>
        <p:nvPicPr>
          <p:cNvPr id="114" name="Shape 114"/>
          <p:cNvPicPr preferRelativeResize="0"/>
          <p:nvPr/>
        </p:nvPicPr>
        <p:blipFill>
          <a:blip r:embed="rId3">
            <a:alphaModFix/>
          </a:blip>
          <a:stretch>
            <a:fillRect/>
          </a:stretch>
        </p:blipFill>
        <p:spPr>
          <a:xfrm>
            <a:off x="75550" y="2038600"/>
            <a:ext cx="4440175" cy="2995476"/>
          </a:xfrm>
          <a:prstGeom prst="rect">
            <a:avLst/>
          </a:prstGeom>
          <a:noFill/>
          <a:ln>
            <a:noFill/>
          </a:ln>
        </p:spPr>
      </p:pic>
      <p:pic>
        <p:nvPicPr>
          <p:cNvPr id="115" name="Shape 115"/>
          <p:cNvPicPr preferRelativeResize="0"/>
          <p:nvPr/>
        </p:nvPicPr>
        <p:blipFill>
          <a:blip r:embed="rId4">
            <a:alphaModFix/>
          </a:blip>
          <a:stretch>
            <a:fillRect/>
          </a:stretch>
        </p:blipFill>
        <p:spPr>
          <a:xfrm>
            <a:off x="4625125" y="2038600"/>
            <a:ext cx="4254474" cy="289910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908</Words>
  <Application>Microsoft Office PowerPoint</Application>
  <PresentationFormat>On-screen Show (16:9)</PresentationFormat>
  <Paragraphs>63</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Proxima Nova</vt:lpstr>
      <vt:lpstr>Arial</vt:lpstr>
      <vt:lpstr>Spearmint</vt:lpstr>
      <vt:lpstr>Investigation of IMDB Movie Scores</vt:lpstr>
      <vt:lpstr>Team Contributions </vt:lpstr>
      <vt:lpstr>Background</vt:lpstr>
      <vt:lpstr>Data Collection and Modification</vt:lpstr>
      <vt:lpstr>Data Analyses and Results - Visualizations</vt:lpstr>
      <vt:lpstr>Data Analyses and Results - Visualizations</vt:lpstr>
      <vt:lpstr>Data Analyses and Results - Visualizations</vt:lpstr>
      <vt:lpstr>Data Analyses and Results - Visualizations</vt:lpstr>
      <vt:lpstr>Data Analyses and Results - Visualizations</vt:lpstr>
      <vt:lpstr>Data Analyses and Results - Visualizations</vt:lpstr>
      <vt:lpstr>Data Analyses and Results - Correlation</vt:lpstr>
      <vt:lpstr>Data Analyses and Results - Predictive Models</vt:lpstr>
      <vt:lpstr>Data Analyses and Results - Predictive Models</vt:lpstr>
      <vt:lpstr>Data Analyses and Results - Predictive Models</vt:lpstr>
      <vt:lpstr>Conclusion</vt:lpstr>
      <vt:lpstr>Open Floor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IMDB Movie Scores</dc:title>
  <dc:creator>Adam Forestier</dc:creator>
  <cp:lastModifiedBy>Adam Forestier</cp:lastModifiedBy>
  <cp:revision>2</cp:revision>
  <dcterms:modified xsi:type="dcterms:W3CDTF">2017-12-03T23:09:27Z</dcterms:modified>
</cp:coreProperties>
</file>