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  <p:sldMasterId id="2147483739" r:id="rId4"/>
  </p:sldMasterIdLst>
  <p:notesMasterIdLst>
    <p:notesMasterId r:id="rId22"/>
  </p:notes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9" r:id="rId21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User-Period</a:t>
            </a:r>
            <a:r>
              <a:rPr lang="en-US" baseline="0" dirty="0"/>
              <a:t> Purchases</a:t>
            </a:r>
            <a:endParaRPr lang="en-US" dirty="0"/>
          </a:p>
        </c:rich>
      </c:tx>
      <c:layout>
        <c:manualLayout>
          <c:xMode val="edge"/>
          <c:yMode val="edge"/>
          <c:x val="0.31969974793287192"/>
          <c:y val="7.0689957102199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10</c:v>
                </c:pt>
                <c:pt idx="2">
                  <c:v>5</c:v>
                </c:pt>
                <c:pt idx="3">
                  <c:v>21</c:v>
                </c:pt>
                <c:pt idx="4">
                  <c:v>19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27-47BC-8F8E-109577A85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403967"/>
        <c:axId val="709397727"/>
      </c:scatterChart>
      <c:valAx>
        <c:axId val="709403967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7727"/>
        <c:crosses val="autoZero"/>
        <c:crossBetween val="midCat"/>
      </c:valAx>
      <c:valAx>
        <c:axId val="7093977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0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Merchant-Period</a:t>
            </a:r>
            <a:r>
              <a:rPr lang="en-US" baseline="0"/>
              <a:t> Clicks</a:t>
            </a:r>
            <a:endParaRPr lang="en-US"/>
          </a:p>
        </c:rich>
      </c:tx>
      <c:layout>
        <c:manualLayout>
          <c:xMode val="edge"/>
          <c:yMode val="edge"/>
          <c:x val="0.3677360017497813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Clicks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Sheet1!$A$16:$A$21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Sheet1!$B$16:$B$21</c:f>
              <c:numCache>
                <c:formatCode>General</c:formatCode>
                <c:ptCount val="6"/>
                <c:pt idx="0">
                  <c:v>347901</c:v>
                </c:pt>
                <c:pt idx="1">
                  <c:v>125048</c:v>
                </c:pt>
                <c:pt idx="2">
                  <c:v>101852</c:v>
                </c:pt>
                <c:pt idx="3">
                  <c:v>150874</c:v>
                </c:pt>
                <c:pt idx="4">
                  <c:v>70247</c:v>
                </c:pt>
                <c:pt idx="5">
                  <c:v>90115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9-4258-B476-A7673550B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394815"/>
        <c:axId val="709395231"/>
      </c:scatterChart>
      <c:valAx>
        <c:axId val="709394815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5231"/>
        <c:crosses val="autoZero"/>
        <c:crossBetween val="midCat"/>
      </c:valAx>
      <c:valAx>
        <c:axId val="70939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Clicks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4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60D3B-541D-CE4A-A63F-1518EF685EF4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FE7C-9533-3F49-BE06-8A4ED117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0DD1C-4348-4E45-B107-FDFA807FA2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" name="Group 22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9" name="Group 58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60" name="Oval 59"/>
              <p:cNvSpPr/>
              <p:nvPr/>
            </p:nvSpPr>
            <p:spPr>
              <a:xfrm rot="21598800" flipV="1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Oval 60"/>
              <p:cNvSpPr/>
              <p:nvPr/>
            </p:nvSpPr>
            <p:spPr>
              <a:xfrm rot="21598800" flipV="1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Oval 61"/>
              <p:cNvSpPr/>
              <p:nvPr/>
            </p:nvSpPr>
            <p:spPr>
              <a:xfrm rot="21598800" flipV="1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Oval 62"/>
              <p:cNvSpPr/>
              <p:nvPr/>
            </p:nvSpPr>
            <p:spPr>
              <a:xfrm rot="21598800" flipV="1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Oval 63"/>
              <p:cNvSpPr/>
              <p:nvPr/>
            </p:nvSpPr>
            <p:spPr>
              <a:xfrm rot="21598800" flipV="1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Oval 64"/>
              <p:cNvSpPr/>
              <p:nvPr/>
            </p:nvSpPr>
            <p:spPr>
              <a:xfrm rot="21598800" flipV="1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Oval 65"/>
              <p:cNvSpPr/>
              <p:nvPr/>
            </p:nvSpPr>
            <p:spPr>
              <a:xfrm rot="21598800" flipV="1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Oval 66"/>
              <p:cNvSpPr/>
              <p:nvPr/>
            </p:nvSpPr>
            <p:spPr>
              <a:xfrm rot="21598800" flipV="1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Oval 67"/>
              <p:cNvSpPr/>
              <p:nvPr/>
            </p:nvSpPr>
            <p:spPr>
              <a:xfrm rot="21598800" flipV="1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Oval 68"/>
              <p:cNvSpPr/>
              <p:nvPr/>
            </p:nvSpPr>
            <p:spPr>
              <a:xfrm rot="21598800" flipV="1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Oval 69"/>
              <p:cNvSpPr/>
              <p:nvPr/>
            </p:nvSpPr>
            <p:spPr>
              <a:xfrm rot="21598800" flipV="1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Oval 70"/>
              <p:cNvSpPr/>
              <p:nvPr/>
            </p:nvSpPr>
            <p:spPr>
              <a:xfrm rot="21598800" flipV="1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2" name="Oval 71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Oval 72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Oval 73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Picture 74"/>
          <p:cNvPicPr/>
          <p:nvPr/>
        </p:nvPicPr>
        <p:blipFill>
          <a:blip r:embed="rId15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6" name="Rectangle 75"/>
          <p:cNvSpPr/>
          <p:nvPr/>
        </p:nvSpPr>
        <p:spPr>
          <a:xfrm>
            <a:off x="4846320" y="4846320"/>
            <a:ext cx="21326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000" b="0" strike="noStrike" spc="-1">
                <a:latin typeface="Lato"/>
                <a:ea typeface="Noto Sans CJK SC"/>
              </a:rPr>
              <a:t>Illustrations  by 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Pixeltrue</a:t>
            </a:r>
            <a:r>
              <a:rPr lang="en-US" sz="1000" b="0" strike="noStrike" spc="-1">
                <a:latin typeface="Lato"/>
                <a:ea typeface="Noto Sans CJK SC"/>
              </a:rPr>
              <a:t> on 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7"/>
              </a:rPr>
              <a:t>icons8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Rectangle 263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Oval 264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Oval 265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Oval 266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Freeform 267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/>
            <a:ahLst/>
            <a:cxn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Freeform 268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/>
            <a:ahLst/>
            <a:cxn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Freeform 269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/>
            <a:ahLst/>
            <a:cxn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Rectangle 270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Rectangle 271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val 392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Oval 393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5" name="Group 394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96" name="Oval 395"/>
            <p:cNvSpPr/>
            <p:nvPr/>
          </p:nvSpPr>
          <p:spPr>
            <a:xfrm rot="5395800" flipV="1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Oval 396"/>
            <p:cNvSpPr/>
            <p:nvPr/>
          </p:nvSpPr>
          <p:spPr>
            <a:xfrm rot="5395800" flipV="1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Oval 397"/>
            <p:cNvSpPr/>
            <p:nvPr/>
          </p:nvSpPr>
          <p:spPr>
            <a:xfrm rot="5395800" flipV="1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Oval 398"/>
            <p:cNvSpPr/>
            <p:nvPr/>
          </p:nvSpPr>
          <p:spPr>
            <a:xfrm rot="5395800" flipV="1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Oval 399"/>
            <p:cNvSpPr/>
            <p:nvPr/>
          </p:nvSpPr>
          <p:spPr>
            <a:xfrm rot="5395800" flipV="1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Oval 400"/>
            <p:cNvSpPr/>
            <p:nvPr/>
          </p:nvSpPr>
          <p:spPr>
            <a:xfrm rot="5395800" flipV="1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Oval 401"/>
            <p:cNvSpPr/>
            <p:nvPr/>
          </p:nvSpPr>
          <p:spPr>
            <a:xfrm rot="5395800" flipV="1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Oval 402"/>
            <p:cNvSpPr/>
            <p:nvPr/>
          </p:nvSpPr>
          <p:spPr>
            <a:xfrm rot="5395800" flipV="1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Oval 403"/>
            <p:cNvSpPr/>
            <p:nvPr/>
          </p:nvSpPr>
          <p:spPr>
            <a:xfrm rot="5395800" flipV="1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Oval 404"/>
            <p:cNvSpPr/>
            <p:nvPr/>
          </p:nvSpPr>
          <p:spPr>
            <a:xfrm rot="5395800" flipV="1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Oval 405"/>
            <p:cNvSpPr/>
            <p:nvPr/>
          </p:nvSpPr>
          <p:spPr>
            <a:xfrm rot="5395800" flipV="1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Oval 406"/>
            <p:cNvSpPr/>
            <p:nvPr/>
          </p:nvSpPr>
          <p:spPr>
            <a:xfrm rot="5395800" flipV="1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8" name="Group 407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409" name="Oval 408"/>
            <p:cNvSpPr/>
            <p:nvPr/>
          </p:nvSpPr>
          <p:spPr>
            <a:xfrm rot="5395800" flipV="1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Oval 409"/>
            <p:cNvSpPr/>
            <p:nvPr/>
          </p:nvSpPr>
          <p:spPr>
            <a:xfrm rot="5395800" flipV="1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Oval 410"/>
            <p:cNvSpPr/>
            <p:nvPr/>
          </p:nvSpPr>
          <p:spPr>
            <a:xfrm rot="5395800" flipV="1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Oval 411"/>
            <p:cNvSpPr/>
            <p:nvPr/>
          </p:nvSpPr>
          <p:spPr>
            <a:xfrm rot="5395800" flipV="1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Oval 412"/>
            <p:cNvSpPr/>
            <p:nvPr/>
          </p:nvSpPr>
          <p:spPr>
            <a:xfrm rot="5395800" flipV="1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Oval 413"/>
            <p:cNvSpPr/>
            <p:nvPr/>
          </p:nvSpPr>
          <p:spPr>
            <a:xfrm rot="5395800" flipV="1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Oval 414"/>
            <p:cNvSpPr/>
            <p:nvPr/>
          </p:nvSpPr>
          <p:spPr>
            <a:xfrm rot="5395800" flipV="1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Oval 415"/>
            <p:cNvSpPr/>
            <p:nvPr/>
          </p:nvSpPr>
          <p:spPr>
            <a:xfrm rot="5395800" flipV="1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Oval 416"/>
            <p:cNvSpPr/>
            <p:nvPr/>
          </p:nvSpPr>
          <p:spPr>
            <a:xfrm rot="5395800" flipV="1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Oval 417"/>
            <p:cNvSpPr/>
            <p:nvPr/>
          </p:nvSpPr>
          <p:spPr>
            <a:xfrm rot="5395800" flipV="1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Oval 418"/>
            <p:cNvSpPr/>
            <p:nvPr/>
          </p:nvSpPr>
          <p:spPr>
            <a:xfrm rot="5395800" flipV="1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Oval 419"/>
            <p:cNvSpPr/>
            <p:nvPr/>
          </p:nvSpPr>
          <p:spPr>
            <a:xfrm rot="5395800" flipV="1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1" name="Oval 420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 504"/>
          <p:cNvSpPr/>
          <p:nvPr/>
        </p:nvSpPr>
        <p:spPr>
          <a:xfrm>
            <a:off x="228600" y="4515120"/>
            <a:ext cx="6665040" cy="92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strike="noStrike" spc="-1" dirty="0" err="1">
                <a:latin typeface="Noto Sans"/>
              </a:rPr>
              <a:t>TMall</a:t>
            </a:r>
            <a:r>
              <a:rPr lang="en-US" sz="2800" b="1" strike="noStrike" spc="-1" dirty="0">
                <a:latin typeface="Noto Sans"/>
              </a:rPr>
              <a:t> Repeat Buyers Prediction</a:t>
            </a:r>
            <a:endParaRPr lang="en-U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000" b="0" strike="noStrike" spc="-1" dirty="0">
                <a:latin typeface="Noto Sans"/>
              </a:rPr>
              <a:t>Big Data Intelligence – Tsinghua University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7315200" y="46292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 dirty="0">
                <a:latin typeface="Noto Sans"/>
              </a:rPr>
              <a:t>Armando Fortes, David </a:t>
            </a:r>
            <a:r>
              <a:rPr lang="en-US" sz="1300" b="0" strike="noStrike" spc="-1" dirty="0" err="1">
                <a:latin typeface="Noto Sans"/>
              </a:rPr>
              <a:t>Pissarra</a:t>
            </a:r>
            <a:r>
              <a:rPr lang="en-US" sz="1300" b="0" strike="noStrike" spc="-1" dirty="0">
                <a:latin typeface="Noto Sans"/>
              </a:rPr>
              <a:t>, Gabriele Oliaro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Noto Sans"/>
              </a:rPr>
              <a:t>14 December 2021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507" name="Straight Connector 506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830A4-C151-F046-B5BF-55CCB068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95" y="186194"/>
            <a:ext cx="7447547" cy="41892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B2BE3F-F61F-4CC6-82E1-13E0EB04FE53}"/>
              </a:ext>
            </a:extLst>
          </p:cNvPr>
          <p:cNvSpPr txBox="1"/>
          <p:nvPr/>
        </p:nvSpPr>
        <p:spPr>
          <a:xfrm>
            <a:off x="2519997" y="234434"/>
            <a:ext cx="504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75B15-98A3-4D33-9CD0-F390BE18F962}"/>
              </a:ext>
            </a:extLst>
          </p:cNvPr>
          <p:cNvSpPr txBox="1"/>
          <p:nvPr/>
        </p:nvSpPr>
        <p:spPr>
          <a:xfrm>
            <a:off x="1684062" y="2500243"/>
            <a:ext cx="671249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Counting features (counting user purchase frequency, etc.)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Statistical analysis features based on counting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Time period features (time span analysis, double 11 features)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Principal component analysis features (PCA features)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623F-6016-4A81-BD31-38E65EAF88DA}"/>
              </a:ext>
            </a:extLst>
          </p:cNvPr>
          <p:cNvSpPr txBox="1"/>
          <p:nvPr/>
        </p:nvSpPr>
        <p:spPr>
          <a:xfrm>
            <a:off x="1684062" y="1468720"/>
            <a:ext cx="67124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There’s no strong correlation between users and merchants in the initial dataset</a:t>
            </a:r>
          </a:p>
          <a:p>
            <a:pPr algn="just"/>
            <a:r>
              <a:rPr lang="en-US" sz="1600" dirty="0"/>
              <a:t>     </a:t>
            </a:r>
            <a:r>
              <a:rPr lang="en-US" sz="1600" b="1" dirty="0"/>
              <a:t>Solution</a:t>
            </a:r>
            <a:r>
              <a:rPr lang="en-US" sz="1600" dirty="0"/>
              <a:t>: Create features!</a:t>
            </a:r>
          </a:p>
        </p:txBody>
      </p:sp>
    </p:spTree>
    <p:extLst>
      <p:ext uri="{BB962C8B-B14F-4D97-AF65-F5344CB8AC3E}">
        <p14:creationId xmlns:p14="http://schemas.microsoft.com/office/powerpoint/2010/main" val="309216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8BB87-6514-4A93-BFD4-3492C4C26372}"/>
              </a:ext>
            </a:extLst>
          </p:cNvPr>
          <p:cNvSpPr txBox="1"/>
          <p:nvPr/>
        </p:nvSpPr>
        <p:spPr>
          <a:xfrm>
            <a:off x="1700428" y="214415"/>
            <a:ext cx="6679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Counting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C480B-77DC-4B92-8373-A05F1B67F726}"/>
              </a:ext>
            </a:extLst>
          </p:cNvPr>
          <p:cNvSpPr txBox="1"/>
          <p:nvPr/>
        </p:nvSpPr>
        <p:spPr>
          <a:xfrm>
            <a:off x="1034209" y="1384465"/>
            <a:ext cx="4179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Interactions regarding users, merchants or even both together.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C2526FE-8117-4F32-9408-70FA3C7C6D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884" y="2404359"/>
          <a:ext cx="492846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405461513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179074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A4B0E0C-8D93-4A3F-86F4-C4A7064E5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77" y="1676853"/>
            <a:ext cx="3197364" cy="31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87B602-F62B-43E3-BE12-593DF83BCCC8}"/>
              </a:ext>
            </a:extLst>
          </p:cNvPr>
          <p:cNvSpPr txBox="1"/>
          <p:nvPr/>
        </p:nvSpPr>
        <p:spPr>
          <a:xfrm>
            <a:off x="2368549" y="394454"/>
            <a:ext cx="5343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Statistical Analysis Features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AB628-E566-4810-A720-8BEE9E4F5721}"/>
              </a:ext>
            </a:extLst>
          </p:cNvPr>
          <p:cNvSpPr txBox="1"/>
          <p:nvPr/>
        </p:nvSpPr>
        <p:spPr>
          <a:xfrm>
            <a:off x="2229285" y="1281747"/>
            <a:ext cx="5622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the calculated user-merchant counting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A8F375-020C-4634-B5D3-2D93D9713396}"/>
              </a:ext>
            </a:extLst>
          </p:cNvPr>
          <p:cNvSpPr/>
          <p:nvPr/>
        </p:nvSpPr>
        <p:spPr>
          <a:xfrm>
            <a:off x="5557833" y="3608342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5F6B79-B814-4700-B645-BF8A231BA9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7625" y="3116852"/>
          <a:ext cx="3661503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0501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2692483892"/>
                    </a:ext>
                  </a:extLst>
                </a:gridCol>
              </a:tblGrid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451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C291D06-07E8-4EF1-A60A-7C9603F486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4718" y="3116852"/>
          <a:ext cx="1719588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9794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859794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1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BD4FF-3E22-4196-BE13-0CAE0CBFBA41}"/>
              </a:ext>
            </a:extLst>
          </p:cNvPr>
          <p:cNvSpPr txBox="1"/>
          <p:nvPr/>
        </p:nvSpPr>
        <p:spPr>
          <a:xfrm>
            <a:off x="2772409" y="181094"/>
            <a:ext cx="453580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Time Period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00184-AB77-433F-9633-FE729A8AB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" y="2533963"/>
            <a:ext cx="8884922" cy="1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title="Period">
            <a:extLst>
              <a:ext uri="{FF2B5EF4-FFF2-40B4-BE49-F238E27FC236}">
                <a16:creationId xmlns:a16="http://schemas.microsoft.com/office/drawing/2014/main" id="{78E8D828-B221-41EF-A519-01B7EAE34D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16714" y="162186"/>
          <a:ext cx="4110413" cy="233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9D3C064F-4C41-4CFB-81B0-157699043B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7040" y="42318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53DDC0A-18C8-4C63-92EA-98FFF6F25E46}"/>
              </a:ext>
            </a:extLst>
          </p:cNvPr>
          <p:cNvSpPr/>
          <p:nvPr/>
        </p:nvSpPr>
        <p:spPr>
          <a:xfrm>
            <a:off x="4987430" y="1173751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0F9BFBA0-2139-47C3-AD9E-6D86D0FF99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580" y="348642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347901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125048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150874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994292-B99A-4AFD-9595-075E9F80CE1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82290" y="3126198"/>
          <a:ext cx="4110413" cy="245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F99D39C9-B470-42E8-82FE-8137259460E8}"/>
              </a:ext>
            </a:extLst>
          </p:cNvPr>
          <p:cNvSpPr/>
          <p:nvPr/>
        </p:nvSpPr>
        <p:spPr>
          <a:xfrm>
            <a:off x="2404110" y="4198577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F62AD-71D4-4D55-9373-5EB5F1575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6" y="2387941"/>
            <a:ext cx="2160847" cy="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D2A95-96BE-40A0-A3B6-032A7392B869}"/>
              </a:ext>
            </a:extLst>
          </p:cNvPr>
          <p:cNvSpPr txBox="1"/>
          <p:nvPr/>
        </p:nvSpPr>
        <p:spPr>
          <a:xfrm>
            <a:off x="2926474" y="108820"/>
            <a:ext cx="422767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Double 11 Features</a:t>
            </a:r>
          </a:p>
        </p:txBody>
      </p:sp>
      <p:pic>
        <p:nvPicPr>
          <p:cNvPr id="1026" name="Picture 2" descr="What Alibaba&amp;amp;#039;s Double 11 event tells us about China&amp;amp;#039;s economy  EJINSIGHT - ejinsight.com">
            <a:extLst>
              <a:ext uri="{FF2B5EF4-FFF2-40B4-BE49-F238E27FC236}">
                <a16:creationId xmlns:a16="http://schemas.microsoft.com/office/drawing/2014/main" id="{62970204-4143-4A9A-A03E-78A19B50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4" y="2835275"/>
            <a:ext cx="4424357" cy="229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098634-28E5-4EFA-89FD-0D5752EF0BE9}"/>
              </a:ext>
            </a:extLst>
          </p:cNvPr>
          <p:cNvSpPr txBox="1"/>
          <p:nvPr/>
        </p:nvSpPr>
        <p:spPr>
          <a:xfrm>
            <a:off x="714295" y="1477580"/>
            <a:ext cx="4424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November – shopping festival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Huge volume of online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ne-time deal hunters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9EB7B-D3AE-4ADB-B3FB-DB58F1368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19" y="1495471"/>
            <a:ext cx="4603334" cy="30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1598A102-B64C-4140-A76B-499F527363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994" y="1677908"/>
          <a:ext cx="328564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3" name="Arrow: Up-Down 2">
            <a:extLst>
              <a:ext uri="{FF2B5EF4-FFF2-40B4-BE49-F238E27FC236}">
                <a16:creationId xmlns:a16="http://schemas.microsoft.com/office/drawing/2014/main" id="{504CC9A6-BD46-4AB4-9C37-E8F2ABE881BA}"/>
              </a:ext>
            </a:extLst>
          </p:cNvPr>
          <p:cNvSpPr/>
          <p:nvPr/>
        </p:nvSpPr>
        <p:spPr>
          <a:xfrm rot="16200000">
            <a:off x="3120986" y="810749"/>
            <a:ext cx="101600" cy="1535699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13E68-704C-4803-AF48-DB4C84E0E197}"/>
              </a:ext>
            </a:extLst>
          </p:cNvPr>
          <p:cNvSpPr txBox="1"/>
          <p:nvPr/>
        </p:nvSpPr>
        <p:spPr>
          <a:xfrm>
            <a:off x="2758852" y="131858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215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A241F-A41E-4388-B563-D5940406E615}"/>
              </a:ext>
            </a:extLst>
          </p:cNvPr>
          <p:cNvSpPr txBox="1"/>
          <p:nvPr/>
        </p:nvSpPr>
        <p:spPr>
          <a:xfrm>
            <a:off x="4232530" y="2573347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7BCC6F9-6B72-4FB8-BD60-9DB6A573DD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40311" y="1677908"/>
          <a:ext cx="879268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9268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PCA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76F762-E1F6-4B29-A6E8-D6CFE1776141}"/>
              </a:ext>
            </a:extLst>
          </p:cNvPr>
          <p:cNvSpPr txBox="1"/>
          <p:nvPr/>
        </p:nvSpPr>
        <p:spPr>
          <a:xfrm>
            <a:off x="4913429" y="1307406"/>
            <a:ext cx="1133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 PCA features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A04837E-6292-4498-94DC-AEC9C81D54EA}"/>
              </a:ext>
            </a:extLst>
          </p:cNvPr>
          <p:cNvSpPr/>
          <p:nvPr/>
        </p:nvSpPr>
        <p:spPr>
          <a:xfrm rot="16200000">
            <a:off x="5429143" y="1138966"/>
            <a:ext cx="101602" cy="87926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Análise de componentes principais – Wikipédia, a enciclopédia livre">
            <a:extLst>
              <a:ext uri="{FF2B5EF4-FFF2-40B4-BE49-F238E27FC236}">
                <a16:creationId xmlns:a16="http://schemas.microsoft.com/office/drawing/2014/main" id="{55E55BBF-56A1-45E7-A1C8-A6B5FF94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76" y="2046404"/>
            <a:ext cx="2620475" cy="24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BD909F-FF8D-40B4-A7AB-6F2D8A8D2E00}"/>
              </a:ext>
            </a:extLst>
          </p:cNvPr>
          <p:cNvSpPr txBox="1"/>
          <p:nvPr/>
        </p:nvSpPr>
        <p:spPr>
          <a:xfrm>
            <a:off x="3503929" y="195688"/>
            <a:ext cx="3072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PCA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20667-3AFC-4A09-ABC1-C59CC5EAA9C5}"/>
              </a:ext>
            </a:extLst>
          </p:cNvPr>
          <p:cNvSpPr txBox="1"/>
          <p:nvPr/>
        </p:nvSpPr>
        <p:spPr>
          <a:xfrm>
            <a:off x="653994" y="4505121"/>
            <a:ext cx="52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Summarize all features in 5 dimensions using Principal Component Analysis and append it to the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98539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80961-CA71-F844-9A6E-81B6026D17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898179" cy="3288600"/>
          </a:xfrm>
        </p:spPr>
        <p:txBody>
          <a:bodyPr/>
          <a:lstStyle/>
          <a:p>
            <a:r>
              <a:rPr lang="en-US" sz="2400" dirty="0"/>
              <a:t>Analyzed and cleaned large dataset</a:t>
            </a:r>
          </a:p>
          <a:p>
            <a:r>
              <a:rPr lang="en-US" sz="2400" dirty="0"/>
              <a:t>Performed feature engineering to extract a variety of features of different complexity levels</a:t>
            </a:r>
          </a:p>
          <a:p>
            <a:r>
              <a:rPr lang="en-US" sz="2400" dirty="0"/>
              <a:t>Implemented prediction model based on ensemble of classifiers</a:t>
            </a:r>
          </a:p>
          <a:p>
            <a:r>
              <a:rPr lang="en-US" sz="2400" dirty="0"/>
              <a:t>Submitted our solution on </a:t>
            </a:r>
            <a:r>
              <a:rPr lang="en-US" sz="2400" dirty="0" err="1"/>
              <a:t>tianchi.aliyun.com</a:t>
            </a:r>
            <a:r>
              <a:rPr lang="en-US" sz="2400" dirty="0"/>
              <a:t> and made it to the Top 40 Leaderboard!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694C3-A3BD-6341-97F5-3D6D5300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31C1-76C7-7646-9010-107327F9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36" y="942121"/>
            <a:ext cx="4722726" cy="47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77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9" name="TextShape 1"/>
          <p:cNvSpPr/>
          <p:nvPr/>
        </p:nvSpPr>
        <p:spPr>
          <a:xfrm>
            <a:off x="274319" y="1180800"/>
            <a:ext cx="5705375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D84AD298-B5A3-304E-A20D-723B7C33B044}"/>
              </a:ext>
            </a:extLst>
          </p:cNvPr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Maximize return on investment (ROI) by targeting people most likely to become loyal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8" name="TextShape 2"/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1" spc="-1" dirty="0">
                <a:solidFill>
                  <a:srgbClr val="FF0000"/>
                </a:solidFill>
                <a:latin typeface="Noto Sans"/>
              </a:rPr>
              <a:t>Maximize return on investment (ROI) by targeting people most likely to become loyal customers</a:t>
            </a:r>
            <a:endParaRPr lang="en-US" sz="1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09" name="TextShape 1"/>
          <p:cNvSpPr/>
          <p:nvPr/>
        </p:nvSpPr>
        <p:spPr>
          <a:xfrm>
            <a:off x="274318" y="1180799"/>
            <a:ext cx="5488807" cy="655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8209BFA-277A-DB4C-BBD3-09709F61BBD5}"/>
              </a:ext>
            </a:extLst>
          </p:cNvPr>
          <p:cNvSpPr/>
          <p:nvPr/>
        </p:nvSpPr>
        <p:spPr>
          <a:xfrm rot="1815382">
            <a:off x="2098373" y="4901221"/>
            <a:ext cx="663191" cy="18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3816-CFBC-BB48-9169-C654B509DFEA}"/>
              </a:ext>
            </a:extLst>
          </p:cNvPr>
          <p:cNvSpPr txBox="1"/>
          <p:nvPr/>
        </p:nvSpPr>
        <p:spPr>
          <a:xfrm>
            <a:off x="2843684" y="50241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Big Data!</a:t>
            </a:r>
          </a:p>
        </p:txBody>
      </p:sp>
    </p:spTree>
    <p:extLst>
      <p:ext uri="{BB962C8B-B14F-4D97-AF65-F5344CB8AC3E}">
        <p14:creationId xmlns:p14="http://schemas.microsoft.com/office/powerpoint/2010/main" val="14630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37912B-06E3-C04F-9ACE-B8325BD369D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295221" cy="4087611"/>
          </a:xfrm>
        </p:spPr>
        <p:txBody>
          <a:bodyPr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Predicting repeated buyers requires a lot of data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Difficult to do for individual stores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Readily available for large e-commerce platforms, such as TMALL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Models trained on data from large platforms can be used by individual stores, if made available</a:t>
            </a:r>
            <a:r>
              <a:rPr lang="en-US" sz="36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33E88-340E-9243-9C49-3977EA11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 Big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8213B-9A71-1F40-A577-9E808376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03" y="1326600"/>
            <a:ext cx="5092728" cy="38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B01D-2605-7C48-905C-62A3D4EC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competition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F595B-DAF3-9845-AEFD-684FD85248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599"/>
            <a:ext cx="4489105" cy="3967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Data from </a:t>
            </a:r>
            <a:r>
              <a:rPr lang="en-US" sz="2400" spc="-1" dirty="0" err="1">
                <a:solidFill>
                  <a:srgbClr val="808080"/>
                </a:solidFill>
                <a:latin typeface="Noto Sans"/>
              </a:rPr>
              <a:t>Tmall.com</a:t>
            </a: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 user behavior in the 6 months leading up to 11/11 promotion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Given a training and testing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Need to predict labels for testing dataset and upload results in CSV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Use AUC (Area Under the ROC Curve) to evaluate predictions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7F7F7-1535-7647-96AA-74C273223B63}"/>
              </a:ext>
            </a:extLst>
          </p:cNvPr>
          <p:cNvSpPr/>
          <p:nvPr/>
        </p:nvSpPr>
        <p:spPr>
          <a:xfrm>
            <a:off x="4812632" y="4836695"/>
            <a:ext cx="2165684" cy="2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ectangle 549"/>
          <p:cNvSpPr/>
          <p:nvPr/>
        </p:nvSpPr>
        <p:spPr>
          <a:xfrm>
            <a:off x="1832381" y="191161"/>
            <a:ext cx="6414878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The competition dataset</a:t>
            </a:r>
          </a:p>
        </p:txBody>
      </p:sp>
      <p:sp>
        <p:nvSpPr>
          <p:cNvPr id="566" name="Oval 565"/>
          <p:cNvSpPr/>
          <p:nvPr/>
        </p:nvSpPr>
        <p:spPr>
          <a:xfrm>
            <a:off x="4445640" y="822960"/>
            <a:ext cx="273960" cy="2739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Oval 566"/>
          <p:cNvSpPr/>
          <p:nvPr/>
        </p:nvSpPr>
        <p:spPr>
          <a:xfrm>
            <a:off x="4902840" y="822960"/>
            <a:ext cx="273960" cy="2739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Oval 567"/>
          <p:cNvSpPr/>
          <p:nvPr/>
        </p:nvSpPr>
        <p:spPr>
          <a:xfrm>
            <a:off x="5360040" y="822960"/>
            <a:ext cx="273960" cy="27396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1ADE37-DC19-BB44-88AF-DC7C0527CC7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355379" cy="424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dataset contains two types of data: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 demographic information, such as age and gender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Customer-merchant interaction data: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Label indicating whether the customer is a repeated buyer (training dataset) 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Activity log: one record (with timestamp, category, brand and item number, plus the action type) for each item that was clicked, added to cart, purchased or added to favorite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B36A5B-5A31-414F-86AC-5294A590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0" y="1747705"/>
            <a:ext cx="2667789" cy="26677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8BA06-0092-F144-B4F9-A881B763ED6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00" y="1326600"/>
            <a:ext cx="5293899" cy="43439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We use the AUC (Area Under the ROC Curve) to benchmark our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ROC curve is obtained by plotting the True Positive (TP) rate as a function of the False Positive (FP) rate, with one point for each classification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AUC is the integral of the curve, evaluated from (0,0) to (1,1).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AUC is a good measure because it is scale-invariant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F5160-0897-A142-86CA-BF2BF6F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evaluation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25F7-BD0A-D842-A549-7D14C5956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82" y="1714385"/>
            <a:ext cx="3134333" cy="251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629B16-7765-4A43-A7C3-F728BF8FBFCD}"/>
              </a:ext>
            </a:extLst>
          </p:cNvPr>
          <p:cNvSpPr txBox="1"/>
          <p:nvPr/>
        </p:nvSpPr>
        <p:spPr>
          <a:xfrm>
            <a:off x="5797899" y="439994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developers.google.com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tangle 535"/>
          <p:cNvSpPr/>
          <p:nvPr/>
        </p:nvSpPr>
        <p:spPr>
          <a:xfrm>
            <a:off x="1044540" y="1528182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The first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step was </a:t>
            </a: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to reorganize the dataset to optimize memory usage, and replace invalid (nan) values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141066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Clean data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2560320" y="417960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Before training, we need to arrange the data in a way that makes training most effective. This involves creating features of interest by organizing and transforming the data with various techniques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1878840" y="3795840"/>
            <a:ext cx="2837991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Feature engineering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predict using an ensemble of the trained classifier models, taking their best instances, and optimizing the weight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of each model.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7365240" y="367416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Predicting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train several classifier models (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CatBoostClassifier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LGBMClassifier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XGBClassifier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) and optimize their hyperparameters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5568594" y="90648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Training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4" name="Rectangle 543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02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04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C5C16-94E8-A54B-AED0-2AC04D7E5372}"/>
              </a:ext>
            </a:extLst>
          </p:cNvPr>
          <p:cNvSpPr/>
          <p:nvPr/>
        </p:nvSpPr>
        <p:spPr>
          <a:xfrm>
            <a:off x="2560320" y="285840"/>
            <a:ext cx="49374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Lato Black"/>
              </a:rPr>
              <a:t>The roadmap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838F-F9BA-3B49-BDC8-7BB6D5217B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7547" y="763718"/>
            <a:ext cx="5466303" cy="947738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7684D-55F6-1B43-9972-D40F230E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96" y="1818751"/>
            <a:ext cx="3520204" cy="35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858</Words>
  <Application>Microsoft Macintosh PowerPoint</Application>
  <PresentationFormat>Custom</PresentationFormat>
  <Paragraphs>274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32" baseType="lpstr">
      <vt:lpstr>DejaVu Sans</vt:lpstr>
      <vt:lpstr>Noto Sans CJK SC</vt:lpstr>
      <vt:lpstr>SimSun</vt:lpstr>
      <vt:lpstr>Arial</vt:lpstr>
      <vt:lpstr>Calibri</vt:lpstr>
      <vt:lpstr>Lato</vt:lpstr>
      <vt:lpstr>Lato Black</vt:lpstr>
      <vt:lpstr>Noto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When to use Big Data</vt:lpstr>
      <vt:lpstr>The competition details</vt:lpstr>
      <vt:lpstr>PowerPoint Presentation</vt:lpstr>
      <vt:lpstr>The evaluation criteria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>Gabriele Oliaro</cp:lastModifiedBy>
  <cp:revision>23</cp:revision>
  <dcterms:created xsi:type="dcterms:W3CDTF">2021-12-12T11:24:33Z</dcterms:created>
  <dcterms:modified xsi:type="dcterms:W3CDTF">2021-12-13T17:29:26Z</dcterms:modified>
  <dc:language>en-US</dc:language>
</cp:coreProperties>
</file>