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713" r:id="rId3"/>
    <p:sldMasterId id="2147483739" r:id="rId4"/>
  </p:sldMasterIdLst>
  <p:notesMasterIdLst>
    <p:notesMasterId r:id="rId30"/>
  </p:notesMasterIdLst>
  <p:sldIdLst>
    <p:sldId id="256" r:id="rId5"/>
    <p:sldId id="257" r:id="rId6"/>
    <p:sldId id="265" r:id="rId7"/>
    <p:sldId id="266" r:id="rId8"/>
    <p:sldId id="267" r:id="rId9"/>
    <p:sldId id="263" r:id="rId10"/>
    <p:sldId id="268" r:id="rId11"/>
    <p:sldId id="261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4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69" r:id="rId29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User-Period</a:t>
            </a:r>
            <a:r>
              <a:rPr lang="en-US" baseline="0" dirty="0"/>
              <a:t> Purchases</a:t>
            </a:r>
            <a:endParaRPr lang="en-US" dirty="0"/>
          </a:p>
        </c:rich>
      </c:tx>
      <c:layout>
        <c:manualLayout>
          <c:xMode val="edge"/>
          <c:yMode val="edge"/>
          <c:x val="0.31969974793287192"/>
          <c:y val="7.0689957102199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Purchases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10</c:v>
                </c:pt>
                <c:pt idx="2">
                  <c:v>5</c:v>
                </c:pt>
                <c:pt idx="3">
                  <c:v>21</c:v>
                </c:pt>
                <c:pt idx="4">
                  <c:v>19</c:v>
                </c:pt>
                <c:pt idx="5">
                  <c:v>50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027-47BC-8F8E-109577A855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403967"/>
        <c:axId val="709397727"/>
      </c:scatterChart>
      <c:valAx>
        <c:axId val="709403967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7727"/>
        <c:crosses val="autoZero"/>
        <c:crossBetween val="midCat"/>
      </c:valAx>
      <c:valAx>
        <c:axId val="70939772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Purchases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40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Merchant-Period</a:t>
            </a:r>
            <a:r>
              <a:rPr lang="en-US" baseline="0"/>
              <a:t> Clicks</a:t>
            </a:r>
            <a:endParaRPr lang="en-US"/>
          </a:p>
        </c:rich>
      </c:tx>
      <c:layout>
        <c:manualLayout>
          <c:xMode val="edge"/>
          <c:yMode val="edge"/>
          <c:x val="0.36773600174978133"/>
          <c:y val="5.55555555555555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Clicks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Sheet1!$A$16:$A$21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Sheet1!$B$16:$B$21</c:f>
              <c:numCache>
                <c:formatCode>General</c:formatCode>
                <c:ptCount val="6"/>
                <c:pt idx="0">
                  <c:v>347901</c:v>
                </c:pt>
                <c:pt idx="1">
                  <c:v>125048</c:v>
                </c:pt>
                <c:pt idx="2">
                  <c:v>101852</c:v>
                </c:pt>
                <c:pt idx="3">
                  <c:v>150874</c:v>
                </c:pt>
                <c:pt idx="4">
                  <c:v>70247</c:v>
                </c:pt>
                <c:pt idx="5">
                  <c:v>90115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A09-4258-B476-A7673550B7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9394815"/>
        <c:axId val="709395231"/>
      </c:scatterChart>
      <c:valAx>
        <c:axId val="709394815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5231"/>
        <c:crosses val="autoZero"/>
        <c:crossBetween val="midCat"/>
      </c:valAx>
      <c:valAx>
        <c:axId val="709395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Clicks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3948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60D3B-541D-CE4A-A63F-1518EF685EF4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FE7C-9533-3F49-BE06-8A4ED1170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4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0DD1C-4348-4E45-B107-FDFA807FA2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hyperlink" Target="https://icons8.com/" TargetMode="External"/><Relationship Id="rId2" Type="http://schemas.openxmlformats.org/officeDocument/2006/relationships/slideLayout" Target="../slideLayouts/slideLayout14.xml"/><Relationship Id="rId16" Type="http://schemas.openxmlformats.org/officeDocument/2006/relationships/hyperlink" Target="https://icons8.com/illustrations/author/5ec7b0e101d0360016f3d1b3" TargetMode="Externa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4114800"/>
            <a:ext cx="10079640" cy="15548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3" name="Group 22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9" name="Group 58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60" name="Oval 59"/>
              <p:cNvSpPr/>
              <p:nvPr/>
            </p:nvSpPr>
            <p:spPr>
              <a:xfrm rot="21598800" flipV="1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1" name="Oval 60"/>
              <p:cNvSpPr/>
              <p:nvPr/>
            </p:nvSpPr>
            <p:spPr>
              <a:xfrm rot="21598800" flipV="1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2" name="Oval 61"/>
              <p:cNvSpPr/>
              <p:nvPr/>
            </p:nvSpPr>
            <p:spPr>
              <a:xfrm rot="21598800" flipV="1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3" name="Oval 62"/>
              <p:cNvSpPr/>
              <p:nvPr/>
            </p:nvSpPr>
            <p:spPr>
              <a:xfrm rot="21598800" flipV="1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4" name="Oval 63"/>
              <p:cNvSpPr/>
              <p:nvPr/>
            </p:nvSpPr>
            <p:spPr>
              <a:xfrm rot="21598800" flipV="1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5" name="Oval 64"/>
              <p:cNvSpPr/>
              <p:nvPr/>
            </p:nvSpPr>
            <p:spPr>
              <a:xfrm rot="21598800" flipV="1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6" name="Oval 65"/>
              <p:cNvSpPr/>
              <p:nvPr/>
            </p:nvSpPr>
            <p:spPr>
              <a:xfrm rot="21598800" flipV="1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7" name="Oval 66"/>
              <p:cNvSpPr/>
              <p:nvPr/>
            </p:nvSpPr>
            <p:spPr>
              <a:xfrm rot="21598800" flipV="1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8" name="Oval 67"/>
              <p:cNvSpPr/>
              <p:nvPr/>
            </p:nvSpPr>
            <p:spPr>
              <a:xfrm rot="21598800" flipV="1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69" name="Oval 68"/>
              <p:cNvSpPr/>
              <p:nvPr/>
            </p:nvSpPr>
            <p:spPr>
              <a:xfrm rot="21598800" flipV="1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0" name="Oval 69"/>
              <p:cNvSpPr/>
              <p:nvPr/>
            </p:nvSpPr>
            <p:spPr>
              <a:xfrm rot="21598800" flipV="1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71" name="Oval 70"/>
              <p:cNvSpPr/>
              <p:nvPr/>
            </p:nvSpPr>
            <p:spPr>
              <a:xfrm rot="21598800" flipV="1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4"/>
                <a:srcRect/>
                <a:tile/>
              </a:blipFill>
              <a:ln w="0">
                <a:noFill/>
              </a:ln>
              <a:effectLst>
                <a:outerShdw dist="102841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72" name="Oval 71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Oval 72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Oval 73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" name="Picture 74"/>
          <p:cNvPicPr/>
          <p:nvPr/>
        </p:nvPicPr>
        <p:blipFill>
          <a:blip r:embed="rId15"/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6" name="Rectangle 75"/>
          <p:cNvSpPr/>
          <p:nvPr/>
        </p:nvSpPr>
        <p:spPr>
          <a:xfrm>
            <a:off x="4846320" y="4846320"/>
            <a:ext cx="21326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>
                <a:latin typeface="Lato"/>
                <a:ea typeface="Noto Sans CJK SC"/>
              </a:rPr>
              <a:t>Illustrations  by 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6"/>
              </a:rPr>
              <a:t>Pixeltrue</a:t>
            </a:r>
            <a:r>
              <a:rPr lang="en-US" sz="1000" b="0" strike="noStrike" spc="-1">
                <a:latin typeface="Lato"/>
                <a:ea typeface="Noto Sans CJK SC"/>
              </a:rPr>
              <a:t> on </a:t>
            </a:r>
            <a:r>
              <a:rPr lang="en-US" sz="1000" b="0" u="sng" strike="noStrike" spc="-1">
                <a:solidFill>
                  <a:srgbClr val="0000FF"/>
                </a:solidFill>
                <a:uFillTx/>
                <a:latin typeface="Lato"/>
                <a:ea typeface="Noto Sans CJK SC"/>
                <a:hlinkClick r:id="rId17"/>
              </a:rPr>
              <a:t>icons8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/>
          <p:cNvSpPr/>
          <p:nvPr/>
        </p:nvSpPr>
        <p:spPr>
          <a:xfrm>
            <a:off x="641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" name="Rectangle 263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" name="Oval 264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Oval 265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" name="Oval 266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" name="Freeform 267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/>
            <a:ahLst/>
            <a:cxnLst/>
            <a:rect l="l" t="t" r="r" b="b"/>
            <a:pathLst>
              <a:path w="4827" h="5589">
                <a:moveTo>
                  <a:pt x="1270" y="0"/>
                </a:moveTo>
                <a:cubicBezTo>
                  <a:pt x="0" y="2540"/>
                  <a:pt x="2540" y="5588"/>
                  <a:pt x="4826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" name="Freeform 268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/>
            <a:ahLst/>
            <a:cxn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0" name="Freeform 269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/>
            <a:ahLst/>
            <a:cxnLst/>
            <a:rect l="l" t="t" r="r" b="b"/>
            <a:pathLst>
              <a:path w="2795" h="4065">
                <a:moveTo>
                  <a:pt x="762" y="4064"/>
                </a:moveTo>
                <a:cubicBezTo>
                  <a:pt x="0" y="3301"/>
                  <a:pt x="2794" y="3555"/>
                  <a:pt x="2794" y="2794"/>
                </a:cubicBezTo>
                <a:cubicBezTo>
                  <a:pt x="2794" y="2032"/>
                  <a:pt x="0" y="1778"/>
                  <a:pt x="762" y="2540"/>
                </a:cubicBezTo>
                <a:cubicBezTo>
                  <a:pt x="1524" y="3302"/>
                  <a:pt x="2540" y="508"/>
                  <a:pt x="152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Rectangle 270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Rectangle 271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val 392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Oval 393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5" name="Group 394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96" name="Oval 395"/>
            <p:cNvSpPr/>
            <p:nvPr/>
          </p:nvSpPr>
          <p:spPr>
            <a:xfrm rot="5395800" flipV="1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7" name="Oval 396"/>
            <p:cNvSpPr/>
            <p:nvPr/>
          </p:nvSpPr>
          <p:spPr>
            <a:xfrm rot="5395800" flipV="1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8" name="Oval 397"/>
            <p:cNvSpPr/>
            <p:nvPr/>
          </p:nvSpPr>
          <p:spPr>
            <a:xfrm rot="5395800" flipV="1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Oval 398"/>
            <p:cNvSpPr/>
            <p:nvPr/>
          </p:nvSpPr>
          <p:spPr>
            <a:xfrm rot="5395800" flipV="1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Oval 399"/>
            <p:cNvSpPr/>
            <p:nvPr/>
          </p:nvSpPr>
          <p:spPr>
            <a:xfrm rot="5395800" flipV="1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1" name="Oval 400"/>
            <p:cNvSpPr/>
            <p:nvPr/>
          </p:nvSpPr>
          <p:spPr>
            <a:xfrm rot="5395800" flipV="1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2" name="Oval 401"/>
            <p:cNvSpPr/>
            <p:nvPr/>
          </p:nvSpPr>
          <p:spPr>
            <a:xfrm rot="5395800" flipV="1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3" name="Oval 402"/>
            <p:cNvSpPr/>
            <p:nvPr/>
          </p:nvSpPr>
          <p:spPr>
            <a:xfrm rot="5395800" flipV="1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4" name="Oval 403"/>
            <p:cNvSpPr/>
            <p:nvPr/>
          </p:nvSpPr>
          <p:spPr>
            <a:xfrm rot="5395800" flipV="1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5" name="Oval 404"/>
            <p:cNvSpPr/>
            <p:nvPr/>
          </p:nvSpPr>
          <p:spPr>
            <a:xfrm rot="5395800" flipV="1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6" name="Oval 405"/>
            <p:cNvSpPr/>
            <p:nvPr/>
          </p:nvSpPr>
          <p:spPr>
            <a:xfrm rot="5395800" flipV="1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7" name="Oval 406"/>
            <p:cNvSpPr/>
            <p:nvPr/>
          </p:nvSpPr>
          <p:spPr>
            <a:xfrm rot="5395800" flipV="1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408" name="Group 407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409" name="Oval 408"/>
            <p:cNvSpPr/>
            <p:nvPr/>
          </p:nvSpPr>
          <p:spPr>
            <a:xfrm rot="5395800" flipV="1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0" name="Oval 409"/>
            <p:cNvSpPr/>
            <p:nvPr/>
          </p:nvSpPr>
          <p:spPr>
            <a:xfrm rot="5395800" flipV="1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1" name="Oval 410"/>
            <p:cNvSpPr/>
            <p:nvPr/>
          </p:nvSpPr>
          <p:spPr>
            <a:xfrm rot="5395800" flipV="1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2" name="Oval 411"/>
            <p:cNvSpPr/>
            <p:nvPr/>
          </p:nvSpPr>
          <p:spPr>
            <a:xfrm rot="5395800" flipV="1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3" name="Oval 412"/>
            <p:cNvSpPr/>
            <p:nvPr/>
          </p:nvSpPr>
          <p:spPr>
            <a:xfrm rot="5395800" flipV="1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4" name="Oval 413"/>
            <p:cNvSpPr/>
            <p:nvPr/>
          </p:nvSpPr>
          <p:spPr>
            <a:xfrm rot="5395800" flipV="1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5" name="Oval 414"/>
            <p:cNvSpPr/>
            <p:nvPr/>
          </p:nvSpPr>
          <p:spPr>
            <a:xfrm rot="5395800" flipV="1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6" name="Oval 415"/>
            <p:cNvSpPr/>
            <p:nvPr/>
          </p:nvSpPr>
          <p:spPr>
            <a:xfrm rot="5395800" flipV="1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7" name="Oval 416"/>
            <p:cNvSpPr/>
            <p:nvPr/>
          </p:nvSpPr>
          <p:spPr>
            <a:xfrm rot="5395800" flipV="1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8" name="Oval 417"/>
            <p:cNvSpPr/>
            <p:nvPr/>
          </p:nvSpPr>
          <p:spPr>
            <a:xfrm rot="5395800" flipV="1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9" name="Oval 418"/>
            <p:cNvSpPr/>
            <p:nvPr/>
          </p:nvSpPr>
          <p:spPr>
            <a:xfrm rot="5395800" flipV="1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0" name="Oval 419"/>
            <p:cNvSpPr/>
            <p:nvPr/>
          </p:nvSpPr>
          <p:spPr>
            <a:xfrm rot="5395800" flipV="1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dist="102841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1" name="Oval 420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Rectangle 504"/>
          <p:cNvSpPr/>
          <p:nvPr/>
        </p:nvSpPr>
        <p:spPr>
          <a:xfrm>
            <a:off x="228600" y="4515120"/>
            <a:ext cx="6665040" cy="920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2800" b="1" strike="noStrike" spc="-1" dirty="0" err="1">
                <a:latin typeface="Noto Sans"/>
              </a:rPr>
              <a:t>TMall</a:t>
            </a:r>
            <a:r>
              <a:rPr lang="en-US" sz="2800" b="1" strike="noStrike" spc="-1" dirty="0">
                <a:latin typeface="Noto Sans"/>
              </a:rPr>
              <a:t> Repeat Buyers Prediction</a:t>
            </a:r>
            <a:endParaRPr lang="en-US" sz="28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US" sz="2000" b="0" strike="noStrike" spc="-1" dirty="0">
                <a:latin typeface="Noto Sans"/>
              </a:rPr>
              <a:t>Big Data Intelligence – Tsinghua University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06" name="Rectangle 505"/>
          <p:cNvSpPr/>
          <p:nvPr/>
        </p:nvSpPr>
        <p:spPr>
          <a:xfrm>
            <a:off x="7315200" y="4629240"/>
            <a:ext cx="2377080" cy="49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00" b="0" strike="noStrike" spc="-1" dirty="0">
                <a:latin typeface="Noto Sans"/>
              </a:rPr>
              <a:t>Armando Fortes, David </a:t>
            </a:r>
            <a:r>
              <a:rPr lang="en-US" sz="1300" b="0" strike="noStrike" spc="-1" dirty="0" err="1">
                <a:latin typeface="Noto Sans"/>
              </a:rPr>
              <a:t>Pissarra</a:t>
            </a:r>
            <a:r>
              <a:rPr lang="en-US" sz="1300" b="0" strike="noStrike" spc="-1" dirty="0">
                <a:latin typeface="Noto Sans"/>
              </a:rPr>
              <a:t>, Gabriele Oliaro</a:t>
            </a:r>
            <a:endParaRPr lang="en-US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latin typeface="Noto Sans"/>
              </a:rPr>
              <a:t>14 December 2021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507" name="Straight Connector 506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830A4-C151-F046-B5BF-55CCB068A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695" y="186194"/>
            <a:ext cx="7447547" cy="41892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B2BE3F-F61F-4CC6-82E1-13E0EB04FE53}"/>
              </a:ext>
            </a:extLst>
          </p:cNvPr>
          <p:cNvSpPr txBox="1"/>
          <p:nvPr/>
        </p:nvSpPr>
        <p:spPr>
          <a:xfrm>
            <a:off x="2519997" y="234434"/>
            <a:ext cx="5040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75B15-98A3-4D33-9CD0-F390BE18F962}"/>
              </a:ext>
            </a:extLst>
          </p:cNvPr>
          <p:cNvSpPr txBox="1"/>
          <p:nvPr/>
        </p:nvSpPr>
        <p:spPr>
          <a:xfrm>
            <a:off x="1684062" y="2500243"/>
            <a:ext cx="671249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Counting features (counting user purchase frequency, etc.)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Statistical analysis features based on counting features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Time period features (time span analysis, double 11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Principal component analysis features (PCA features)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C623F-6016-4A81-BD31-38E65EAF88DA}"/>
              </a:ext>
            </a:extLst>
          </p:cNvPr>
          <p:cNvSpPr txBox="1"/>
          <p:nvPr/>
        </p:nvSpPr>
        <p:spPr>
          <a:xfrm>
            <a:off x="1684062" y="1468720"/>
            <a:ext cx="67124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There’s no strong correlation between users and merchants in the initial dataset</a:t>
            </a:r>
          </a:p>
          <a:p>
            <a:pPr algn="just"/>
            <a:r>
              <a:rPr lang="en-US" sz="1600" dirty="0"/>
              <a:t>     </a:t>
            </a:r>
            <a:r>
              <a:rPr lang="en-US" sz="1600" b="1" dirty="0"/>
              <a:t>Solution</a:t>
            </a:r>
            <a:r>
              <a:rPr lang="en-US" sz="1600" dirty="0"/>
              <a:t>: Create features!</a:t>
            </a:r>
          </a:p>
        </p:txBody>
      </p:sp>
    </p:spTree>
    <p:extLst>
      <p:ext uri="{BB962C8B-B14F-4D97-AF65-F5344CB8AC3E}">
        <p14:creationId xmlns:p14="http://schemas.microsoft.com/office/powerpoint/2010/main" val="309216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C8BB87-6514-4A93-BFD4-3492C4C26372}"/>
              </a:ext>
            </a:extLst>
          </p:cNvPr>
          <p:cNvSpPr txBox="1"/>
          <p:nvPr/>
        </p:nvSpPr>
        <p:spPr>
          <a:xfrm>
            <a:off x="1700428" y="214415"/>
            <a:ext cx="66797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Counting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C480B-77DC-4B92-8373-A05F1B67F726}"/>
              </a:ext>
            </a:extLst>
          </p:cNvPr>
          <p:cNvSpPr txBox="1"/>
          <p:nvPr/>
        </p:nvSpPr>
        <p:spPr>
          <a:xfrm>
            <a:off x="1034209" y="1384465"/>
            <a:ext cx="4179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Interactions regarding users, merchants or even both together.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C2526FE-8117-4F32-9408-70FA3C7C6D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9884" y="2404359"/>
          <a:ext cx="492846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405461513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1790746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Brands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4A4B0E0C-8D93-4A3F-86F4-C4A7064E5F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377" y="1676853"/>
            <a:ext cx="3197364" cy="319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1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87B602-F62B-43E3-BE12-593DF83BCCC8}"/>
              </a:ext>
            </a:extLst>
          </p:cNvPr>
          <p:cNvSpPr txBox="1"/>
          <p:nvPr/>
        </p:nvSpPr>
        <p:spPr>
          <a:xfrm>
            <a:off x="2368549" y="394454"/>
            <a:ext cx="53435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Statistical Analysis Features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DAB628-E566-4810-A720-8BEE9E4F5721}"/>
              </a:ext>
            </a:extLst>
          </p:cNvPr>
          <p:cNvSpPr txBox="1"/>
          <p:nvPr/>
        </p:nvSpPr>
        <p:spPr>
          <a:xfrm>
            <a:off x="2229285" y="1281747"/>
            <a:ext cx="56220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 the calculated user-merchant counting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9A8F375-020C-4634-B5D3-2D93D9713396}"/>
              </a:ext>
            </a:extLst>
          </p:cNvPr>
          <p:cNvSpPr/>
          <p:nvPr/>
        </p:nvSpPr>
        <p:spPr>
          <a:xfrm>
            <a:off x="5557833" y="3608342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285F6B79-B814-4700-B645-BF8A231BA94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7625" y="3116852"/>
          <a:ext cx="3661503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20501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  <a:gridCol w="1220501">
                  <a:extLst>
                    <a:ext uri="{9D8B030D-6E8A-4147-A177-3AD203B41FA5}">
                      <a16:colId xmlns:a16="http://schemas.microsoft.com/office/drawing/2014/main" val="2692483892"/>
                    </a:ext>
                  </a:extLst>
                </a:gridCol>
              </a:tblGrid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4717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4513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C291D06-07E8-4EF1-A60A-7C9603F4869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04718" y="3116852"/>
          <a:ext cx="1719588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59794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859794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Used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61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3BD4FF-3E22-4196-BE13-0CAE0CBFBA41}"/>
              </a:ext>
            </a:extLst>
          </p:cNvPr>
          <p:cNvSpPr txBox="1"/>
          <p:nvPr/>
        </p:nvSpPr>
        <p:spPr>
          <a:xfrm>
            <a:off x="2772409" y="181094"/>
            <a:ext cx="453580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Time Period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00184-AB77-433F-9633-FE729A8AB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50" y="2533963"/>
            <a:ext cx="8884922" cy="1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1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title="Period">
            <a:extLst>
              <a:ext uri="{FF2B5EF4-FFF2-40B4-BE49-F238E27FC236}">
                <a16:creationId xmlns:a16="http://schemas.microsoft.com/office/drawing/2014/main" id="{78E8D828-B221-41EF-A519-01B7EAE34D31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616714" y="162186"/>
          <a:ext cx="4110413" cy="2335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9D3C064F-4C41-4CFB-81B0-157699043B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87040" y="42318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453DDC0A-18C8-4C63-92EA-98FFF6F25E46}"/>
              </a:ext>
            </a:extLst>
          </p:cNvPr>
          <p:cNvSpPr/>
          <p:nvPr/>
        </p:nvSpPr>
        <p:spPr>
          <a:xfrm>
            <a:off x="4987430" y="1173751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14">
            <a:extLst>
              <a:ext uri="{FF2B5EF4-FFF2-40B4-BE49-F238E27FC236}">
                <a16:creationId xmlns:a16="http://schemas.microsoft.com/office/drawing/2014/main" id="{0F9BFBA0-2139-47C3-AD9E-6D86D0FF996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9580" y="3486421"/>
          <a:ext cx="1790700" cy="18135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95350">
                  <a:extLst>
                    <a:ext uri="{9D8B030D-6E8A-4147-A177-3AD203B41FA5}">
                      <a16:colId xmlns:a16="http://schemas.microsoft.com/office/drawing/2014/main" val="4209355329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4112978314"/>
                    </a:ext>
                  </a:extLst>
                </a:gridCol>
              </a:tblGrid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Purchases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28285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347901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643257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125048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465319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101852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419135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150874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958294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2128"/>
                  </a:ext>
                </a:extLst>
              </a:tr>
              <a:tr h="23182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90115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904280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94292-B99A-4AFD-9595-075E9F80CE1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3082290" y="3126198"/>
          <a:ext cx="4110413" cy="2457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F99D39C9-B470-42E8-82FE-8137259460E8}"/>
              </a:ext>
            </a:extLst>
          </p:cNvPr>
          <p:cNvSpPr/>
          <p:nvPr/>
        </p:nvSpPr>
        <p:spPr>
          <a:xfrm>
            <a:off x="2404110" y="4198577"/>
            <a:ext cx="678180" cy="31242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0F62AD-71D4-4D55-9373-5EB5F1575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06" y="2387941"/>
            <a:ext cx="2160847" cy="89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FD2A95-96BE-40A0-A3B6-032A7392B869}"/>
              </a:ext>
            </a:extLst>
          </p:cNvPr>
          <p:cNvSpPr txBox="1"/>
          <p:nvPr/>
        </p:nvSpPr>
        <p:spPr>
          <a:xfrm>
            <a:off x="2926474" y="108820"/>
            <a:ext cx="4227675" cy="73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dirty="0"/>
              <a:t>Double 11 Features</a:t>
            </a:r>
          </a:p>
        </p:txBody>
      </p:sp>
      <p:pic>
        <p:nvPicPr>
          <p:cNvPr id="1026" name="Picture 2" descr="What Alibaba&amp;amp;#039;s Double 11 event tells us about China&amp;amp;#039;s economy  EJINSIGHT - ejinsight.com">
            <a:extLst>
              <a:ext uri="{FF2B5EF4-FFF2-40B4-BE49-F238E27FC236}">
                <a16:creationId xmlns:a16="http://schemas.microsoft.com/office/drawing/2014/main" id="{62970204-4143-4A9A-A03E-78A19B50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4" y="2835275"/>
            <a:ext cx="4424357" cy="2294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098634-28E5-4EFA-89FD-0D5752EF0BE9}"/>
              </a:ext>
            </a:extLst>
          </p:cNvPr>
          <p:cNvSpPr txBox="1"/>
          <p:nvPr/>
        </p:nvSpPr>
        <p:spPr>
          <a:xfrm>
            <a:off x="714295" y="1477580"/>
            <a:ext cx="4424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November – shopping festival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Huge volume of online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1800" kern="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ne-time deal hunters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9EB7B-D3AE-4ADB-B3FB-DB58F1368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9" y="1495471"/>
            <a:ext cx="4603334" cy="306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3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598A102-B64C-4140-A76B-499F5273630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3994" y="1677908"/>
          <a:ext cx="3285640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21410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053740939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2624816796"/>
                    </a:ext>
                  </a:extLst>
                </a:gridCol>
                <a:gridCol w="821410">
                  <a:extLst>
                    <a:ext uri="{9D8B030D-6E8A-4147-A177-3AD203B41FA5}">
                      <a16:colId xmlns:a16="http://schemas.microsoft.com/office/drawing/2014/main" val="4043552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User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Merchant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263947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338674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9058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237186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100871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5626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49472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28974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359629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216711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61119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3" name="Arrow: Up-Down 2">
            <a:extLst>
              <a:ext uri="{FF2B5EF4-FFF2-40B4-BE49-F238E27FC236}">
                <a16:creationId xmlns:a16="http://schemas.microsoft.com/office/drawing/2014/main" id="{504CC9A6-BD46-4AB4-9C37-E8F2ABE881BA}"/>
              </a:ext>
            </a:extLst>
          </p:cNvPr>
          <p:cNvSpPr/>
          <p:nvPr/>
        </p:nvSpPr>
        <p:spPr>
          <a:xfrm rot="16200000">
            <a:off x="3120986" y="810749"/>
            <a:ext cx="101600" cy="1535699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D13E68-704C-4803-AF48-DB4C84E0E197}"/>
              </a:ext>
            </a:extLst>
          </p:cNvPr>
          <p:cNvSpPr txBox="1"/>
          <p:nvPr/>
        </p:nvSpPr>
        <p:spPr>
          <a:xfrm>
            <a:off x="2758852" y="1318586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215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A241F-A41E-4388-B563-D5940406E615}"/>
              </a:ext>
            </a:extLst>
          </p:cNvPr>
          <p:cNvSpPr txBox="1"/>
          <p:nvPr/>
        </p:nvSpPr>
        <p:spPr>
          <a:xfrm>
            <a:off x="4232530" y="2573347"/>
            <a:ext cx="5148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>
                    <a:lumMod val="65000"/>
                  </a:schemeClr>
                </a:solidFill>
              </a:rPr>
              <a:t>+</a:t>
            </a:r>
            <a:endParaRPr lang="en-US" sz="1200" b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57BCC6F9-6B72-4FB8-BD60-9DB6A573DD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40311" y="1677908"/>
          <a:ext cx="879268" cy="25603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79268">
                  <a:extLst>
                    <a:ext uri="{9D8B030D-6E8A-4147-A177-3AD203B41FA5}">
                      <a16:colId xmlns:a16="http://schemas.microsoft.com/office/drawing/2014/main" val="19355270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PCA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45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590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4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79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625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028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840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605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955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86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770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31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76F762-E1F6-4B29-A6E8-D6CFE1776141}"/>
              </a:ext>
            </a:extLst>
          </p:cNvPr>
          <p:cNvSpPr txBox="1"/>
          <p:nvPr/>
        </p:nvSpPr>
        <p:spPr>
          <a:xfrm>
            <a:off x="4913429" y="1307406"/>
            <a:ext cx="11330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5 PCA features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4A04837E-6292-4498-94DC-AEC9C81D54EA}"/>
              </a:ext>
            </a:extLst>
          </p:cNvPr>
          <p:cNvSpPr/>
          <p:nvPr/>
        </p:nvSpPr>
        <p:spPr>
          <a:xfrm rot="16200000">
            <a:off x="5429143" y="1138966"/>
            <a:ext cx="101602" cy="879266"/>
          </a:xfrm>
          <a:prstGeom prst="up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Análise de componentes principais – Wikipédia, a enciclopédia livre">
            <a:extLst>
              <a:ext uri="{FF2B5EF4-FFF2-40B4-BE49-F238E27FC236}">
                <a16:creationId xmlns:a16="http://schemas.microsoft.com/office/drawing/2014/main" id="{55E55BBF-56A1-45E7-A1C8-A6B5FF948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76" y="2046404"/>
            <a:ext cx="2620475" cy="245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BD909F-FF8D-40B4-A7AB-6F2D8A8D2E00}"/>
              </a:ext>
            </a:extLst>
          </p:cNvPr>
          <p:cNvSpPr txBox="1"/>
          <p:nvPr/>
        </p:nvSpPr>
        <p:spPr>
          <a:xfrm>
            <a:off x="3503929" y="195688"/>
            <a:ext cx="30727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PCA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F20667-3AFC-4A09-ABC1-C59CC5EAA9C5}"/>
              </a:ext>
            </a:extLst>
          </p:cNvPr>
          <p:cNvSpPr txBox="1"/>
          <p:nvPr/>
        </p:nvSpPr>
        <p:spPr>
          <a:xfrm>
            <a:off x="653994" y="4505121"/>
            <a:ext cx="5265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Summarize all features in 5 dimensions using Principal Component Analysis and append it to the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98539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aleway" pitchFamily="2" charset="0"/>
                <a:ea typeface="DejaVu Sans"/>
                <a:cs typeface="DejaVu Sans"/>
              </a:rPr>
              <a:t>Gradient Boosting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7BE83-695E-47CC-A409-E853D2DC3A95}"/>
              </a:ext>
            </a:extLst>
          </p:cNvPr>
          <p:cNvSpPr txBox="1"/>
          <p:nvPr/>
        </p:nvSpPr>
        <p:spPr>
          <a:xfrm>
            <a:off x="613834" y="1955652"/>
            <a:ext cx="4949406" cy="257024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Gradient </a:t>
            </a:r>
            <a:r>
              <a:rPr lang="en-US" sz="1600" dirty="0">
                <a:solidFill>
                  <a:srgbClr val="111111"/>
                </a:solidFill>
                <a:latin typeface="raleway" pitchFamily="2" charset="0"/>
              </a:rPr>
              <a:t>B</a:t>
            </a: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oosting is a stage-wise additive model which generates weak-learners during the learning process.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Decision trees are gradually added one at a time, each of them being trained using the residual errors of their predecessors as labels.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b="0" i="0" dirty="0">
                <a:solidFill>
                  <a:srgbClr val="111111"/>
                </a:solidFill>
                <a:effectLst/>
                <a:latin typeface="raleway" pitchFamily="2" charset="0"/>
              </a:rPr>
              <a:t>The contribution of a given decision tree to the ensemble is based on the gradient descent optimization process, where we attempt to minimize the overall error of the strong-learner.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7DD0E2-051B-4EB6-B338-70C3ADDE67E7}"/>
              </a:ext>
            </a:extLst>
          </p:cNvPr>
          <p:cNvGrpSpPr/>
          <p:nvPr/>
        </p:nvGrpSpPr>
        <p:grpSpPr>
          <a:xfrm>
            <a:off x="7519567" y="3160779"/>
            <a:ext cx="1353388" cy="946440"/>
            <a:chOff x="6691795" y="2026830"/>
            <a:chExt cx="2757288" cy="19050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389095-91DB-4F4C-A5A2-0E33045D1863}"/>
                </a:ext>
              </a:extLst>
            </p:cNvPr>
            <p:cNvSpPr/>
            <p:nvPr/>
          </p:nvSpPr>
          <p:spPr>
            <a:xfrm>
              <a:off x="7338535" y="2026830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E549352-E881-45C2-BDD2-8D61A24AD4F7}"/>
                </a:ext>
              </a:extLst>
            </p:cNvPr>
            <p:cNvSpPr/>
            <p:nvPr/>
          </p:nvSpPr>
          <p:spPr>
            <a:xfrm>
              <a:off x="7990397" y="255786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A126F05-A67B-499C-8E60-A18F20E70F28}"/>
                </a:ext>
              </a:extLst>
            </p:cNvPr>
            <p:cNvSpPr/>
            <p:nvPr/>
          </p:nvSpPr>
          <p:spPr>
            <a:xfrm>
              <a:off x="6691795" y="2557865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AFF8439-EFD5-4FFF-8E65-C6FC92B7D6D4}"/>
                </a:ext>
              </a:extLst>
            </p:cNvPr>
            <p:cNvSpPr/>
            <p:nvPr/>
          </p:nvSpPr>
          <p:spPr>
            <a:xfrm>
              <a:off x="8642259" y="308890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D883DE-FA42-4504-AB89-0CD7AA02E183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7095207" y="2334055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CCCF98A-EB9C-4499-8AC6-EFAAAA8DB449}"/>
                </a:ext>
              </a:extLst>
            </p:cNvPr>
            <p:cNvCxnSpPr>
              <a:cxnSpLocks/>
            </p:cNvCxnSpPr>
            <p:nvPr/>
          </p:nvCxnSpPr>
          <p:spPr>
            <a:xfrm>
              <a:off x="7892342" y="2337355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AA9582A-A808-41D0-9EC5-450266B0C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8434" y="286422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CEC5F-949D-4554-A725-7730144D0711}"/>
                </a:ext>
              </a:extLst>
            </p:cNvPr>
            <p:cNvCxnSpPr>
              <a:cxnSpLocks/>
            </p:cNvCxnSpPr>
            <p:nvPr/>
          </p:nvCxnSpPr>
          <p:spPr>
            <a:xfrm>
              <a:off x="8545569" y="286752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8F9A25C-8FCA-4F84-B74D-7C87A3AA71D9}"/>
                </a:ext>
              </a:extLst>
            </p:cNvPr>
            <p:cNvSpPr/>
            <p:nvPr/>
          </p:nvSpPr>
          <p:spPr>
            <a:xfrm>
              <a:off x="7361244" y="3085335"/>
              <a:ext cx="806824" cy="315559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BB54BEE0-F21E-4428-9F8F-B8B27E3948E8}"/>
                </a:ext>
              </a:extLst>
            </p:cNvPr>
            <p:cNvSpPr/>
            <p:nvPr/>
          </p:nvSpPr>
          <p:spPr>
            <a:xfrm>
              <a:off x="8013106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C293FA7-A5B9-42B6-B950-5488EDC626CE}"/>
                </a:ext>
              </a:extLst>
            </p:cNvPr>
            <p:cNvSpPr/>
            <p:nvPr/>
          </p:nvSpPr>
          <p:spPr>
            <a:xfrm>
              <a:off x="6722188" y="3616370"/>
              <a:ext cx="806824" cy="315559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FB2B9E5-92D9-4D3E-AA53-84FEE7DE6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9281" y="3391693"/>
              <a:ext cx="500744" cy="22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A12058B-5176-4F03-9173-6B64EDCF0E57}"/>
                </a:ext>
              </a:extLst>
            </p:cNvPr>
            <p:cNvCxnSpPr>
              <a:cxnSpLocks/>
            </p:cNvCxnSpPr>
            <p:nvPr/>
          </p:nvCxnSpPr>
          <p:spPr>
            <a:xfrm>
              <a:off x="7916416" y="3394993"/>
              <a:ext cx="472568" cy="2196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EF524-616D-4DB0-87F9-0AC28D3CFDA7}"/>
              </a:ext>
            </a:extLst>
          </p:cNvPr>
          <p:cNvGrpSpPr/>
          <p:nvPr/>
        </p:nvGrpSpPr>
        <p:grpSpPr>
          <a:xfrm>
            <a:off x="7375028" y="2003254"/>
            <a:ext cx="1682423" cy="957368"/>
            <a:chOff x="7595269" y="1920564"/>
            <a:chExt cx="1682423" cy="957368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5D1FF48-F767-48B9-80A0-7EF492A8C712}"/>
                </a:ext>
              </a:extLst>
            </p:cNvPr>
            <p:cNvSpPr/>
            <p:nvPr/>
          </p:nvSpPr>
          <p:spPr>
            <a:xfrm>
              <a:off x="8561710" y="2457350"/>
              <a:ext cx="396022" cy="156768"/>
            </a:xfrm>
            <a:prstGeom prst="roundRect">
              <a:avLst/>
            </a:prstGeom>
            <a:solidFill>
              <a:srgbClr val="1A9EDB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8D870AA-0C74-4323-A34F-F179C622D614}"/>
                </a:ext>
              </a:extLst>
            </p:cNvPr>
            <p:cNvSpPr/>
            <p:nvPr/>
          </p:nvSpPr>
          <p:spPr>
            <a:xfrm>
              <a:off x="8881670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F2F605B-C342-4F54-A108-55F24FED5C16}"/>
                </a:ext>
              </a:extLst>
            </p:cNvPr>
            <p:cNvSpPr/>
            <p:nvPr/>
          </p:nvSpPr>
          <p:spPr>
            <a:xfrm>
              <a:off x="8248035" y="2721164"/>
              <a:ext cx="396022" cy="156768"/>
            </a:xfrm>
            <a:prstGeom prst="roundRect">
              <a:avLst/>
            </a:prstGeom>
            <a:solidFill>
              <a:srgbClr val="92D050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DejaVu Sans"/>
                <a:cs typeface="DejaVu Sans"/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25DBFC-0D67-44E3-97D4-0C51262EE1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2944" y="2609546"/>
              <a:ext cx="245785" cy="1111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646F9FD-07CE-407C-B098-E2D3176ACD12}"/>
                </a:ext>
              </a:extLst>
            </p:cNvPr>
            <p:cNvCxnSpPr>
              <a:cxnSpLocks/>
            </p:cNvCxnSpPr>
            <p:nvPr/>
          </p:nvCxnSpPr>
          <p:spPr>
            <a:xfrm>
              <a:off x="8834210" y="2611186"/>
              <a:ext cx="231955" cy="10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0325019-AE8E-43EA-953E-CB62CA0D7211}"/>
                </a:ext>
              </a:extLst>
            </p:cNvPr>
            <p:cNvGrpSpPr/>
            <p:nvPr/>
          </p:nvGrpSpPr>
          <p:grpSpPr>
            <a:xfrm>
              <a:off x="7595269" y="1920564"/>
              <a:ext cx="1141862" cy="690310"/>
              <a:chOff x="6691795" y="2026830"/>
              <a:chExt cx="2326342" cy="138953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70A3EF61-0037-4E81-BAA1-E15255394727}"/>
                  </a:ext>
                </a:extLst>
              </p:cNvPr>
              <p:cNvSpPr/>
              <p:nvPr/>
            </p:nvSpPr>
            <p:spPr>
              <a:xfrm>
                <a:off x="7338535" y="2026830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6AB08D6-F02D-40A4-8A8A-D15613AE69A9}"/>
                  </a:ext>
                </a:extLst>
              </p:cNvPr>
              <p:cNvSpPr/>
              <p:nvPr/>
            </p:nvSpPr>
            <p:spPr>
              <a:xfrm>
                <a:off x="7990397" y="2557865"/>
                <a:ext cx="806824" cy="315559"/>
              </a:xfrm>
              <a:prstGeom prst="roundRect">
                <a:avLst/>
              </a:prstGeom>
              <a:solidFill>
                <a:srgbClr val="1A9EDB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FF7A7DB-5A87-4EB9-978B-D5ECC5412972}"/>
                  </a:ext>
                </a:extLst>
              </p:cNvPr>
              <p:cNvSpPr/>
              <p:nvPr/>
            </p:nvSpPr>
            <p:spPr>
              <a:xfrm>
                <a:off x="6691795" y="2557865"/>
                <a:ext cx="806824" cy="315559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6C20D22-DB3D-4C88-B986-9FCB92814609}"/>
                  </a:ext>
                </a:extLst>
              </p:cNvPr>
              <p:cNvCxnSpPr>
                <a:cxnSpLocks/>
                <a:endCxn id="26" idx="0"/>
              </p:cNvCxnSpPr>
              <p:nvPr/>
            </p:nvCxnSpPr>
            <p:spPr>
              <a:xfrm flipH="1">
                <a:off x="7095207" y="2334055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C764C1F-D29E-414D-B79D-AF60CA7E03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2342" y="2337355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F7E3DFF-C8C5-4297-8775-EC139087556F}"/>
                  </a:ext>
                </a:extLst>
              </p:cNvPr>
              <p:cNvSpPr/>
              <p:nvPr/>
            </p:nvSpPr>
            <p:spPr>
              <a:xfrm>
                <a:off x="7361245" y="3100802"/>
                <a:ext cx="806825" cy="315560"/>
              </a:xfrm>
              <a:prstGeom prst="roundRect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CEF7DBC0-76A9-4418-999A-7CCB83291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48434" y="2864223"/>
                <a:ext cx="500744" cy="2238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FDA6D36-2936-4F36-A942-231A7BD61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5569" y="2867523"/>
                <a:ext cx="472568" cy="2196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ED1F79-9993-4D10-AEF1-BD81D9000B9B}"/>
              </a:ext>
            </a:extLst>
          </p:cNvPr>
          <p:cNvSpPr/>
          <p:nvPr/>
        </p:nvSpPr>
        <p:spPr>
          <a:xfrm>
            <a:off x="6256419" y="2053710"/>
            <a:ext cx="396022" cy="156768"/>
          </a:xfrm>
          <a:prstGeom prst="roundRect">
            <a:avLst/>
          </a:prstGeom>
          <a:solidFill>
            <a:srgbClr val="92D05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/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525172-B2D8-4C14-B610-8F64686A5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960" y="1971020"/>
                <a:ext cx="660437" cy="276999"/>
              </a:xfrm>
              <a:prstGeom prst="rect">
                <a:avLst/>
              </a:prstGeom>
              <a:blipFill>
                <a:blip r:embed="rId2"/>
                <a:stretch>
                  <a:fillRect l="-6481" r="-55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/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P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5E129E-22FA-477C-A484-AC01FD700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8" y="3137966"/>
                <a:ext cx="718200" cy="276999"/>
              </a:xfrm>
              <a:prstGeom prst="rect">
                <a:avLst/>
              </a:prstGeom>
              <a:blipFill>
                <a:blip r:embed="rId3"/>
                <a:stretch>
                  <a:fillRect l="-169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/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1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P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92BEE31-0883-432D-966D-0D603CCE7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441" y="4304912"/>
                <a:ext cx="718200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20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6840550" y="3329482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Open-sourced by Yandex, one of Russia’s leading tech companies in April 2017. Provides an innovative algorithm for processing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Cat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egorical features.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5" name="TextBox 564"/>
          <p:cNvSpPr txBox="1"/>
          <p:nvPr/>
        </p:nvSpPr>
        <p:spPr>
          <a:xfrm>
            <a:off x="365835" y="3329482"/>
            <a:ext cx="278208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Stands for </a:t>
            </a:r>
            <a:r>
              <a:rPr kumimoji="0" lang="en-US" sz="15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X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treme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G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radient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Boost</a:t>
            </a: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ing. Initially started as a research project by Tianqi Chen in March 2014, becoming famous by 2016.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6" name="TextBox 565"/>
          <p:cNvSpPr txBox="1"/>
          <p:nvPr/>
        </p:nvSpPr>
        <p:spPr>
          <a:xfrm>
            <a:off x="3549534" y="3329482"/>
            <a:ext cx="2981556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Developed by Microsoft, being first released in January 2017. Specifically designed to achieve faster training speeds and higher efficiency.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03B118-212B-4427-B2BE-4ED18C055F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44AE55F-2D63-4FE5-A363-314C590E3F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B57CC0C-A792-4035-AC7B-45725F5B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Gradient Boosting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32167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564" name="TextBox 563"/>
          <p:cNvSpPr txBox="1"/>
          <p:nvPr/>
        </p:nvSpPr>
        <p:spPr>
          <a:xfrm>
            <a:off x="38692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 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 0.</a:t>
            </a:r>
            <a:endParaRPr kumimoji="0" lang="en-US" sz="1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K</a:t>
            </a: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-Fold Cross Validation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9CF48-1655-4184-BBDF-5ED8DBD970B9}"/>
              </a:ext>
            </a:extLst>
          </p:cNvPr>
          <p:cNvSpPr txBox="1"/>
          <p:nvPr/>
        </p:nvSpPr>
        <p:spPr>
          <a:xfrm>
            <a:off x="356670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 0.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 0. </a:t>
            </a:r>
            <a:endParaRPr kumimoji="0" lang="en-US" sz="160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B3DE07-036F-4306-9F3A-84B17803E82A}"/>
              </a:ext>
            </a:extLst>
          </p:cNvPr>
          <p:cNvSpPr txBox="1"/>
          <p:nvPr/>
        </p:nvSpPr>
        <p:spPr>
          <a:xfrm>
            <a:off x="6746480" y="3309180"/>
            <a:ext cx="2874240" cy="1654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Avg Score:</a:t>
            </a: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0.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 Score:</a:t>
            </a:r>
            <a:r>
              <a:rPr kumimoji="0" lang="en-US" sz="160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0.</a:t>
            </a:r>
            <a:r>
              <a:rPr kumimoji="0" lang="en-US" sz="1600" b="0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 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B7DC73-0A2C-459D-B4F8-1E00AD171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94" t="30855" r="18259" b="32246"/>
          <a:stretch/>
        </p:blipFill>
        <p:spPr>
          <a:xfrm>
            <a:off x="540985" y="2049502"/>
            <a:ext cx="2483057" cy="106458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79C075-32F2-403A-84D2-8E3585158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91" t="19431" r="14370" b="19364"/>
          <a:stretch/>
        </p:blipFill>
        <p:spPr>
          <a:xfrm>
            <a:off x="7056583" y="2224669"/>
            <a:ext cx="2483057" cy="81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5A9C59-4D4D-40D0-AE9F-B5837B11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463" y="2322245"/>
            <a:ext cx="2847698" cy="64784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9450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9" name="TextShape 1"/>
          <p:cNvSpPr/>
          <p:nvPr/>
        </p:nvSpPr>
        <p:spPr>
          <a:xfrm>
            <a:off x="274319" y="1180800"/>
            <a:ext cx="5705375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D84AD298-B5A3-304E-A20D-723B7C33B044}"/>
              </a:ext>
            </a:extLst>
          </p:cNvPr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Maximize return on investment (ROI) by targeting people most likely to become loyal customers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79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>
            <a:extLst>
              <a:ext uri="{FF2B5EF4-FFF2-40B4-BE49-F238E27FC236}">
                <a16:creationId xmlns:a16="http://schemas.microsoft.com/office/drawing/2014/main" id="{62316500-3548-4B77-824D-1FDC599655FD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Ensemble Model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/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𝑃</m:t>
                      </m:r>
                      <m:d>
                        <m:dPr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dPr>
                        <m:e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𝑢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, </m:t>
                          </m:r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𝑚</m:t>
                          </m:r>
                        </m:e>
                      </m:d>
                      <m:r>
                        <a:rPr kumimoji="0" lang="pt-P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DejaVu Sans"/>
                          <a:cs typeface="DejaVu Sans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jaVu Sans"/>
                              <a:cs typeface="DejaVu Sans"/>
                            </a:rPr>
                            <m:t>𝐾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𝑤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r>
                            <a:rPr kumimoji="0" lang="pt-P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DejaVu Sans"/>
                            </a:rPr>
                            <m:t>∙</m:t>
                          </m:r>
                          <m:sSub>
                            <m:sSub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sSub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</m:ctrlPr>
                            </m:dPr>
                            <m:e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𝑢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, </m:t>
                              </m:r>
                              <m:r>
                                <a:rPr kumimoji="0" lang="pt-P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jaVu Sans"/>
                                  <a:cs typeface="DejaVu Sans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DejaVu Sans"/>
                  <a:cs typeface="DejaVu San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DEEE7F-CDF5-4C7E-A719-3B9E244AA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37" y="1699248"/>
                <a:ext cx="3803349" cy="6807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42C8F7-0E47-4BD7-8796-6C150B14200E}"/>
              </a:ext>
            </a:extLst>
          </p:cNvPr>
          <p:cNvGraphicFramePr>
            <a:graphicFrameLocks noGrp="1"/>
          </p:cNvGraphicFramePr>
          <p:nvPr/>
        </p:nvGraphicFramePr>
        <p:xfrm>
          <a:off x="2101196" y="2835275"/>
          <a:ext cx="5805248" cy="1939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624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902624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ROC-AUC Score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LightGBM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CatBoost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Ensemble Model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b="1" dirty="0"/>
                        <a:t>0.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987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using XGBoost</a:t>
            </a:r>
          </a:p>
        </p:txBody>
      </p: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D296FA40-F41C-4512-AB19-5F4A4F34C58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6910" y="1959429"/>
          <a:ext cx="3803180" cy="28200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69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>
            <a:extLst>
              <a:ext uri="{FF2B5EF4-FFF2-40B4-BE49-F238E27FC236}">
                <a16:creationId xmlns:a16="http://schemas.microsoft.com/office/drawing/2014/main" id="{E1F05EE2-B06C-4540-900F-B60600BB415B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Fetching Best Features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using XGBoost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B61A6B-B681-46FB-B254-DE6EBD71AE8E}"/>
              </a:ext>
            </a:extLst>
          </p:cNvPr>
          <p:cNvSpPr txBox="1"/>
          <p:nvPr/>
        </p:nvSpPr>
        <p:spPr>
          <a:xfrm>
            <a:off x="6452340" y="2420204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Previous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#Features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7E1AAD-72DD-474B-89DB-78379B0DCE76}"/>
              </a:ext>
            </a:extLst>
          </p:cNvPr>
          <p:cNvSpPr txBox="1"/>
          <p:nvPr/>
        </p:nvSpPr>
        <p:spPr>
          <a:xfrm>
            <a:off x="6452340" y="3802752"/>
            <a:ext cx="1316219" cy="6916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Best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"/>
                <a:ea typeface="DejaVu Sans"/>
                <a:cs typeface="DejaVu Sans"/>
              </a:rPr>
              <a:t>#Features</a:t>
            </a:r>
            <a:endParaRPr kumimoji="0" lang="en-US" sz="15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E963B6-CDF5-498A-9F76-D350C033204A}"/>
              </a:ext>
            </a:extLst>
          </p:cNvPr>
          <p:cNvCxnSpPr>
            <a:cxnSpLocks/>
          </p:cNvCxnSpPr>
          <p:nvPr/>
        </p:nvCxnSpPr>
        <p:spPr>
          <a:xfrm>
            <a:off x="7110449" y="3111901"/>
            <a:ext cx="0" cy="528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5">
            <a:extLst>
              <a:ext uri="{FF2B5EF4-FFF2-40B4-BE49-F238E27FC236}">
                <a16:creationId xmlns:a16="http://schemas.microsoft.com/office/drawing/2014/main" id="{C43BB518-54EF-4A91-BC12-C2BE615975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26910" y="1959429"/>
          <a:ext cx="3803180" cy="282003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2149">
                  <a:extLst>
                    <a:ext uri="{9D8B030D-6E8A-4147-A177-3AD203B41FA5}">
                      <a16:colId xmlns:a16="http://schemas.microsoft.com/office/drawing/2014/main" val="4037665219"/>
                    </a:ext>
                  </a:extLst>
                </a:gridCol>
                <a:gridCol w="1041031">
                  <a:extLst>
                    <a:ext uri="{9D8B030D-6E8A-4147-A177-3AD203B41FA5}">
                      <a16:colId xmlns:a16="http://schemas.microsoft.com/office/drawing/2014/main" val="2444402967"/>
                    </a:ext>
                  </a:extLst>
                </a:gridCol>
              </a:tblGrid>
              <a:tr h="32030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72933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79961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758726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631159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978840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5367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926408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16282"/>
                  </a:ext>
                </a:extLst>
              </a:tr>
              <a:tr h="312466">
                <a:tc>
                  <a:txBody>
                    <a:bodyPr/>
                    <a:lstStyle/>
                    <a:p>
                      <a:pPr algn="ctr"/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DejaVu Sans"/>
                          <a:cs typeface="DejaVu Sans"/>
                        </a:rPr>
                        <a:t>0.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23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386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752456E-2E7C-46EC-86C2-F21ABCB17540}"/>
              </a:ext>
            </a:extLst>
          </p:cNvPr>
          <p:cNvSpPr/>
          <p:nvPr/>
        </p:nvSpPr>
        <p:spPr>
          <a:xfrm>
            <a:off x="9518578" y="4643960"/>
            <a:ext cx="1463040" cy="1549190"/>
          </a:xfrm>
          <a:prstGeom prst="rect">
            <a:avLst/>
          </a:prstGeom>
          <a:solidFill>
            <a:srgbClr val="F3F5F7"/>
          </a:solidFill>
          <a:ln>
            <a:solidFill>
              <a:srgbClr val="F3F5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57FD82-CD69-40C5-92B7-3D8442344E41}"/>
              </a:ext>
            </a:extLst>
          </p:cNvPr>
          <p:cNvSpPr/>
          <p:nvPr/>
        </p:nvSpPr>
        <p:spPr>
          <a:xfrm>
            <a:off x="-344600" y="-332509"/>
            <a:ext cx="1463040" cy="1549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26" name="TextShape 1">
            <a:extLst>
              <a:ext uri="{FF2B5EF4-FFF2-40B4-BE49-F238E27FC236}">
                <a16:creationId xmlns:a16="http://schemas.microsoft.com/office/drawing/2014/main" id="{1983ACAD-60AF-42C4-91D9-5BDD3284E789}"/>
              </a:ext>
            </a:extLst>
          </p:cNvPr>
          <p:cNvSpPr/>
          <p:nvPr/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3600" b="1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DejaVu Sans"/>
                <a:cs typeface="DejaVu Sans"/>
              </a:rPr>
              <a:t>Final Scores</a:t>
            </a:r>
            <a:endParaRPr kumimoji="0" lang="en-US" sz="3600" b="1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D6D1A62F-B3EF-47E4-8791-C48E11E626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92015" y="2214949"/>
          <a:ext cx="7096593" cy="196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531">
                  <a:extLst>
                    <a:ext uri="{9D8B030D-6E8A-4147-A177-3AD203B41FA5}">
                      <a16:colId xmlns:a16="http://schemas.microsoft.com/office/drawing/2014/main" val="969364742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2041701817"/>
                    </a:ext>
                  </a:extLst>
                </a:gridCol>
                <a:gridCol w="2365531">
                  <a:extLst>
                    <a:ext uri="{9D8B030D-6E8A-4147-A177-3AD203B41FA5}">
                      <a16:colId xmlns:a16="http://schemas.microsoft.com/office/drawing/2014/main" val="3977795467"/>
                    </a:ext>
                  </a:extLst>
                </a:gridCol>
              </a:tblGrid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Model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Every Feature ()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Best Features ()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8542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XGBoost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590634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LightGBM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049150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algn="l"/>
                      <a:r>
                        <a:rPr lang="pt-PT" dirty="0"/>
                        <a:t>CatBoost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812791"/>
                  </a:ext>
                </a:extLst>
              </a:tr>
              <a:tr h="393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b="1" dirty="0"/>
                        <a:t>Ensemble Model</a:t>
                      </a:r>
                      <a:endParaRPr lang="en-US" b="1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0.</a:t>
                      </a:r>
                      <a:endParaRPr lang="en-US" dirty="0"/>
                    </a:p>
                  </a:txBody>
                  <a:tcPr>
                    <a:solidFill>
                      <a:srgbClr val="CED4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31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01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980961-CA71-F844-9A6E-81B6026D170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898179" cy="3288600"/>
          </a:xfrm>
        </p:spPr>
        <p:txBody>
          <a:bodyPr/>
          <a:lstStyle/>
          <a:p>
            <a:r>
              <a:rPr lang="en-US" sz="2400" dirty="0"/>
              <a:t>Analyzed and cleaned large dataset</a:t>
            </a:r>
          </a:p>
          <a:p>
            <a:r>
              <a:rPr lang="en-US" sz="2400" dirty="0"/>
              <a:t>Performed feature engineering to extract a variety of features of different complexity levels</a:t>
            </a:r>
          </a:p>
          <a:p>
            <a:r>
              <a:rPr lang="en-US" sz="2400" dirty="0"/>
              <a:t>Implemented prediction model based on ensemble of classifiers</a:t>
            </a:r>
          </a:p>
          <a:p>
            <a:r>
              <a:rPr lang="en-US" sz="2400" dirty="0"/>
              <a:t>Submitted our solution on </a:t>
            </a:r>
            <a:r>
              <a:rPr lang="en-US" sz="2400" dirty="0" err="1"/>
              <a:t>tianchi.aliyun.com</a:t>
            </a:r>
            <a:r>
              <a:rPr lang="en-US" sz="2400" dirty="0"/>
              <a:t> and made it to the Top 40 Leaderboard!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694C3-A3BD-6341-97F5-3D6D5300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6731C1-76C7-7646-9010-107327F96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36" y="942121"/>
            <a:ext cx="4722726" cy="478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5D3B9-53A0-D642-99A3-61CCEB5B1230}"/>
              </a:ext>
            </a:extLst>
          </p:cNvPr>
          <p:cNvSpPr/>
          <p:nvPr/>
        </p:nvSpPr>
        <p:spPr>
          <a:xfrm>
            <a:off x="4752870" y="783771"/>
            <a:ext cx="5054321" cy="4039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49A7C-569E-8140-AF67-533C226BB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159" y="783771"/>
            <a:ext cx="5015114" cy="4012091"/>
          </a:xfrm>
          <a:prstGeom prst="rect">
            <a:avLst/>
          </a:prstGeom>
        </p:spPr>
      </p:pic>
      <p:sp>
        <p:nvSpPr>
          <p:cNvPr id="508" name="TextShape 2"/>
          <p:cNvSpPr/>
          <p:nvPr/>
        </p:nvSpPr>
        <p:spPr>
          <a:xfrm>
            <a:off x="460080" y="2137679"/>
            <a:ext cx="4654531" cy="29869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Offer discounts on particular occasions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Attract a large number of new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808080"/>
                </a:solidFill>
                <a:latin typeface="Noto Sans"/>
                <a:ea typeface="DejaVu Sans"/>
              </a:rPr>
              <a:t>Expect some of the new buyers to become regular customers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pc="-1" dirty="0">
                <a:solidFill>
                  <a:srgbClr val="808080"/>
                </a:solidFill>
                <a:latin typeface="Noto Sans"/>
              </a:rPr>
              <a:t>Avoid one-time deal hunters as much as possible</a:t>
            </a:r>
            <a:endParaRPr lang="en-US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1" spc="-1" dirty="0">
                <a:solidFill>
                  <a:srgbClr val="FF0000"/>
                </a:solidFill>
                <a:latin typeface="Noto Sans"/>
              </a:rPr>
              <a:t>Maximize return on investment (ROI) by targeting people most likely to become loyal customers</a:t>
            </a:r>
            <a:endParaRPr lang="en-US" sz="1800" b="1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509" name="TextShape 1"/>
          <p:cNvSpPr/>
          <p:nvPr/>
        </p:nvSpPr>
        <p:spPr>
          <a:xfrm>
            <a:off x="274318" y="1180799"/>
            <a:ext cx="5488807" cy="655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400" strike="noStrike" spc="-1" dirty="0">
                <a:solidFill>
                  <a:srgbClr val="000000"/>
                </a:solidFill>
                <a:latin typeface="Noto Sans"/>
                <a:ea typeface="DejaVu Sans"/>
              </a:rPr>
              <a:t>How promotions work</a:t>
            </a:r>
            <a:endParaRPr lang="en-US" sz="4400" strike="noStrike" spc="-1" dirty="0"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41768E-E06F-EE41-A10D-7122C61767BA}"/>
              </a:ext>
            </a:extLst>
          </p:cNvPr>
          <p:cNvSpPr/>
          <p:nvPr/>
        </p:nvSpPr>
        <p:spPr>
          <a:xfrm>
            <a:off x="4823209" y="4823209"/>
            <a:ext cx="2130250" cy="301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E8209BFA-277A-DB4C-BBD3-09709F61BBD5}"/>
              </a:ext>
            </a:extLst>
          </p:cNvPr>
          <p:cNvSpPr/>
          <p:nvPr/>
        </p:nvSpPr>
        <p:spPr>
          <a:xfrm rot="1815382">
            <a:off x="2098373" y="4901221"/>
            <a:ext cx="663191" cy="180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3816-CFBC-BB48-9169-C654B509DFEA}"/>
              </a:ext>
            </a:extLst>
          </p:cNvPr>
          <p:cNvSpPr txBox="1"/>
          <p:nvPr/>
        </p:nvSpPr>
        <p:spPr>
          <a:xfrm>
            <a:off x="2843684" y="50241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Big Data!</a:t>
            </a:r>
          </a:p>
        </p:txBody>
      </p:sp>
    </p:spTree>
    <p:extLst>
      <p:ext uri="{BB962C8B-B14F-4D97-AF65-F5344CB8AC3E}">
        <p14:creationId xmlns:p14="http://schemas.microsoft.com/office/powerpoint/2010/main" val="146300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37912B-06E3-C04F-9ACE-B8325BD369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295221" cy="4087611"/>
          </a:xfrm>
        </p:spPr>
        <p:txBody>
          <a:bodyPr>
            <a:normAutofit/>
          </a:bodyPr>
          <a:lstStyle/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Predicting repeated buyers requires a lot of data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Difficult to do for individual stores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Readily available for large e-commerce platforms, such as TMALL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Models trained on data from large platforms can be used by individual stores, if made available</a:t>
            </a:r>
            <a:r>
              <a:rPr lang="en-US" sz="3600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A33E88-340E-9243-9C49-3977EA11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 to use Big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8213B-9A71-1F40-A577-9E80837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103" y="1326600"/>
            <a:ext cx="5092728" cy="381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29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2B01D-2605-7C48-905C-62A3D4EC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competition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F595B-DAF3-9845-AEFD-684FD852484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326599"/>
            <a:ext cx="4489105" cy="396729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Data from </a:t>
            </a:r>
            <a:r>
              <a:rPr lang="en-US" sz="2400" spc="-1" dirty="0" err="1">
                <a:solidFill>
                  <a:srgbClr val="808080"/>
                </a:solidFill>
                <a:latin typeface="Noto Sans"/>
              </a:rPr>
              <a:t>Tmall.com</a:t>
            </a: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 user behavior in the 6 months leading up to 11/11 promotion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Given a training and testing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Need to predict labels for testing dataset and upload results in CSV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Use AUC (Area Under the ROC Curve) to evaluate predictions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B7F7F7-1535-7647-96AA-74C273223B63}"/>
              </a:ext>
            </a:extLst>
          </p:cNvPr>
          <p:cNvSpPr/>
          <p:nvPr/>
        </p:nvSpPr>
        <p:spPr>
          <a:xfrm>
            <a:off x="4812632" y="4836695"/>
            <a:ext cx="2165684" cy="264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/>
          <p:cNvSpPr/>
          <p:nvPr/>
        </p:nvSpPr>
        <p:spPr>
          <a:xfrm>
            <a:off x="1832381" y="191161"/>
            <a:ext cx="6414878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dirty="0">
                <a:latin typeface="+mj-lt"/>
                <a:ea typeface="+mj-ea"/>
                <a:cs typeface="+mj-cs"/>
              </a:rPr>
              <a:t>The competition dataset</a:t>
            </a:r>
          </a:p>
        </p:txBody>
      </p:sp>
      <p:sp>
        <p:nvSpPr>
          <p:cNvPr id="566" name="Oval 565"/>
          <p:cNvSpPr/>
          <p:nvPr/>
        </p:nvSpPr>
        <p:spPr>
          <a:xfrm>
            <a:off x="4445640" y="822960"/>
            <a:ext cx="273960" cy="27396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7" name="Oval 566"/>
          <p:cNvSpPr/>
          <p:nvPr/>
        </p:nvSpPr>
        <p:spPr>
          <a:xfrm>
            <a:off x="4902840" y="822960"/>
            <a:ext cx="273960" cy="27396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8" name="Oval 567"/>
          <p:cNvSpPr/>
          <p:nvPr/>
        </p:nvSpPr>
        <p:spPr>
          <a:xfrm>
            <a:off x="5360040" y="822960"/>
            <a:ext cx="273960" cy="27396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B1ADE37-DC19-BB44-88AF-DC7C0527CC7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3999" y="1326599"/>
            <a:ext cx="5355379" cy="424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contains two types of data: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 demographic information, such as age and gender</a:t>
            </a: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Customer-merchant interaction data: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Label indicating whether the customer is a repeated buyer (training dataset) </a:t>
            </a:r>
          </a:p>
          <a:p>
            <a:pPr marL="673200" lvl="2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spc="-1" dirty="0">
                <a:solidFill>
                  <a:srgbClr val="808080"/>
                </a:solidFill>
                <a:latin typeface="Noto Sans"/>
              </a:rPr>
              <a:t>Activity log: one record (with timestamp, category, brand and item number, plus the action type) for each item that was clicked, added to cart, purchased or added to favorite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B36A5B-5A31-414F-86AC-5294A590C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120" y="1747705"/>
            <a:ext cx="2667789" cy="266778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C8BA06-0092-F144-B4F9-A881B763ED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04000" y="1326600"/>
            <a:ext cx="5293899" cy="43439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We use the AUC (Area Under the ROC Curve) to benchmark our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ROC curve is obtained by plotting the True Positive (TP) rate as a function of the False Positive (FP) rate, with one point for each classification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The AUC is the integral of the curve, evaluated from (0,0) to (1,1).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808080"/>
                </a:solidFill>
                <a:latin typeface="Noto Sans"/>
              </a:rPr>
              <a:t>AUC is a good measure because it is scale-invariant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F5160-0897-A142-86CA-BF2BF6FA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evaluation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625F7-BD0A-D842-A549-7D14C5956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582" y="1714385"/>
            <a:ext cx="3134333" cy="2513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629B16-7765-4A43-A7C3-F728BF8FBFCD}"/>
              </a:ext>
            </a:extLst>
          </p:cNvPr>
          <p:cNvSpPr txBox="1"/>
          <p:nvPr/>
        </p:nvSpPr>
        <p:spPr>
          <a:xfrm>
            <a:off x="5797899" y="4399948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credits: </a:t>
            </a:r>
            <a:r>
              <a:rPr lang="en-US" dirty="0" err="1"/>
              <a:t>developers.google.com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8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Rectangle 535"/>
          <p:cNvSpPr/>
          <p:nvPr/>
        </p:nvSpPr>
        <p:spPr>
          <a:xfrm>
            <a:off x="1044540" y="1528182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The first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step was </a:t>
            </a: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to reorganize the dataset to optimize memory usage, and replace invalid (nan) values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7" name="Rectangle 536"/>
          <p:cNvSpPr/>
          <p:nvPr/>
        </p:nvSpPr>
        <p:spPr>
          <a:xfrm>
            <a:off x="141066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Clean data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38" name="Rectangle 537"/>
          <p:cNvSpPr/>
          <p:nvPr/>
        </p:nvSpPr>
        <p:spPr>
          <a:xfrm>
            <a:off x="2560320" y="417960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Before training, we need to arrange the data in a way that makes training most effective. This involves creating features of interest by organizing and transforming the data with various techniques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39" name="Rectangle 538"/>
          <p:cNvSpPr/>
          <p:nvPr/>
        </p:nvSpPr>
        <p:spPr>
          <a:xfrm>
            <a:off x="1878840" y="3795840"/>
            <a:ext cx="2837991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Feature engineering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0" name="Rectangle 539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predict using an ensemble of the trained classifier models, taking their best instances, and optimizing the weight </a:t>
            </a:r>
            <a:r>
              <a:rPr lang="en-US" sz="1500" b="0" strike="noStrike" spc="-1">
                <a:solidFill>
                  <a:srgbClr val="666666"/>
                </a:solidFill>
                <a:latin typeface="Noto Sans"/>
              </a:rPr>
              <a:t>of each model.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1" name="Rectangle 540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Predicting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2" name="Rectangle 541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500" b="0" strike="noStrike" spc="-1" dirty="0">
                <a:solidFill>
                  <a:srgbClr val="666666"/>
                </a:solidFill>
                <a:latin typeface="Noto Sans"/>
              </a:rPr>
              <a:t>We train several classifier models (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CatBoostClassifier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LGBMClassifier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, </a:t>
            </a:r>
            <a:r>
              <a:rPr lang="en-US" sz="1500" spc="-1" dirty="0" err="1">
                <a:solidFill>
                  <a:srgbClr val="666666"/>
                </a:solidFill>
                <a:latin typeface="Noto Sans"/>
              </a:rPr>
              <a:t>XGBClassifier</a:t>
            </a:r>
            <a:r>
              <a:rPr lang="en-US" sz="1500" spc="-1" dirty="0">
                <a:solidFill>
                  <a:srgbClr val="666666"/>
                </a:solidFill>
                <a:latin typeface="Noto Sans"/>
              </a:rPr>
              <a:t>) and optimize their hyperparameters</a:t>
            </a:r>
            <a:endParaRPr lang="en-US" sz="1500" b="0" strike="noStrike" spc="-1" dirty="0">
              <a:latin typeface="Arial"/>
            </a:endParaRPr>
          </a:p>
        </p:txBody>
      </p:sp>
      <p:sp>
        <p:nvSpPr>
          <p:cNvPr id="543" name="Rectangle 542"/>
          <p:cNvSpPr/>
          <p:nvPr/>
        </p:nvSpPr>
        <p:spPr>
          <a:xfrm>
            <a:off x="5568594" y="90648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latin typeface="Noto Sans"/>
              </a:rPr>
              <a:t>Training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544" name="Rectangle 543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01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5" name="Rectangle 544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02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546" name="Rectangle 545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>
                <a:latin typeface="Noto Sans"/>
              </a:rPr>
              <a:t>03</a:t>
            </a:r>
            <a:endParaRPr lang="en-US" sz="6000" b="0" strike="noStrike" spc="-1">
              <a:latin typeface="Arial"/>
            </a:endParaRPr>
          </a:p>
        </p:txBody>
      </p:sp>
      <p:sp>
        <p:nvSpPr>
          <p:cNvPr id="547" name="Rectangle 546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b="0" strike="noStrike" spc="-1" dirty="0">
                <a:latin typeface="Noto Sans"/>
              </a:rPr>
              <a:t>04</a:t>
            </a:r>
            <a:endParaRPr lang="en-US" sz="6000" b="0" strike="noStrike" spc="-1" dirty="0">
              <a:latin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2C5C16-94E8-A54B-AED0-2AC04D7E5372}"/>
              </a:ext>
            </a:extLst>
          </p:cNvPr>
          <p:cNvSpPr/>
          <p:nvPr/>
        </p:nvSpPr>
        <p:spPr>
          <a:xfrm>
            <a:off x="2560320" y="285840"/>
            <a:ext cx="4937400" cy="516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Lato Black"/>
              </a:rPr>
              <a:t>The roadmap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838F-F9BA-3B49-BDC8-7BB6D5217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87547" y="763718"/>
            <a:ext cx="5466303" cy="947738"/>
          </a:xfrm>
        </p:spPr>
        <p:txBody>
          <a:bodyPr/>
          <a:lstStyle/>
          <a:p>
            <a:pPr algn="ctr"/>
            <a:r>
              <a:rPr lang="en-US" dirty="0"/>
              <a:t>Feature Engineering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7684D-55F6-1B43-9972-D40F230E5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596" y="1818751"/>
            <a:ext cx="3520204" cy="35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753</TotalTime>
  <Words>1155</Words>
  <Application>Microsoft Macintosh PowerPoint</Application>
  <PresentationFormat>Custom</PresentationFormat>
  <Paragraphs>350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DejaVu Sans</vt:lpstr>
      <vt:lpstr>Noto Sans CJK SC</vt:lpstr>
      <vt:lpstr>raleway</vt:lpstr>
      <vt:lpstr>SimSun</vt:lpstr>
      <vt:lpstr>Arial</vt:lpstr>
      <vt:lpstr>Calibri</vt:lpstr>
      <vt:lpstr>Cambria Math</vt:lpstr>
      <vt:lpstr>Lato</vt:lpstr>
      <vt:lpstr>Lato Black</vt:lpstr>
      <vt:lpstr>Noto Sans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When to use Big Data</vt:lpstr>
      <vt:lpstr>The competition details</vt:lpstr>
      <vt:lpstr>PowerPoint Presentation</vt:lpstr>
      <vt:lpstr>The evaluation criteria</vt:lpstr>
      <vt:lpstr>PowerPoint Presentation</vt:lpstr>
      <vt:lpstr>Feature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/>
  <cp:lastModifiedBy>Gabriele Oliaro</cp:lastModifiedBy>
  <cp:revision>24</cp:revision>
  <dcterms:created xsi:type="dcterms:W3CDTF">2021-12-12T11:24:33Z</dcterms:created>
  <dcterms:modified xsi:type="dcterms:W3CDTF">2021-12-13T22:26:36Z</dcterms:modified>
  <dc:language>en-US</dc:language>
</cp:coreProperties>
</file>