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  <p:sldMasterId id="2147483739" r:id="rId4"/>
    <p:sldMasterId id="2147483752" r:id="rId5"/>
    <p:sldMasterId id="2147483765" r:id="rId6"/>
    <p:sldMasterId id="2147483778" r:id="rId7"/>
  </p:sldMasterIdLst>
  <p:notesMasterIdLst>
    <p:notesMasterId r:id="rId34"/>
  </p:notesMasterIdLst>
  <p:sldIdLst>
    <p:sldId id="256" r:id="rId8"/>
    <p:sldId id="257" r:id="rId9"/>
    <p:sldId id="265" r:id="rId10"/>
    <p:sldId id="266" r:id="rId11"/>
    <p:sldId id="267" r:id="rId12"/>
    <p:sldId id="263" r:id="rId13"/>
    <p:sldId id="268" r:id="rId14"/>
    <p:sldId id="261" r:id="rId15"/>
    <p:sldId id="270" r:id="rId16"/>
    <p:sldId id="285" r:id="rId17"/>
    <p:sldId id="286" r:id="rId18"/>
    <p:sldId id="287" r:id="rId19"/>
    <p:sldId id="272" r:id="rId20"/>
    <p:sldId id="273" r:id="rId21"/>
    <p:sldId id="288" r:id="rId22"/>
    <p:sldId id="274" r:id="rId23"/>
    <p:sldId id="289" r:id="rId24"/>
    <p:sldId id="264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69" r:id="rId3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898989"/>
    <a:srgbClr val="CC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4" d="100"/>
          <a:sy n="124" d="100"/>
        </p:scale>
        <p:origin x="-1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raleway" pitchFamily="2" charset="0"/>
              </a:rPr>
              <a:t>User-Period</a:t>
            </a:r>
            <a:r>
              <a:rPr lang="en-US" baseline="0" dirty="0">
                <a:latin typeface="raleway" pitchFamily="2" charset="0"/>
              </a:rPr>
              <a:t> Purchases</a:t>
            </a:r>
            <a:endParaRPr lang="en-US" dirty="0">
              <a:latin typeface="raleway" pitchFamily="2" charset="0"/>
            </a:endParaRPr>
          </a:p>
        </c:rich>
      </c:tx>
      <c:layout>
        <c:manualLayout>
          <c:xMode val="edge"/>
          <c:yMode val="edge"/>
          <c:x val="0.31969974793287192"/>
          <c:y val="7.0689957102199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Purchases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10</c:v>
                </c:pt>
                <c:pt idx="2">
                  <c:v>5</c:v>
                </c:pt>
                <c:pt idx="3">
                  <c:v>21</c:v>
                </c:pt>
                <c:pt idx="4">
                  <c:v>19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27-47BC-8F8E-109577A85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403967"/>
        <c:axId val="709397727"/>
      </c:scatterChart>
      <c:valAx>
        <c:axId val="709403967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raleway" pitchFamily="2" charset="0"/>
                  </a:rPr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" pitchFamily="2" charset="0"/>
                <a:ea typeface="+mn-ea"/>
                <a:cs typeface="+mn-cs"/>
              </a:defRPr>
            </a:pPr>
            <a:endParaRPr lang="en-US"/>
          </a:p>
        </c:txPr>
        <c:crossAx val="709397727"/>
        <c:crosses val="autoZero"/>
        <c:crossBetween val="midCat"/>
      </c:valAx>
      <c:valAx>
        <c:axId val="70939772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raleway" pitchFamily="2" charset="0"/>
                  </a:rPr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" pitchFamily="2" charset="0"/>
                <a:ea typeface="+mn-ea"/>
                <a:cs typeface="+mn-cs"/>
              </a:defRPr>
            </a:pPr>
            <a:endParaRPr lang="en-US"/>
          </a:p>
        </c:txPr>
        <c:crossAx val="70940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raleway" pitchFamily="2" charset="0"/>
              </a:rPr>
              <a:t>Merchant-Period</a:t>
            </a:r>
            <a:r>
              <a:rPr lang="en-US" baseline="0" dirty="0">
                <a:latin typeface="raleway" pitchFamily="2" charset="0"/>
              </a:rPr>
              <a:t> Clicks</a:t>
            </a:r>
            <a:endParaRPr lang="en-US" dirty="0">
              <a:latin typeface="raleway" pitchFamily="2" charset="0"/>
            </a:endParaRPr>
          </a:p>
        </c:rich>
      </c:tx>
      <c:layout>
        <c:manualLayout>
          <c:xMode val="edge"/>
          <c:yMode val="edge"/>
          <c:x val="0.3677360017497813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Clicks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Sheet1!$A$16:$A$21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Sheet1!$B$16:$B$21</c:f>
              <c:numCache>
                <c:formatCode>General</c:formatCode>
                <c:ptCount val="6"/>
                <c:pt idx="0">
                  <c:v>347901</c:v>
                </c:pt>
                <c:pt idx="1">
                  <c:v>125048</c:v>
                </c:pt>
                <c:pt idx="2">
                  <c:v>101852</c:v>
                </c:pt>
                <c:pt idx="3">
                  <c:v>150874</c:v>
                </c:pt>
                <c:pt idx="4">
                  <c:v>70247</c:v>
                </c:pt>
                <c:pt idx="5">
                  <c:v>90115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9-4258-B476-A7673550B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394815"/>
        <c:axId val="709395231"/>
      </c:scatterChart>
      <c:valAx>
        <c:axId val="709394815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raleway" pitchFamily="2" charset="0"/>
                  </a:rPr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" pitchFamily="2" charset="0"/>
                <a:ea typeface="+mn-ea"/>
                <a:cs typeface="+mn-cs"/>
              </a:defRPr>
            </a:pPr>
            <a:endParaRPr lang="en-US"/>
          </a:p>
        </c:txPr>
        <c:crossAx val="709395231"/>
        <c:crosses val="autoZero"/>
        <c:crossBetween val="midCat"/>
      </c:valAx>
      <c:valAx>
        <c:axId val="70939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raleway" pitchFamily="2" charset="0"/>
                  </a:rPr>
                  <a:t>Clicks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" pitchFamily="2" charset="0"/>
                <a:ea typeface="+mn-ea"/>
                <a:cs typeface="+mn-cs"/>
              </a:defRPr>
            </a:pPr>
            <a:endParaRPr lang="en-US"/>
          </a:p>
        </c:txPr>
        <c:crossAx val="7093948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60D3B-541D-CE4A-A63F-1518EF685E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CFE7C-9533-3F49-BE06-8A4ED117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0DD1C-4348-4E45-B107-FDFA807FA2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06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11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7246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9155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9358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8923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857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6598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010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5238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9924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0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9202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5602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419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6854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3740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0175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0413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8714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4687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00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9375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1469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398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3838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1361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8321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2062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719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733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63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135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92432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58285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8043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63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s://icons8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illustrations/author/5ec7b0e101d0360016f3d1b3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" name="Group 22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9" name="Group 58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60" name="Oval 59"/>
              <p:cNvSpPr/>
              <p:nvPr/>
            </p:nvSpPr>
            <p:spPr>
              <a:xfrm rot="21598800" flipV="1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Oval 60"/>
              <p:cNvSpPr/>
              <p:nvPr/>
            </p:nvSpPr>
            <p:spPr>
              <a:xfrm rot="21598800" flipV="1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Oval 61"/>
              <p:cNvSpPr/>
              <p:nvPr/>
            </p:nvSpPr>
            <p:spPr>
              <a:xfrm rot="21598800" flipV="1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Oval 62"/>
              <p:cNvSpPr/>
              <p:nvPr/>
            </p:nvSpPr>
            <p:spPr>
              <a:xfrm rot="21598800" flipV="1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Oval 63"/>
              <p:cNvSpPr/>
              <p:nvPr/>
            </p:nvSpPr>
            <p:spPr>
              <a:xfrm rot="21598800" flipV="1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Oval 64"/>
              <p:cNvSpPr/>
              <p:nvPr/>
            </p:nvSpPr>
            <p:spPr>
              <a:xfrm rot="21598800" flipV="1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Oval 65"/>
              <p:cNvSpPr/>
              <p:nvPr/>
            </p:nvSpPr>
            <p:spPr>
              <a:xfrm rot="21598800" flipV="1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Oval 66"/>
              <p:cNvSpPr/>
              <p:nvPr/>
            </p:nvSpPr>
            <p:spPr>
              <a:xfrm rot="21598800" flipV="1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Oval 67"/>
              <p:cNvSpPr/>
              <p:nvPr/>
            </p:nvSpPr>
            <p:spPr>
              <a:xfrm rot="21598800" flipV="1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Oval 68"/>
              <p:cNvSpPr/>
              <p:nvPr/>
            </p:nvSpPr>
            <p:spPr>
              <a:xfrm rot="21598800" flipV="1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Oval 69"/>
              <p:cNvSpPr/>
              <p:nvPr/>
            </p:nvSpPr>
            <p:spPr>
              <a:xfrm rot="21598800" flipV="1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Oval 70"/>
              <p:cNvSpPr/>
              <p:nvPr/>
            </p:nvSpPr>
            <p:spPr>
              <a:xfrm rot="21598800" flipV="1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2" name="Oval 71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Oval 72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Oval 73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" name="Picture 74"/>
          <p:cNvPicPr/>
          <p:nvPr/>
        </p:nvPicPr>
        <p:blipFill>
          <a:blip r:embed="rId15"/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6" name="Rectangle 75"/>
          <p:cNvSpPr/>
          <p:nvPr/>
        </p:nvSpPr>
        <p:spPr>
          <a:xfrm>
            <a:off x="4846320" y="4846320"/>
            <a:ext cx="21326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000" b="0" strike="noStrike" spc="-1">
                <a:latin typeface="Lato"/>
                <a:ea typeface="Noto Sans CJK SC"/>
              </a:rPr>
              <a:t>Illustrations  by 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Pixeltrue</a:t>
            </a:r>
            <a:r>
              <a:rPr lang="en-US" sz="1000" b="0" strike="noStrike" spc="-1">
                <a:latin typeface="Lato"/>
                <a:ea typeface="Noto Sans CJK SC"/>
              </a:rPr>
              <a:t> on 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7"/>
              </a:rPr>
              <a:t>icons8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/>
          <p:cNvSpPr/>
          <p:nvPr/>
        </p:nvSpPr>
        <p:spPr>
          <a:xfrm>
            <a:off x="641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Rectangle 263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Oval 264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Oval 265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Oval 266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Freeform 267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/>
            <a:ahLst/>
            <a:cxn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Freeform 268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/>
            <a:ahLst/>
            <a:cxn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Freeform 269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/>
            <a:ahLst/>
            <a:cxn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Rectangle 270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Rectangle 271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Oval 392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Oval 393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5" name="Group 394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396" name="Oval 395"/>
            <p:cNvSpPr/>
            <p:nvPr/>
          </p:nvSpPr>
          <p:spPr>
            <a:xfrm rot="5395800" flipV="1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Oval 396"/>
            <p:cNvSpPr/>
            <p:nvPr/>
          </p:nvSpPr>
          <p:spPr>
            <a:xfrm rot="5395800" flipV="1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Oval 397"/>
            <p:cNvSpPr/>
            <p:nvPr/>
          </p:nvSpPr>
          <p:spPr>
            <a:xfrm rot="5395800" flipV="1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Oval 398"/>
            <p:cNvSpPr/>
            <p:nvPr/>
          </p:nvSpPr>
          <p:spPr>
            <a:xfrm rot="5395800" flipV="1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Oval 399"/>
            <p:cNvSpPr/>
            <p:nvPr/>
          </p:nvSpPr>
          <p:spPr>
            <a:xfrm rot="5395800" flipV="1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Oval 400"/>
            <p:cNvSpPr/>
            <p:nvPr/>
          </p:nvSpPr>
          <p:spPr>
            <a:xfrm rot="5395800" flipV="1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Oval 401"/>
            <p:cNvSpPr/>
            <p:nvPr/>
          </p:nvSpPr>
          <p:spPr>
            <a:xfrm rot="5395800" flipV="1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Oval 402"/>
            <p:cNvSpPr/>
            <p:nvPr/>
          </p:nvSpPr>
          <p:spPr>
            <a:xfrm rot="5395800" flipV="1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Oval 403"/>
            <p:cNvSpPr/>
            <p:nvPr/>
          </p:nvSpPr>
          <p:spPr>
            <a:xfrm rot="5395800" flipV="1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Oval 404"/>
            <p:cNvSpPr/>
            <p:nvPr/>
          </p:nvSpPr>
          <p:spPr>
            <a:xfrm rot="5395800" flipV="1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Oval 405"/>
            <p:cNvSpPr/>
            <p:nvPr/>
          </p:nvSpPr>
          <p:spPr>
            <a:xfrm rot="5395800" flipV="1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Oval 406"/>
            <p:cNvSpPr/>
            <p:nvPr/>
          </p:nvSpPr>
          <p:spPr>
            <a:xfrm rot="5395800" flipV="1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8" name="Group 407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409" name="Oval 408"/>
            <p:cNvSpPr/>
            <p:nvPr/>
          </p:nvSpPr>
          <p:spPr>
            <a:xfrm rot="5395800" flipV="1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Oval 409"/>
            <p:cNvSpPr/>
            <p:nvPr/>
          </p:nvSpPr>
          <p:spPr>
            <a:xfrm rot="5395800" flipV="1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Oval 410"/>
            <p:cNvSpPr/>
            <p:nvPr/>
          </p:nvSpPr>
          <p:spPr>
            <a:xfrm rot="5395800" flipV="1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Oval 411"/>
            <p:cNvSpPr/>
            <p:nvPr/>
          </p:nvSpPr>
          <p:spPr>
            <a:xfrm rot="5395800" flipV="1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Oval 412"/>
            <p:cNvSpPr/>
            <p:nvPr/>
          </p:nvSpPr>
          <p:spPr>
            <a:xfrm rot="5395800" flipV="1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Oval 413"/>
            <p:cNvSpPr/>
            <p:nvPr/>
          </p:nvSpPr>
          <p:spPr>
            <a:xfrm rot="5395800" flipV="1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Oval 414"/>
            <p:cNvSpPr/>
            <p:nvPr/>
          </p:nvSpPr>
          <p:spPr>
            <a:xfrm rot="5395800" flipV="1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Oval 415"/>
            <p:cNvSpPr/>
            <p:nvPr/>
          </p:nvSpPr>
          <p:spPr>
            <a:xfrm rot="5395800" flipV="1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Oval 416"/>
            <p:cNvSpPr/>
            <p:nvPr/>
          </p:nvSpPr>
          <p:spPr>
            <a:xfrm rot="5395800" flipV="1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Oval 417"/>
            <p:cNvSpPr/>
            <p:nvPr/>
          </p:nvSpPr>
          <p:spPr>
            <a:xfrm rot="5395800" flipV="1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Oval 418"/>
            <p:cNvSpPr/>
            <p:nvPr/>
          </p:nvSpPr>
          <p:spPr>
            <a:xfrm rot="5395800" flipV="1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Oval 419"/>
            <p:cNvSpPr/>
            <p:nvPr/>
          </p:nvSpPr>
          <p:spPr>
            <a:xfrm rot="5395800" flipV="1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1" name="Oval 420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62" name="Rectangle 461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Rectangle 462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Rectangle 463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Rectangle 464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Rectangle 465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Rectangle 466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Rectangle 467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659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95" name="Oval 394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Oval 395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roup 396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Oval 397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Oval 398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Oval 399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Oval 400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Oval 401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Oval 402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Oval 403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Oval 404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Oval 405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Oval 406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Oval 407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Oval 408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0" name="Group 409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Oval 410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Oval 411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Oval 412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Oval 413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Oval 414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Oval 415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Oval 416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Oval 417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Oval 418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Oval 419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Oval 420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Oval 421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3" name="Oval 422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435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Noto Sans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Rectangle 117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Rectangle 118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Rectangle 119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Rectangle 120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Rectangle 121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Rectangle 122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4" name="Rectangle 123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Rectangle 124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Rectangle 125"/>
          <p:cNvSpPr/>
          <p:nvPr/>
        </p:nvSpPr>
        <p:spPr>
          <a:xfrm flipH="1" flipV="1">
            <a:off x="27396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Rectangle 126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Rectangle 127"/>
          <p:cNvSpPr/>
          <p:nvPr/>
        </p:nvSpPr>
        <p:spPr>
          <a:xfrm flipH="1" flipV="1">
            <a:off x="27396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Rectangle 128"/>
          <p:cNvSpPr/>
          <p:nvPr/>
        </p:nvSpPr>
        <p:spPr>
          <a:xfrm flipH="1" flipV="1">
            <a:off x="219420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Oval 129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3478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tangle 504"/>
          <p:cNvSpPr/>
          <p:nvPr/>
        </p:nvSpPr>
        <p:spPr>
          <a:xfrm>
            <a:off x="228600" y="4515120"/>
            <a:ext cx="6665040" cy="92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strike="noStrike" spc="-1" dirty="0" err="1">
                <a:latin typeface="raleway" pitchFamily="2" charset="0"/>
              </a:rPr>
              <a:t>TMall</a:t>
            </a:r>
            <a:r>
              <a:rPr lang="en-US" sz="2800" b="1" strike="noStrike" spc="-1" dirty="0">
                <a:latin typeface="raleway" pitchFamily="2" charset="0"/>
              </a:rPr>
              <a:t> Repeat Buyers Prediction</a:t>
            </a:r>
            <a:endParaRPr lang="en-US" sz="2800" b="0" strike="noStrike" spc="-1" dirty="0">
              <a:latin typeface="raleway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sz="2000" b="0" strike="noStrike" spc="-1" dirty="0">
                <a:latin typeface="raleway" pitchFamily="2" charset="0"/>
              </a:rPr>
              <a:t>Big Data Intelligence – Tsinghua University</a:t>
            </a:r>
          </a:p>
        </p:txBody>
      </p:sp>
      <p:sp>
        <p:nvSpPr>
          <p:cNvPr id="506" name="Rectangle 505"/>
          <p:cNvSpPr/>
          <p:nvPr/>
        </p:nvSpPr>
        <p:spPr>
          <a:xfrm>
            <a:off x="7315200" y="4629240"/>
            <a:ext cx="2377080" cy="49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 dirty="0">
                <a:latin typeface="raleway" pitchFamily="2" charset="0"/>
              </a:rPr>
              <a:t>Armando Fortes, David </a:t>
            </a:r>
            <a:r>
              <a:rPr lang="en-US" sz="1300" b="0" strike="noStrike" spc="-1" dirty="0" err="1">
                <a:latin typeface="raleway" pitchFamily="2" charset="0"/>
              </a:rPr>
              <a:t>Pissarra</a:t>
            </a:r>
            <a:r>
              <a:rPr lang="en-US" sz="1300" b="0" strike="noStrike" spc="-1" dirty="0">
                <a:latin typeface="raleway" pitchFamily="2" charset="0"/>
              </a:rPr>
              <a:t>, Gabriele Oliaro</a:t>
            </a: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raleway" pitchFamily="2" charset="0"/>
              </a:rPr>
              <a:t>14 December 2021</a:t>
            </a:r>
          </a:p>
        </p:txBody>
      </p:sp>
      <p:sp>
        <p:nvSpPr>
          <p:cNvPr id="507" name="Straight Connector 506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830A4-C151-F046-B5BF-55CCB068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95" y="186194"/>
            <a:ext cx="7447547" cy="41892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B2BE3F-F61F-4CC6-82E1-13E0EB04FE53}"/>
              </a:ext>
            </a:extLst>
          </p:cNvPr>
          <p:cNvSpPr txBox="1"/>
          <p:nvPr/>
        </p:nvSpPr>
        <p:spPr>
          <a:xfrm>
            <a:off x="2519997" y="394672"/>
            <a:ext cx="50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Feature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75B15-98A3-4D33-9CD0-F390BE18F962}"/>
              </a:ext>
            </a:extLst>
          </p:cNvPr>
          <p:cNvSpPr txBox="1"/>
          <p:nvPr/>
        </p:nvSpPr>
        <p:spPr>
          <a:xfrm>
            <a:off x="1684062" y="2777076"/>
            <a:ext cx="6712499" cy="152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Counting features (counting user purchase frequency, etc.)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Statistical analysis features based on counting features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Time period features (time span analysis, double 11 features)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Principal component analysis features (PCA features)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623F-6016-4A81-BD31-38E65EAF88DA}"/>
              </a:ext>
            </a:extLst>
          </p:cNvPr>
          <p:cNvSpPr txBox="1"/>
          <p:nvPr/>
        </p:nvSpPr>
        <p:spPr>
          <a:xfrm>
            <a:off x="1684062" y="1682080"/>
            <a:ext cx="67124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There’s no strong correlation between users and merchants in the initial dataset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Solution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: Create features!</a:t>
            </a:r>
          </a:p>
        </p:txBody>
      </p:sp>
    </p:spTree>
    <p:extLst>
      <p:ext uri="{BB962C8B-B14F-4D97-AF65-F5344CB8AC3E}">
        <p14:creationId xmlns:p14="http://schemas.microsoft.com/office/powerpoint/2010/main" val="405559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8BB87-6514-4A93-BFD4-3492C4C26372}"/>
              </a:ext>
            </a:extLst>
          </p:cNvPr>
          <p:cNvSpPr txBox="1"/>
          <p:nvPr/>
        </p:nvSpPr>
        <p:spPr>
          <a:xfrm>
            <a:off x="659884" y="303015"/>
            <a:ext cx="8584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Counting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C480B-77DC-4B92-8373-A05F1B67F726}"/>
              </a:ext>
            </a:extLst>
          </p:cNvPr>
          <p:cNvSpPr txBox="1"/>
          <p:nvPr/>
        </p:nvSpPr>
        <p:spPr>
          <a:xfrm>
            <a:off x="659884" y="1384465"/>
            <a:ext cx="4179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Interactions regarding users, merchants or even both together.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C2526FE-8117-4F32-9408-70FA3C7C6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8274"/>
              </p:ext>
            </p:extLst>
          </p:nvPr>
        </p:nvGraphicFramePr>
        <p:xfrm>
          <a:off x="659884" y="2404359"/>
          <a:ext cx="492846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1410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05374093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624816796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404355281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405461513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179074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aleway" pitchFamily="2" charset="0"/>
                        </a:rPr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aleway" pitchFamily="2" charset="0"/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aleway" pitchFamily="2" charset="0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aleway" pitchFamily="2" charset="0"/>
                        </a:rPr>
                        <a:t>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aleway" pitchFamily="2" charset="0"/>
                        </a:rPr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aleway" pitchFamily="2" charset="0"/>
                        </a:rPr>
                        <a:t>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263947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338674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237186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100871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49472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359629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216711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61119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A4B0E0C-8D93-4A3F-86F4-C4A7064E5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77" y="1676853"/>
            <a:ext cx="3197364" cy="31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1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87B602-F62B-43E3-BE12-593DF83BCCC8}"/>
              </a:ext>
            </a:extLst>
          </p:cNvPr>
          <p:cNvSpPr txBox="1"/>
          <p:nvPr/>
        </p:nvSpPr>
        <p:spPr>
          <a:xfrm>
            <a:off x="1827318" y="394454"/>
            <a:ext cx="642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Statistical Analysis Features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AB628-E566-4810-A720-8BEE9E4F5721}"/>
              </a:ext>
            </a:extLst>
          </p:cNvPr>
          <p:cNvSpPr txBox="1"/>
          <p:nvPr/>
        </p:nvSpPr>
        <p:spPr>
          <a:xfrm>
            <a:off x="2229285" y="1288513"/>
            <a:ext cx="5287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Over the calculated user-merchant counting features: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Max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Mean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Median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Standard deviation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9A8F375-020C-4634-B5D3-2D93D9713396}"/>
              </a:ext>
            </a:extLst>
          </p:cNvPr>
          <p:cNvSpPr/>
          <p:nvPr/>
        </p:nvSpPr>
        <p:spPr>
          <a:xfrm>
            <a:off x="5557833" y="3608342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85F6B79-B814-4700-B645-BF8A231BA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0007"/>
              </p:ext>
            </p:extLst>
          </p:nvPr>
        </p:nvGraphicFramePr>
        <p:xfrm>
          <a:off x="1627625" y="3116852"/>
          <a:ext cx="3661503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0501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1220501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  <a:gridCol w="1220501">
                  <a:extLst>
                    <a:ext uri="{9D8B030D-6E8A-4147-A177-3AD203B41FA5}">
                      <a16:colId xmlns:a16="http://schemas.microsoft.com/office/drawing/2014/main" val="2692483892"/>
                    </a:ext>
                  </a:extLst>
                </a:gridCol>
              </a:tblGrid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Merchant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3906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4356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451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2217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C291D06-07E8-4EF1-A60A-7C9603F48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35927"/>
              </p:ext>
            </p:extLst>
          </p:nvPr>
        </p:nvGraphicFramePr>
        <p:xfrm>
          <a:off x="6504718" y="3116852"/>
          <a:ext cx="1719588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59794">
                  <a:extLst>
                    <a:ext uri="{9D8B030D-6E8A-4147-A177-3AD203B41FA5}">
                      <a16:colId xmlns:a16="http://schemas.microsoft.com/office/drawing/2014/main" val="4037665219"/>
                    </a:ext>
                  </a:extLst>
                </a:gridCol>
                <a:gridCol w="859794">
                  <a:extLst>
                    <a:ext uri="{9D8B030D-6E8A-4147-A177-3AD203B41FA5}">
                      <a16:colId xmlns:a16="http://schemas.microsoft.com/office/drawing/2014/main" val="244440296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34176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33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7996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5872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3115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7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5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BD4FF-3E22-4196-BE13-0CAE0CBFBA41}"/>
              </a:ext>
            </a:extLst>
          </p:cNvPr>
          <p:cNvSpPr txBox="1"/>
          <p:nvPr/>
        </p:nvSpPr>
        <p:spPr>
          <a:xfrm>
            <a:off x="597851" y="258416"/>
            <a:ext cx="8684462" cy="82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Time Period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00184-AB77-433F-9633-FE729A8AB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" y="2533963"/>
            <a:ext cx="8884922" cy="1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19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title="Period">
            <a:extLst>
              <a:ext uri="{FF2B5EF4-FFF2-40B4-BE49-F238E27FC236}">
                <a16:creationId xmlns:a16="http://schemas.microsoft.com/office/drawing/2014/main" id="{78E8D828-B221-41EF-A519-01B7EAE34D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710404"/>
              </p:ext>
            </p:extLst>
          </p:nvPr>
        </p:nvGraphicFramePr>
        <p:xfrm>
          <a:off x="5616714" y="162186"/>
          <a:ext cx="4110413" cy="2335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9D3C064F-4C41-4CFB-81B0-157699043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82307"/>
              </p:ext>
            </p:extLst>
          </p:nvPr>
        </p:nvGraphicFramePr>
        <p:xfrm>
          <a:off x="2987040" y="423181"/>
          <a:ext cx="1790700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</a:tblGrid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212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4280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53DDC0A-18C8-4C63-92EA-98FFF6F25E46}"/>
              </a:ext>
            </a:extLst>
          </p:cNvPr>
          <p:cNvSpPr/>
          <p:nvPr/>
        </p:nvSpPr>
        <p:spPr>
          <a:xfrm>
            <a:off x="5040312" y="1173751"/>
            <a:ext cx="629284" cy="312420"/>
          </a:xfrm>
          <a:prstGeom prst="rightArrow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0F9BFBA0-2139-47C3-AD9E-6D86D0FF9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87254"/>
              </p:ext>
            </p:extLst>
          </p:nvPr>
        </p:nvGraphicFramePr>
        <p:xfrm>
          <a:off x="449580" y="3486421"/>
          <a:ext cx="1790700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</a:tblGrid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Clicks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347901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125048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101852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150874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70247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212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badi" panose="020B0604020104020204" pitchFamily="34" charset="0"/>
                          <a:ea typeface="Cambria" panose="02040503050406030204" pitchFamily="18" charset="0"/>
                        </a:rPr>
                        <a:t>90115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4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994292-B99A-4AFD-9595-075E9F80C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247727"/>
              </p:ext>
            </p:extLst>
          </p:nvPr>
        </p:nvGraphicFramePr>
        <p:xfrm>
          <a:off x="3082290" y="3126198"/>
          <a:ext cx="4110413" cy="245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A0F62AD-71D4-4D55-9373-5EB5F1575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06" y="2387941"/>
            <a:ext cx="2160847" cy="8946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367BA30-06ED-4D46-80A9-3A198875552F}"/>
              </a:ext>
            </a:extLst>
          </p:cNvPr>
          <p:cNvSpPr/>
          <p:nvPr/>
        </p:nvSpPr>
        <p:spPr>
          <a:xfrm>
            <a:off x="2453006" y="4236991"/>
            <a:ext cx="629284" cy="312420"/>
          </a:xfrm>
          <a:prstGeom prst="rightArrow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02646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D2A95-96BE-40A0-A3B6-032A7392B869}"/>
              </a:ext>
            </a:extLst>
          </p:cNvPr>
          <p:cNvSpPr txBox="1"/>
          <p:nvPr/>
        </p:nvSpPr>
        <p:spPr>
          <a:xfrm>
            <a:off x="714295" y="217220"/>
            <a:ext cx="8698645" cy="82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Double 11 Features</a:t>
            </a:r>
          </a:p>
        </p:txBody>
      </p:sp>
      <p:pic>
        <p:nvPicPr>
          <p:cNvPr id="1026" name="Picture 2" descr="What Alibaba&amp;amp;#039;s Double 11 event tells us about China&amp;amp;#039;s economy  EJINSIGHT - ejinsight.com">
            <a:extLst>
              <a:ext uri="{FF2B5EF4-FFF2-40B4-BE49-F238E27FC236}">
                <a16:creationId xmlns:a16="http://schemas.microsoft.com/office/drawing/2014/main" id="{62970204-4143-4A9A-A03E-78A19B50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4" y="2835275"/>
            <a:ext cx="4424357" cy="229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098634-28E5-4EFA-89FD-0D5752EF0BE9}"/>
              </a:ext>
            </a:extLst>
          </p:cNvPr>
          <p:cNvSpPr txBox="1"/>
          <p:nvPr/>
        </p:nvSpPr>
        <p:spPr>
          <a:xfrm>
            <a:off x="714295" y="1477580"/>
            <a:ext cx="4424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sz="16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kumimoji="0" 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SimSun" panose="02010600030101010101" pitchFamily="2" charset="-122"/>
                <a:cs typeface="Times New Roman" panose="02020603050405020304" pitchFamily="18" charset="0"/>
              </a:rPr>
              <a:t> November – shopping festival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SimSun" panose="02010600030101010101" pitchFamily="2" charset="-122"/>
                <a:cs typeface="Times New Roman" panose="02020603050405020304" pitchFamily="18" charset="0"/>
              </a:rPr>
              <a:t>Huge volume of online transactions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SimSun" panose="02010600030101010101" pitchFamily="2" charset="-122"/>
                <a:cs typeface="Times New Roman" panose="02020603050405020304" pitchFamily="18" charset="0"/>
              </a:rPr>
              <a:t>One-time deal hunters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9EB7B-D3AE-4ADB-B3FB-DB58F1368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19" y="1495471"/>
            <a:ext cx="4603334" cy="30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8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1598A102-B64C-4140-A76B-499F52736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69988"/>
              </p:ext>
            </p:extLst>
          </p:nvPr>
        </p:nvGraphicFramePr>
        <p:xfrm>
          <a:off x="653994" y="1677908"/>
          <a:ext cx="328564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1410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05374093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624816796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4043552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aleway" pitchFamily="2" charset="0"/>
                        </a:rPr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aleway" pitchFamily="2" charset="0"/>
                        </a:rPr>
                        <a:t>Merchant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aleway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aleway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263947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3636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338674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1452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237186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2697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100871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5626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49472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1787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28974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359629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216711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61119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sp>
        <p:nvSpPr>
          <p:cNvPr id="3" name="Arrow: Up-Down 2">
            <a:extLst>
              <a:ext uri="{FF2B5EF4-FFF2-40B4-BE49-F238E27FC236}">
                <a16:creationId xmlns:a16="http://schemas.microsoft.com/office/drawing/2014/main" id="{504CC9A6-BD46-4AB4-9C37-E8F2ABE881BA}"/>
              </a:ext>
            </a:extLst>
          </p:cNvPr>
          <p:cNvSpPr/>
          <p:nvPr/>
        </p:nvSpPr>
        <p:spPr>
          <a:xfrm rot="16200000">
            <a:off x="3120986" y="810749"/>
            <a:ext cx="101600" cy="1535699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13E68-704C-4803-AF48-DB4C84E0E197}"/>
              </a:ext>
            </a:extLst>
          </p:cNvPr>
          <p:cNvSpPr txBox="1"/>
          <p:nvPr/>
        </p:nvSpPr>
        <p:spPr>
          <a:xfrm>
            <a:off x="2758852" y="1318586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285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A241F-A41E-4388-B563-D5940406E615}"/>
              </a:ext>
            </a:extLst>
          </p:cNvPr>
          <p:cNvSpPr txBox="1"/>
          <p:nvPr/>
        </p:nvSpPr>
        <p:spPr>
          <a:xfrm>
            <a:off x="4232530" y="2573347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+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7BCC6F9-6B72-4FB8-BD60-9DB6A573D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85875"/>
              </p:ext>
            </p:extLst>
          </p:nvPr>
        </p:nvGraphicFramePr>
        <p:xfrm>
          <a:off x="5040311" y="1677908"/>
          <a:ext cx="879268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9268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aleway" pitchFamily="2" charset="0"/>
                        </a:rPr>
                        <a:t>PCA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badi" panose="020B0604020104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76F762-E1F6-4B29-A6E8-D6CFE1776141}"/>
              </a:ext>
            </a:extLst>
          </p:cNvPr>
          <p:cNvSpPr txBox="1"/>
          <p:nvPr/>
        </p:nvSpPr>
        <p:spPr>
          <a:xfrm>
            <a:off x="4913429" y="1307406"/>
            <a:ext cx="1133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5 PCA features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4A04837E-6292-4498-94DC-AEC9C81D54EA}"/>
              </a:ext>
            </a:extLst>
          </p:cNvPr>
          <p:cNvSpPr/>
          <p:nvPr/>
        </p:nvSpPr>
        <p:spPr>
          <a:xfrm rot="16200000">
            <a:off x="5429143" y="1138966"/>
            <a:ext cx="101602" cy="87926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9" name="Picture 2" descr="Análise de componentes principais – Wikipédia, a enciclopédia livre">
            <a:extLst>
              <a:ext uri="{FF2B5EF4-FFF2-40B4-BE49-F238E27FC236}">
                <a16:creationId xmlns:a16="http://schemas.microsoft.com/office/drawing/2014/main" id="{55E55BBF-56A1-45E7-A1C8-A6B5FF94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76" y="2046404"/>
            <a:ext cx="2620475" cy="24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BD909F-FF8D-40B4-A7AB-6F2D8A8D2E00}"/>
              </a:ext>
            </a:extLst>
          </p:cNvPr>
          <p:cNvSpPr txBox="1"/>
          <p:nvPr/>
        </p:nvSpPr>
        <p:spPr>
          <a:xfrm>
            <a:off x="653994" y="326798"/>
            <a:ext cx="88050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PCA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20667-3AFC-4A09-ABC1-C59CC5EAA9C5}"/>
              </a:ext>
            </a:extLst>
          </p:cNvPr>
          <p:cNvSpPr txBox="1"/>
          <p:nvPr/>
        </p:nvSpPr>
        <p:spPr>
          <a:xfrm>
            <a:off x="653994" y="4505121"/>
            <a:ext cx="6568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Summarize all features in 5 dimensions using Principal Component Analysis and append it to the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82278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838F-F9BA-3B49-BDC8-7BB6D5217B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07160" y="763718"/>
            <a:ext cx="5466303" cy="947738"/>
          </a:xfrm>
        </p:spPr>
        <p:txBody>
          <a:bodyPr/>
          <a:lstStyle/>
          <a:p>
            <a:pPr algn="ctr"/>
            <a:r>
              <a:rPr lang="en-US" b="1" dirty="0">
                <a:latin typeface="raleway" pitchFamily="2" charset="0"/>
              </a:rPr>
              <a:t>Training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7684D-55F6-1B43-9972-D40F230E5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96" y="1818751"/>
            <a:ext cx="3520204" cy="35202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034646-61B0-4460-9731-2163DCA1268E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F40D2-345A-446B-870C-F7AE8ECDAEB4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60341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>
            <a:extLst>
              <a:ext uri="{FF2B5EF4-FFF2-40B4-BE49-F238E27FC236}">
                <a16:creationId xmlns:a16="http://schemas.microsoft.com/office/drawing/2014/main" id="{E1F05EE2-B06C-4540-900F-B60600BB415B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Gradient Boosting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57BE83-695E-47CC-A409-E853D2DC3A95}"/>
              </a:ext>
            </a:extLst>
          </p:cNvPr>
          <p:cNvSpPr txBox="1"/>
          <p:nvPr/>
        </p:nvSpPr>
        <p:spPr>
          <a:xfrm>
            <a:off x="613834" y="1955652"/>
            <a:ext cx="4949406" cy="257024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Gradient Boosting is a stage-wise additive model which generates weak-learners during the learning process.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Decision trees are gradually added one at a time, each of them being trained using the residual errors of their predecessors as labels.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The contribution of a given decision tree to the ensemble is based on the gradient descent optimization process, where we attempt to minimize the overall error of the strong-learner.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7DD0E2-051B-4EB6-B338-70C3ADDE67E7}"/>
              </a:ext>
            </a:extLst>
          </p:cNvPr>
          <p:cNvGrpSpPr/>
          <p:nvPr/>
        </p:nvGrpSpPr>
        <p:grpSpPr>
          <a:xfrm>
            <a:off x="7519567" y="3160779"/>
            <a:ext cx="1353388" cy="946440"/>
            <a:chOff x="6691795" y="2026830"/>
            <a:chExt cx="2757288" cy="190509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389095-91DB-4F4C-A5A2-0E33045D1863}"/>
                </a:ext>
              </a:extLst>
            </p:cNvPr>
            <p:cNvSpPr/>
            <p:nvPr/>
          </p:nvSpPr>
          <p:spPr>
            <a:xfrm>
              <a:off x="7338535" y="2026830"/>
              <a:ext cx="806824" cy="315559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E549352-E881-45C2-BDD2-8D61A24AD4F7}"/>
                </a:ext>
              </a:extLst>
            </p:cNvPr>
            <p:cNvSpPr/>
            <p:nvPr/>
          </p:nvSpPr>
          <p:spPr>
            <a:xfrm>
              <a:off x="7990397" y="2557865"/>
              <a:ext cx="806824" cy="315559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A126F05-A67B-499C-8E60-A18F20E70F28}"/>
                </a:ext>
              </a:extLst>
            </p:cNvPr>
            <p:cNvSpPr/>
            <p:nvPr/>
          </p:nvSpPr>
          <p:spPr>
            <a:xfrm>
              <a:off x="6691795" y="2557865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AFF8439-EFD5-4FFF-8E65-C6FC92B7D6D4}"/>
                </a:ext>
              </a:extLst>
            </p:cNvPr>
            <p:cNvSpPr/>
            <p:nvPr/>
          </p:nvSpPr>
          <p:spPr>
            <a:xfrm>
              <a:off x="8642259" y="3088900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D883DE-FA42-4504-AB89-0CD7AA02E18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095207" y="2334055"/>
              <a:ext cx="500744" cy="22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CCF98A-EB9C-4499-8AC6-EFAAAA8DB449}"/>
                </a:ext>
              </a:extLst>
            </p:cNvPr>
            <p:cNvCxnSpPr>
              <a:cxnSpLocks/>
            </p:cNvCxnSpPr>
            <p:nvPr/>
          </p:nvCxnSpPr>
          <p:spPr>
            <a:xfrm>
              <a:off x="7892342" y="2337355"/>
              <a:ext cx="472568" cy="219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AA9582A-A808-41D0-9EC5-450266B0C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8434" y="2864223"/>
              <a:ext cx="500744" cy="22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7CEC5F-949D-4554-A725-7730144D0711}"/>
                </a:ext>
              </a:extLst>
            </p:cNvPr>
            <p:cNvCxnSpPr>
              <a:cxnSpLocks/>
            </p:cNvCxnSpPr>
            <p:nvPr/>
          </p:nvCxnSpPr>
          <p:spPr>
            <a:xfrm>
              <a:off x="8545569" y="2867523"/>
              <a:ext cx="472568" cy="219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8F9A25C-8FCA-4F84-B74D-7C87A3AA71D9}"/>
                </a:ext>
              </a:extLst>
            </p:cNvPr>
            <p:cNvSpPr/>
            <p:nvPr/>
          </p:nvSpPr>
          <p:spPr>
            <a:xfrm>
              <a:off x="7361244" y="3085335"/>
              <a:ext cx="806824" cy="315559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B54BEE0-F21E-4428-9F8F-B8B27E3948E8}"/>
                </a:ext>
              </a:extLst>
            </p:cNvPr>
            <p:cNvSpPr/>
            <p:nvPr/>
          </p:nvSpPr>
          <p:spPr>
            <a:xfrm>
              <a:off x="8013106" y="3616370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C293FA7-A5B9-42B6-B950-5488EDC626CE}"/>
                </a:ext>
              </a:extLst>
            </p:cNvPr>
            <p:cNvSpPr/>
            <p:nvPr/>
          </p:nvSpPr>
          <p:spPr>
            <a:xfrm>
              <a:off x="6722188" y="3616370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FB2B9E5-92D9-4D3E-AA53-84FEE7DE6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9281" y="3391693"/>
              <a:ext cx="500744" cy="22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A12058B-5176-4F03-9173-6B64EDCF0E57}"/>
                </a:ext>
              </a:extLst>
            </p:cNvPr>
            <p:cNvCxnSpPr>
              <a:cxnSpLocks/>
            </p:cNvCxnSpPr>
            <p:nvPr/>
          </p:nvCxnSpPr>
          <p:spPr>
            <a:xfrm>
              <a:off x="7916416" y="3394993"/>
              <a:ext cx="472568" cy="219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EF524-616D-4DB0-87F9-0AC28D3CFDA7}"/>
              </a:ext>
            </a:extLst>
          </p:cNvPr>
          <p:cNvGrpSpPr/>
          <p:nvPr/>
        </p:nvGrpSpPr>
        <p:grpSpPr>
          <a:xfrm>
            <a:off x="7375028" y="2003254"/>
            <a:ext cx="1682423" cy="957368"/>
            <a:chOff x="7595269" y="1920564"/>
            <a:chExt cx="1682423" cy="95736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5D1FF48-F767-48B9-80A0-7EF492A8C712}"/>
                </a:ext>
              </a:extLst>
            </p:cNvPr>
            <p:cNvSpPr/>
            <p:nvPr/>
          </p:nvSpPr>
          <p:spPr>
            <a:xfrm>
              <a:off x="8561710" y="2457350"/>
              <a:ext cx="396022" cy="156768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8D870AA-0C74-4323-A34F-F179C622D614}"/>
                </a:ext>
              </a:extLst>
            </p:cNvPr>
            <p:cNvSpPr/>
            <p:nvPr/>
          </p:nvSpPr>
          <p:spPr>
            <a:xfrm>
              <a:off x="8881670" y="2721164"/>
              <a:ext cx="396022" cy="1567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F2F605B-C342-4F54-A108-55F24FED5C16}"/>
                </a:ext>
              </a:extLst>
            </p:cNvPr>
            <p:cNvSpPr/>
            <p:nvPr/>
          </p:nvSpPr>
          <p:spPr>
            <a:xfrm>
              <a:off x="8248035" y="2721164"/>
              <a:ext cx="396022" cy="1567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25DBFC-0D67-44E3-97D4-0C51262EE1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2944" y="2609546"/>
              <a:ext cx="245785" cy="1111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646F9FD-07CE-407C-B098-E2D3176ACD12}"/>
                </a:ext>
              </a:extLst>
            </p:cNvPr>
            <p:cNvCxnSpPr>
              <a:cxnSpLocks/>
            </p:cNvCxnSpPr>
            <p:nvPr/>
          </p:nvCxnSpPr>
          <p:spPr>
            <a:xfrm>
              <a:off x="8834210" y="2611186"/>
              <a:ext cx="231955" cy="10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0325019-AE8E-43EA-953E-CB62CA0D7211}"/>
                </a:ext>
              </a:extLst>
            </p:cNvPr>
            <p:cNvGrpSpPr/>
            <p:nvPr/>
          </p:nvGrpSpPr>
          <p:grpSpPr>
            <a:xfrm>
              <a:off x="7595269" y="1920564"/>
              <a:ext cx="1141862" cy="690310"/>
              <a:chOff x="6691795" y="2026830"/>
              <a:chExt cx="2326342" cy="138953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0A3EF61-0037-4E81-BAA1-E15255394727}"/>
                  </a:ext>
                </a:extLst>
              </p:cNvPr>
              <p:cNvSpPr/>
              <p:nvPr/>
            </p:nvSpPr>
            <p:spPr>
              <a:xfrm>
                <a:off x="7338535" y="2026830"/>
                <a:ext cx="806824" cy="315559"/>
              </a:xfrm>
              <a:prstGeom prst="roundRect">
                <a:avLst/>
              </a:prstGeom>
              <a:solidFill>
                <a:srgbClr val="1A9ED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AB08D6-F02D-40A4-8A8A-D15613AE69A9}"/>
                  </a:ext>
                </a:extLst>
              </p:cNvPr>
              <p:cNvSpPr/>
              <p:nvPr/>
            </p:nvSpPr>
            <p:spPr>
              <a:xfrm>
                <a:off x="7990397" y="2557865"/>
                <a:ext cx="806824" cy="315559"/>
              </a:xfrm>
              <a:prstGeom prst="roundRect">
                <a:avLst/>
              </a:prstGeom>
              <a:solidFill>
                <a:srgbClr val="1A9ED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FF7A7DB-5A87-4EB9-978B-D5ECC5412972}"/>
                  </a:ext>
                </a:extLst>
              </p:cNvPr>
              <p:cNvSpPr/>
              <p:nvPr/>
            </p:nvSpPr>
            <p:spPr>
              <a:xfrm>
                <a:off x="6691795" y="2557865"/>
                <a:ext cx="806824" cy="315559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6C20D22-DB3D-4C88-B986-9FCB92814609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H="1">
                <a:off x="7095207" y="2334055"/>
                <a:ext cx="500744" cy="2238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C764C1F-D29E-414D-B79D-AF60CA7E0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2342" y="2337355"/>
                <a:ext cx="472568" cy="219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F7E3DFF-C8C5-4297-8775-EC139087556F}"/>
                  </a:ext>
                </a:extLst>
              </p:cNvPr>
              <p:cNvSpPr/>
              <p:nvPr/>
            </p:nvSpPr>
            <p:spPr>
              <a:xfrm>
                <a:off x="7361245" y="3100802"/>
                <a:ext cx="806825" cy="31556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EF7DBC0-76A9-4418-999A-7CCB83291D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8434" y="2864223"/>
                <a:ext cx="500744" cy="2238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FDA6D36-2936-4F36-A942-231A7BD61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5569" y="2867523"/>
                <a:ext cx="472568" cy="219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DED1F79-9993-4D10-AEF1-BD81D9000B9B}"/>
              </a:ext>
            </a:extLst>
          </p:cNvPr>
          <p:cNvSpPr/>
          <p:nvPr/>
        </p:nvSpPr>
        <p:spPr>
          <a:xfrm>
            <a:off x="6256419" y="2053710"/>
            <a:ext cx="396022" cy="156768"/>
          </a:xfrm>
          <a:prstGeom prst="roundRect">
            <a:avLst/>
          </a:prstGeom>
          <a:solidFill>
            <a:srgbClr val="92D05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525172-B2D8-4C14-B610-8F64686A58C5}"/>
                  </a:ext>
                </a:extLst>
              </p:cNvPr>
              <p:cNvSpPr txBox="1"/>
              <p:nvPr/>
            </p:nvSpPr>
            <p:spPr>
              <a:xfrm>
                <a:off x="6752960" y="1971020"/>
                <a:ext cx="66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+ </m:t>
                      </m:r>
                      <m:r>
                        <a:rPr kumimoji="0" lang="pt-P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/>
                        </a:rPr>
                        <m:t>𝜶</m:t>
                      </m:r>
                      <m:r>
                        <a:rPr kumimoji="0" lang="pt-P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/>
                        </a:rPr>
                        <m:t>×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525172-B2D8-4C14-B610-8F64686A5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960" y="1971020"/>
                <a:ext cx="660437" cy="276999"/>
              </a:xfrm>
              <a:prstGeom prst="rect">
                <a:avLst/>
              </a:prstGeom>
              <a:blipFill>
                <a:blip r:embed="rId2"/>
                <a:stretch>
                  <a:fillRect l="-6481" r="-555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5E129E-22FA-477C-A484-AC01FD700CA8}"/>
                  </a:ext>
                </a:extLst>
              </p:cNvPr>
              <p:cNvSpPr txBox="1"/>
              <p:nvPr/>
            </p:nvSpPr>
            <p:spPr>
              <a:xfrm>
                <a:off x="6724078" y="3137966"/>
                <a:ext cx="71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+ </m:t>
                      </m:r>
                      <m:r>
                        <a:rPr kumimoji="0" lang="pt-P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/>
                        </a:rPr>
                        <m:t>𝜶</m:t>
                      </m:r>
                      <m:r>
                        <a:rPr kumimoji="0" lang="pt-P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/>
                        </a:rPr>
                        <m:t>×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5E129E-22FA-477C-A484-AC01FD70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078" y="3137966"/>
                <a:ext cx="718200" cy="276999"/>
              </a:xfrm>
              <a:prstGeom prst="rect">
                <a:avLst/>
              </a:prstGeom>
              <a:blipFill>
                <a:blip r:embed="rId3"/>
                <a:stretch>
                  <a:fillRect l="-169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2BEE31-0883-432D-966D-0D603CCE72F0}"/>
                  </a:ext>
                </a:extLst>
              </p:cNvPr>
              <p:cNvSpPr txBox="1"/>
              <p:nvPr/>
            </p:nvSpPr>
            <p:spPr>
              <a:xfrm>
                <a:off x="6652441" y="4304912"/>
                <a:ext cx="71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+ </m:t>
                      </m:r>
                      <m:r>
                        <a:rPr kumimoji="0" lang="pt-P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/>
                        </a:rPr>
                        <m:t>…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2BEE31-0883-432D-966D-0D603CCE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41" y="4304912"/>
                <a:ext cx="718200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52456E-2E7C-46EC-86C2-F21ABCB17540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6840550" y="3329482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Open-sourced by Yandex, one of Russia’s leading tech companies in April 2017. Provides an innovative algorithm for processing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Cat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egorical features.</a:t>
            </a:r>
          </a:p>
        </p:txBody>
      </p:sp>
      <p:sp>
        <p:nvSpPr>
          <p:cNvPr id="565" name="TextBox 564"/>
          <p:cNvSpPr txBox="1"/>
          <p:nvPr/>
        </p:nvSpPr>
        <p:spPr>
          <a:xfrm>
            <a:off x="365835" y="3329482"/>
            <a:ext cx="278208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Stands for 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X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treme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G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radient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Boost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ing. Initially started as a research project by Tianqi Chen in March 2014, becoming famous by 2016.</a:t>
            </a:r>
          </a:p>
        </p:txBody>
      </p:sp>
      <p:sp>
        <p:nvSpPr>
          <p:cNvPr id="566" name="TextBox 565"/>
          <p:cNvSpPr txBox="1"/>
          <p:nvPr/>
        </p:nvSpPr>
        <p:spPr>
          <a:xfrm>
            <a:off x="3549534" y="3329482"/>
            <a:ext cx="2981556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Developed by Microsoft, being first released in January 2017. Specifically designed to achieve faster training speeds and higher efficiency.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7FD82-CD69-40C5-92B7-3D8442344E41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03B118-212B-4427-B2BE-4ED18C055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4" t="30855" r="18259" b="32246"/>
          <a:stretch/>
        </p:blipFill>
        <p:spPr>
          <a:xfrm>
            <a:off x="540985" y="2049502"/>
            <a:ext cx="2483057" cy="106458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4AE55F-2D63-4FE5-A363-314C590E3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1" t="19431" r="14370" b="19364"/>
          <a:stretch/>
        </p:blipFill>
        <p:spPr>
          <a:xfrm>
            <a:off x="7056583" y="2224669"/>
            <a:ext cx="2483057" cy="816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57CC0C-A792-4035-AC7B-45725F5B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63" y="2322245"/>
            <a:ext cx="2847698" cy="647846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TextShape 1">
            <a:extLst>
              <a:ext uri="{FF2B5EF4-FFF2-40B4-BE49-F238E27FC236}">
                <a16:creationId xmlns:a16="http://schemas.microsoft.com/office/drawing/2014/main" id="{1983ACAD-60AF-42C4-91D9-5BDD3284E789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Gradient Boosting Implementations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509" name="TextShape 1"/>
          <p:cNvSpPr/>
          <p:nvPr/>
        </p:nvSpPr>
        <p:spPr>
          <a:xfrm>
            <a:off x="460080" y="419391"/>
            <a:ext cx="5705375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raleway" pitchFamily="2" charset="0"/>
                <a:ea typeface="DejaVu Sans"/>
              </a:rPr>
              <a:t>How promotions work</a:t>
            </a:r>
            <a:endParaRPr lang="en-US" sz="3600" b="1" strike="noStrike" spc="-1" dirty="0">
              <a:latin typeface="raleway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D84AD298-B5A3-304E-A20D-723B7C33B044}"/>
              </a:ext>
            </a:extLst>
          </p:cNvPr>
          <p:cNvSpPr/>
          <p:nvPr/>
        </p:nvSpPr>
        <p:spPr>
          <a:xfrm>
            <a:off x="460080" y="1718579"/>
            <a:ext cx="4654531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raleway" pitchFamily="2" charset="0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raleway" pitchFamily="2" charset="0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raleway" pitchFamily="2" charset="0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raleway" pitchFamily="2" charset="0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raleway" pitchFamily="2" charset="0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raleway" pitchFamily="2" charset="0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raleway" pitchFamily="2" charset="0"/>
              </a:rPr>
              <a:t>Avoid one-time deal hunters as much as possible</a:t>
            </a:r>
            <a:endParaRPr lang="en-US" sz="1800" b="0" strike="noStrike" spc="-1" dirty="0">
              <a:latin typeface="raleway" pitchFamily="2" charset="0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raleway" pitchFamily="2" charset="0"/>
              </a:rPr>
              <a:t>Maximize return on investment (ROI) by targeting people most likely to become loyal customers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52456E-2E7C-46EC-86C2-F21ABCB17540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386920" y="330918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Avg Score: 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Avenir Next LT Pro" panose="020B0504020202020204" pitchFamily="34" charset="0"/>
                <a:ea typeface="DejaVu Sans"/>
                <a:cs typeface="DejaVu Sans"/>
              </a:rPr>
              <a:t>0.6916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Best Score: 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Avenir Next LT Pro" panose="020B0504020202020204" pitchFamily="34" charset="0"/>
                <a:ea typeface="DejaVu Sans"/>
                <a:cs typeface="DejaVu Sans"/>
              </a:rPr>
              <a:t>0.7067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7FD82-CD69-40C5-92B7-3D8442344E41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6" name="TextShape 1">
            <a:extLst>
              <a:ext uri="{FF2B5EF4-FFF2-40B4-BE49-F238E27FC236}">
                <a16:creationId xmlns:a16="http://schemas.microsoft.com/office/drawing/2014/main" id="{1983ACAD-60AF-42C4-91D9-5BDD3284E789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K</a:t>
            </a: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-Fold 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9CF48-1655-4184-BBDF-5ED8DBD970B9}"/>
              </a:ext>
            </a:extLst>
          </p:cNvPr>
          <p:cNvSpPr txBox="1"/>
          <p:nvPr/>
        </p:nvSpPr>
        <p:spPr>
          <a:xfrm>
            <a:off x="3566700" y="330918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Avg Score: 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Avenir Next LT Pro" panose="020B0504020202020204" pitchFamily="34" charset="0"/>
                <a:ea typeface="DejaVu Sans"/>
                <a:cs typeface="DejaVu Sans"/>
              </a:rPr>
              <a:t>0.6773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ea typeface="DejaVu Sans"/>
                <a:cs typeface="DejaVu San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Best Score: 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Avenir Next LT Pro" panose="020B0504020202020204" pitchFamily="34" charset="0"/>
                <a:ea typeface="DejaVu Sans"/>
                <a:cs typeface="DejaVu Sans"/>
              </a:rPr>
              <a:t>0.6876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3DE07-036F-4306-9F3A-84B17803E82A}"/>
              </a:ext>
            </a:extLst>
          </p:cNvPr>
          <p:cNvSpPr txBox="1"/>
          <p:nvPr/>
        </p:nvSpPr>
        <p:spPr>
          <a:xfrm>
            <a:off x="6746480" y="330918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Avg Score: 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Avenir Next LT Pro" panose="020B0504020202020204" pitchFamily="34" charset="0"/>
                <a:ea typeface="DejaVu Sans"/>
                <a:cs typeface="DejaVu Sans"/>
              </a:rPr>
              <a:t>0.6871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Best Score: 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Avenir Next LT Pro" panose="020B0504020202020204" pitchFamily="34" charset="0"/>
                <a:ea typeface="DejaVu Sans"/>
                <a:cs typeface="DejaVu Sans"/>
              </a:rPr>
              <a:t>0.7011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  <a:ea typeface="DejaVu Sans"/>
                <a:cs typeface="DejaVu Sans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B7DC73-0A2C-459D-B4F8-1E00AD17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4" t="30855" r="18259" b="32246"/>
          <a:stretch/>
        </p:blipFill>
        <p:spPr>
          <a:xfrm>
            <a:off x="540985" y="2049502"/>
            <a:ext cx="2483057" cy="106458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79C075-32F2-403A-84D2-8E3585158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1" t="19431" r="14370" b="19364"/>
          <a:stretch/>
        </p:blipFill>
        <p:spPr>
          <a:xfrm>
            <a:off x="7056583" y="2224669"/>
            <a:ext cx="2483057" cy="816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5A9C59-4D4D-40D0-AE9F-B5837B11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63" y="2322245"/>
            <a:ext cx="2847698" cy="64784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2860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62316500-3548-4B77-824D-1FDC599655FD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Ensemble Model</a:t>
            </a:r>
            <a:endParaRPr kumimoji="0" lang="en-US" sz="3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itchFamily="2" charset="0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/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𝑃</m:t>
                      </m:r>
                      <m:d>
                        <m:dPr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dPr>
                        <m:e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𝑢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, 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𝑚</m:t>
                          </m:r>
                        </m:e>
                      </m:d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DejaVu Sans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d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𝑢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, 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52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62316500-3548-4B77-824D-1FDC599655FD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Ensemble Model</a:t>
            </a:r>
            <a:endParaRPr kumimoji="0" lang="en-US" sz="3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itchFamily="2" charset="0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/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𝑃</m:t>
                      </m:r>
                      <m:d>
                        <m:dPr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dPr>
                        <m:e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𝑢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, 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𝑚</m:t>
                          </m:r>
                        </m:e>
                      </m:d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DejaVu Sans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d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𝑢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, 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42C8F7-0E47-4BD7-8796-6C150B14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4273"/>
              </p:ext>
            </p:extLst>
          </p:nvPr>
        </p:nvGraphicFramePr>
        <p:xfrm>
          <a:off x="2101196" y="2835275"/>
          <a:ext cx="5805248" cy="193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624">
                  <a:extLst>
                    <a:ext uri="{9D8B030D-6E8A-4147-A177-3AD203B41FA5}">
                      <a16:colId xmlns:a16="http://schemas.microsoft.com/office/drawing/2014/main" val="969364742"/>
                    </a:ext>
                  </a:extLst>
                </a:gridCol>
                <a:gridCol w="2902624">
                  <a:extLst>
                    <a:ext uri="{9D8B030D-6E8A-4147-A177-3AD203B41FA5}">
                      <a16:colId xmlns:a16="http://schemas.microsoft.com/office/drawing/2014/main" val="2041701817"/>
                    </a:ext>
                  </a:extLst>
                </a:gridCol>
              </a:tblGrid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>
                          <a:latin typeface="raleway" pitchFamily="2" charset="0"/>
                        </a:rPr>
                        <a:t>Model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raleway" pitchFamily="2" charset="0"/>
                        </a:rPr>
                        <a:t>ROC-AUC Score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78542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>
                          <a:latin typeface="raleway" pitchFamily="2" charset="0"/>
                        </a:rPr>
                        <a:t>XGBoost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0.6916</a:t>
                      </a:r>
                      <a:endParaRPr lang="en-US" b="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90634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>
                          <a:latin typeface="raleway" pitchFamily="2" charset="0"/>
                        </a:rPr>
                        <a:t>LightGBM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0.6773</a:t>
                      </a:r>
                      <a:endParaRPr lang="en-US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49150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>
                          <a:latin typeface="raleway" pitchFamily="2" charset="0"/>
                        </a:rPr>
                        <a:t>CatBoost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0.6871</a:t>
                      </a:r>
                      <a:endParaRPr lang="en-US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12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raleway" pitchFamily="2" charset="0"/>
                        </a:rPr>
                        <a:t>Ensemble Model</a:t>
                      </a:r>
                      <a:endParaRPr lang="en-US" b="1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0.6924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1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363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>
            <a:extLst>
              <a:ext uri="{FF2B5EF4-FFF2-40B4-BE49-F238E27FC236}">
                <a16:creationId xmlns:a16="http://schemas.microsoft.com/office/drawing/2014/main" id="{E1F05EE2-B06C-4540-900F-B60600BB415B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Fetching Best Features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using XGBoost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22988829-39A9-4E58-8BA3-59494EDFD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05929"/>
              </p:ext>
            </p:extLst>
          </p:nvPr>
        </p:nvGraphicFramePr>
        <p:xfrm>
          <a:off x="1526910" y="1959429"/>
          <a:ext cx="3803180" cy="31325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62149">
                  <a:extLst>
                    <a:ext uri="{9D8B030D-6E8A-4147-A177-3AD203B41FA5}">
                      <a16:colId xmlns:a16="http://schemas.microsoft.com/office/drawing/2014/main" val="4037665219"/>
                    </a:ext>
                  </a:extLst>
                </a:gridCol>
                <a:gridCol w="1041031">
                  <a:extLst>
                    <a:ext uri="{9D8B030D-6E8A-4147-A177-3AD203B41FA5}">
                      <a16:colId xmlns:a16="http://schemas.microsoft.com/office/drawing/2014/main" val="2444402967"/>
                    </a:ext>
                  </a:extLst>
                </a:gridCol>
              </a:tblGrid>
              <a:tr h="3203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33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items_user_merchant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5.358978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3069579961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purchases_user_merchant_period_5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5.250384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4035758726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purchases_user_merchant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5.186556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2034631159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categories_user_merchant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4.047388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558978840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periods_user_merchant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4.018932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193415367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effectLst/>
                          <a:latin typeface="raleway" pitchFamily="2" charset="0"/>
                        </a:rPr>
                        <a:t>double11_periods_user_merchant_ratio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2.951180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1625926408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categories_merchant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2.078619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362661628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favourites_merchant_user_max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Avenir Next LT Pro" panose="020B0504020202020204" pitchFamily="34" charset="0"/>
                        </a:rPr>
                        <a:t>2.042979</a:t>
                      </a: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1454223913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  <a:latin typeface="Avenir Next LT Pro" panose="020B0504020202020204" pitchFamily="34" charset="0"/>
                        </a:rPr>
                        <a:t>...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  <a:latin typeface="Avenir Next LT Pro" panose="020B0504020202020204" pitchFamily="34" charset="0"/>
                        </a:rPr>
                        <a:t>...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17793539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C8FCB0-CB09-43F2-B6AE-594BC7D94ED2}"/>
              </a:ext>
            </a:extLst>
          </p:cNvPr>
          <p:cNvCxnSpPr>
            <a:cxnSpLocks/>
          </p:cNvCxnSpPr>
          <p:nvPr/>
        </p:nvCxnSpPr>
        <p:spPr>
          <a:xfrm>
            <a:off x="1315407" y="3111901"/>
            <a:ext cx="0" cy="52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4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>
            <a:extLst>
              <a:ext uri="{FF2B5EF4-FFF2-40B4-BE49-F238E27FC236}">
                <a16:creationId xmlns:a16="http://schemas.microsoft.com/office/drawing/2014/main" id="{E1F05EE2-B06C-4540-900F-B60600BB415B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Fetching Best Features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using XGBoost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61A6B-B681-46FB-B254-DE6EBD71AE8E}"/>
              </a:ext>
            </a:extLst>
          </p:cNvPr>
          <p:cNvSpPr txBox="1"/>
          <p:nvPr/>
        </p:nvSpPr>
        <p:spPr>
          <a:xfrm>
            <a:off x="6452340" y="2420204"/>
            <a:ext cx="1316219" cy="6916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290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Features</a:t>
            </a:r>
            <a:endParaRPr kumimoji="0" lang="en-US" sz="1500" b="1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raleway" pitchFamily="2" charset="0"/>
              <a:ea typeface="DejaVu Sans"/>
              <a:cs typeface="DejaVu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E1AAD-72DD-474B-89DB-78379B0DCE76}"/>
              </a:ext>
            </a:extLst>
          </p:cNvPr>
          <p:cNvSpPr txBox="1"/>
          <p:nvPr/>
        </p:nvSpPr>
        <p:spPr>
          <a:xfrm>
            <a:off x="6452340" y="3802752"/>
            <a:ext cx="1316219" cy="6916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150 Features</a:t>
            </a:r>
            <a:endParaRPr kumimoji="0" lang="en-US" sz="1500" b="1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raleway" pitchFamily="2" charset="0"/>
              <a:ea typeface="DejaVu Sans"/>
              <a:cs typeface="DejaVu San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E963B6-CDF5-498A-9F76-D350C033204A}"/>
              </a:ext>
            </a:extLst>
          </p:cNvPr>
          <p:cNvCxnSpPr>
            <a:cxnSpLocks/>
          </p:cNvCxnSpPr>
          <p:nvPr/>
        </p:nvCxnSpPr>
        <p:spPr>
          <a:xfrm>
            <a:off x="7110449" y="3111901"/>
            <a:ext cx="0" cy="52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C43BB518-54EF-4A91-BC12-C2BE6159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46517"/>
              </p:ext>
            </p:extLst>
          </p:nvPr>
        </p:nvGraphicFramePr>
        <p:xfrm>
          <a:off x="1526910" y="1959429"/>
          <a:ext cx="3803180" cy="31325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62149">
                  <a:extLst>
                    <a:ext uri="{9D8B030D-6E8A-4147-A177-3AD203B41FA5}">
                      <a16:colId xmlns:a16="http://schemas.microsoft.com/office/drawing/2014/main" val="4037665219"/>
                    </a:ext>
                  </a:extLst>
                </a:gridCol>
                <a:gridCol w="1041031">
                  <a:extLst>
                    <a:ext uri="{9D8B030D-6E8A-4147-A177-3AD203B41FA5}">
                      <a16:colId xmlns:a16="http://schemas.microsoft.com/office/drawing/2014/main" val="2444402967"/>
                    </a:ext>
                  </a:extLst>
                </a:gridCol>
              </a:tblGrid>
              <a:tr h="3203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0"/>
                        </a:rPr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33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items_user_merchant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5.358978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3069579961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purchases_user_merchant_period_5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5.250384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4035758726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purchases_user_merchant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5.186556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2034631159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categories_user_merchant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4.047388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558978840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periods_user_merchant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4.018932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193415367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effectLst/>
                          <a:latin typeface="raleway" pitchFamily="2" charset="0"/>
                        </a:rPr>
                        <a:t>double11_periods_user_merchant_ratio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2.951180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1625926408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categories_merchant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venir Next LT Pro" panose="020B0504020202020204" pitchFamily="34" charset="0"/>
                        </a:rPr>
                        <a:t>2.078619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362661628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aleway" pitchFamily="2" charset="0"/>
                        </a:rPr>
                        <a:t>favourites_merchant_user_max</a:t>
                      </a: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Avenir Next LT Pro" panose="020B0504020202020204" pitchFamily="34" charset="0"/>
                        </a:rPr>
                        <a:t>2.042979</a:t>
                      </a: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1454223913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  <a:latin typeface="Avenir Next LT Pro" panose="020B0504020202020204" pitchFamily="34" charset="0"/>
                        </a:rPr>
                        <a:t>...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  <a:latin typeface="Avenir Next LT Pro" panose="020B0504020202020204" pitchFamily="34" charset="0"/>
                        </a:rPr>
                        <a:t>...</a:t>
                      </a:r>
                      <a:endParaRPr lang="en-US" sz="1100" dirty="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9070" marR="69070" marT="34535" marB="34535" anchor="ctr"/>
                </a:tc>
                <a:extLst>
                  <a:ext uri="{0D108BD9-81ED-4DB2-BD59-A6C34878D82A}">
                    <a16:rowId xmlns:a16="http://schemas.microsoft.com/office/drawing/2014/main" val="1779353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C7234F-CEB2-4B97-BA5D-D891A7F04A82}"/>
              </a:ext>
            </a:extLst>
          </p:cNvPr>
          <p:cNvCxnSpPr>
            <a:cxnSpLocks/>
          </p:cNvCxnSpPr>
          <p:nvPr/>
        </p:nvCxnSpPr>
        <p:spPr>
          <a:xfrm>
            <a:off x="1315407" y="3111901"/>
            <a:ext cx="0" cy="52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93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52456E-2E7C-46EC-86C2-F21ABCB17540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7FD82-CD69-40C5-92B7-3D8442344E41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6" name="TextShape 1">
            <a:extLst>
              <a:ext uri="{FF2B5EF4-FFF2-40B4-BE49-F238E27FC236}">
                <a16:creationId xmlns:a16="http://schemas.microsoft.com/office/drawing/2014/main" id="{1983ACAD-60AF-42C4-91D9-5BDD3284E789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Final Scores</a:t>
            </a:r>
            <a:endParaRPr kumimoji="0" lang="en-US" sz="3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itchFamily="2" charset="0"/>
              <a:ea typeface="DejaVu Sans"/>
              <a:cs typeface="DejaVu Sans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D6D1A62F-B3EF-47E4-8791-C48E11E62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3088"/>
              </p:ext>
            </p:extLst>
          </p:nvPr>
        </p:nvGraphicFramePr>
        <p:xfrm>
          <a:off x="1492015" y="2214949"/>
          <a:ext cx="7096593" cy="196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531">
                  <a:extLst>
                    <a:ext uri="{9D8B030D-6E8A-4147-A177-3AD203B41FA5}">
                      <a16:colId xmlns:a16="http://schemas.microsoft.com/office/drawing/2014/main" val="969364742"/>
                    </a:ext>
                  </a:extLst>
                </a:gridCol>
                <a:gridCol w="2365531">
                  <a:extLst>
                    <a:ext uri="{9D8B030D-6E8A-4147-A177-3AD203B41FA5}">
                      <a16:colId xmlns:a16="http://schemas.microsoft.com/office/drawing/2014/main" val="2041701817"/>
                    </a:ext>
                  </a:extLst>
                </a:gridCol>
                <a:gridCol w="2365531">
                  <a:extLst>
                    <a:ext uri="{9D8B030D-6E8A-4147-A177-3AD203B41FA5}">
                      <a16:colId xmlns:a16="http://schemas.microsoft.com/office/drawing/2014/main" val="3977795467"/>
                    </a:ext>
                  </a:extLst>
                </a:gridCol>
              </a:tblGrid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>
                          <a:latin typeface="raleway" pitchFamily="2" charset="0"/>
                        </a:rPr>
                        <a:t>Model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raleway" pitchFamily="2" charset="0"/>
                        </a:rPr>
                        <a:t>Every Feature (290)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latin typeface="raleway" pitchFamily="2" charset="0"/>
                        </a:rPr>
                        <a:t>Best Features (150)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78542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>
                          <a:latin typeface="raleway" pitchFamily="2" charset="0"/>
                        </a:rPr>
                        <a:t>XGBoost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0.6913</a:t>
                      </a:r>
                      <a:endParaRPr lang="en-US" b="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0.6916</a:t>
                      </a:r>
                      <a:endParaRPr lang="en-US" b="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90634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>
                          <a:latin typeface="raleway" pitchFamily="2" charset="0"/>
                        </a:rPr>
                        <a:t>LightGBM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0.6773</a:t>
                      </a:r>
                      <a:endParaRPr lang="en-US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0.6757</a:t>
                      </a:r>
                      <a:endParaRPr lang="en-US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49150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>
                          <a:latin typeface="raleway" pitchFamily="2" charset="0"/>
                        </a:rPr>
                        <a:t>CatBoost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0.6871</a:t>
                      </a:r>
                      <a:endParaRPr lang="en-US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0.6882</a:t>
                      </a:r>
                      <a:endParaRPr lang="en-US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12791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raleway" pitchFamily="2" charset="0"/>
                        </a:rPr>
                        <a:t>Ensemble Model</a:t>
                      </a:r>
                      <a:endParaRPr lang="en-US" b="1" dirty="0">
                        <a:latin typeface="raleway" pitchFamily="2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0.6924</a:t>
                      </a:r>
                      <a:endParaRPr lang="en-US" b="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0.6925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1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267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980961-CA71-F844-9A6E-81B6026D170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92363" y="1707877"/>
            <a:ext cx="4898179" cy="3288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Analyzed and cleaned large dataset</a:t>
            </a:r>
          </a:p>
          <a:p>
            <a:endParaRPr lang="en-US" sz="2000" dirty="0">
              <a:latin typeface="raleway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Performed feature engineering to extract a variety of features of different complexity levels</a:t>
            </a:r>
          </a:p>
          <a:p>
            <a:endParaRPr lang="en-US" sz="2000" dirty="0">
              <a:latin typeface="raleway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Implemented prediction model based on ensemble of classifiers</a:t>
            </a:r>
          </a:p>
          <a:p>
            <a:endParaRPr lang="en-US" sz="2000" dirty="0">
              <a:latin typeface="raleway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Submitted our solution on </a:t>
            </a:r>
            <a:r>
              <a:rPr lang="en-US" sz="2000" dirty="0" err="1">
                <a:latin typeface="raleway" pitchFamily="2" charset="0"/>
              </a:rPr>
              <a:t>tianchi.aliyun.com</a:t>
            </a:r>
            <a:r>
              <a:rPr lang="en-US" sz="2000" dirty="0">
                <a:latin typeface="raleway" pitchFamily="2" charset="0"/>
              </a:rPr>
              <a:t> and made it to the Top 40 Leaderboard!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694C3-A3BD-6341-97F5-3D6D5300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raleway" pitchFamily="2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731C1-76C7-7646-9010-107327F9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79" y="1179879"/>
            <a:ext cx="4286083" cy="43445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AC379F-3B7B-4225-9BFE-F8654220E902}"/>
              </a:ext>
            </a:extLst>
          </p:cNvPr>
          <p:cNvCxnSpPr>
            <a:cxnSpLocks/>
          </p:cNvCxnSpPr>
          <p:nvPr/>
        </p:nvCxnSpPr>
        <p:spPr>
          <a:xfrm>
            <a:off x="6143861" y="4828939"/>
            <a:ext cx="476093" cy="34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B46E0E8-4BCF-4037-8809-25E0D2B58B55}"/>
              </a:ext>
            </a:extLst>
          </p:cNvPr>
          <p:cNvSpPr/>
          <p:nvPr/>
        </p:nvSpPr>
        <p:spPr>
          <a:xfrm>
            <a:off x="8939960" y="2289779"/>
            <a:ext cx="287167" cy="24182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7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E8209BFA-277A-DB4C-BBD3-09709F61BBD5}"/>
              </a:ext>
            </a:extLst>
          </p:cNvPr>
          <p:cNvSpPr/>
          <p:nvPr/>
        </p:nvSpPr>
        <p:spPr>
          <a:xfrm rot="1815382">
            <a:off x="3777841" y="4819792"/>
            <a:ext cx="663191" cy="1808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3816-CFBC-BB48-9169-C654B509DFEA}"/>
              </a:ext>
            </a:extLst>
          </p:cNvPr>
          <p:cNvSpPr txBox="1"/>
          <p:nvPr/>
        </p:nvSpPr>
        <p:spPr>
          <a:xfrm>
            <a:off x="4441430" y="5011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aleway" pitchFamily="2" charset="0"/>
              </a:rPr>
              <a:t>Big Data!</a:t>
            </a: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69D69208-444B-44ED-BA39-C4009C6BA520}"/>
              </a:ext>
            </a:extLst>
          </p:cNvPr>
          <p:cNvSpPr/>
          <p:nvPr/>
        </p:nvSpPr>
        <p:spPr>
          <a:xfrm>
            <a:off x="460080" y="419391"/>
            <a:ext cx="5705375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raleway" pitchFamily="2" charset="0"/>
                <a:ea typeface="DejaVu Sans"/>
              </a:rPr>
              <a:t>How promotions work</a:t>
            </a:r>
            <a:endParaRPr lang="en-US" sz="3600" b="1" strike="noStrike" spc="-1" dirty="0">
              <a:latin typeface="raleway" pitchFamily="2" charset="0"/>
            </a:endParaRP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4AFB99EA-4C29-4174-BD0C-2A61EB66D9D1}"/>
              </a:ext>
            </a:extLst>
          </p:cNvPr>
          <p:cNvSpPr/>
          <p:nvPr/>
        </p:nvSpPr>
        <p:spPr>
          <a:xfrm>
            <a:off x="460080" y="1718579"/>
            <a:ext cx="4736760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raleway" pitchFamily="2" charset="0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raleway" pitchFamily="2" charset="0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raleway" pitchFamily="2" charset="0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raleway" pitchFamily="2" charset="0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raleway" pitchFamily="2" charset="0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raleway" pitchFamily="2" charset="0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raleway" pitchFamily="2" charset="0"/>
              </a:rPr>
              <a:t>Avoid one-time deal hunters as much   as possible</a:t>
            </a:r>
            <a:endParaRPr lang="en-US" sz="1800" b="0" strike="noStrike" spc="-1" dirty="0">
              <a:latin typeface="raleway" pitchFamily="2" charset="0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1" spc="-1" dirty="0">
                <a:solidFill>
                  <a:srgbClr val="FF0000"/>
                </a:solidFill>
                <a:latin typeface="raleway" pitchFamily="2" charset="0"/>
              </a:rPr>
              <a:t>Maximize return on investment (ROI) by targeting people most likely to become loyal customers</a:t>
            </a:r>
          </a:p>
        </p:txBody>
      </p:sp>
    </p:spTree>
    <p:extLst>
      <p:ext uri="{BB962C8B-B14F-4D97-AF65-F5344CB8AC3E}">
        <p14:creationId xmlns:p14="http://schemas.microsoft.com/office/powerpoint/2010/main" val="146300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37912B-06E3-C04F-9ACE-B8325BD369D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600"/>
            <a:ext cx="5295221" cy="3819546"/>
          </a:xfrm>
        </p:spPr>
        <p:txBody>
          <a:bodyPr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latin typeface="raleway" pitchFamily="2" charset="0"/>
              </a:rPr>
              <a:t>Predicting repeated buyers requires a lot of data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latin typeface="raleway" pitchFamily="2" charset="0"/>
              </a:rPr>
              <a:t>Difficult to do for individual stores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latin typeface="raleway" pitchFamily="2" charset="0"/>
              </a:rPr>
              <a:t>Readily available for large e-commerce platforms, such as TMALL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latin typeface="raleway" pitchFamily="2" charset="0"/>
              </a:rPr>
              <a:t>Models trained on data from large platforms can be used by individual stores, if made available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33E88-340E-9243-9C49-3977EA11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12" y="259420"/>
            <a:ext cx="9072000" cy="946440"/>
          </a:xfrm>
        </p:spPr>
        <p:txBody>
          <a:bodyPr/>
          <a:lstStyle/>
          <a:p>
            <a:pPr algn="ctr"/>
            <a:r>
              <a:rPr lang="en-US" sz="3600" b="1" dirty="0">
                <a:latin typeface="raleway" pitchFamily="2" charset="0"/>
              </a:rPr>
              <a:t>When to use Big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8213B-9A71-1F40-A577-9E808376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03" y="1326600"/>
            <a:ext cx="5092728" cy="38195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F415AA-0FFA-49F5-BFAC-9AA4D63B7483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FBDB4-728A-4D8B-A664-E326F86A50D2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9129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B01D-2605-7C48-905C-62A3D4EC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raleway" pitchFamily="2" charset="0"/>
              </a:rPr>
              <a:t>The competition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F595B-DAF3-9845-AEFD-684FD852484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599"/>
            <a:ext cx="4489105" cy="3967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pc="-1" dirty="0">
                <a:latin typeface="raleway" pitchFamily="2" charset="0"/>
              </a:rPr>
              <a:t>Data from </a:t>
            </a:r>
            <a:r>
              <a:rPr lang="en-US" sz="1800" spc="-1" dirty="0" err="1">
                <a:latin typeface="raleway" pitchFamily="2" charset="0"/>
              </a:rPr>
              <a:t>Tmall.com</a:t>
            </a:r>
            <a:r>
              <a:rPr lang="en-US" sz="1800" spc="-1" dirty="0">
                <a:latin typeface="raleway" pitchFamily="2" charset="0"/>
              </a:rPr>
              <a:t> user behavior in the 6 months leading up to 11/11 promotion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pc="-1" dirty="0">
                <a:latin typeface="raleway" pitchFamily="2" charset="0"/>
              </a:rPr>
              <a:t>Given a training and testing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pc="-1" dirty="0">
                <a:latin typeface="raleway" pitchFamily="2" charset="0"/>
              </a:rPr>
              <a:t>Need to predict labels for testing dataset and upload results in CSV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pc="-1" dirty="0">
                <a:latin typeface="raleway" pitchFamily="2" charset="0"/>
              </a:rPr>
              <a:t>Use AUC (Area Under the ROC Curve) to evaluate predictions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7F7F7-1535-7647-96AA-74C273223B63}"/>
              </a:ext>
            </a:extLst>
          </p:cNvPr>
          <p:cNvSpPr/>
          <p:nvPr/>
        </p:nvSpPr>
        <p:spPr>
          <a:xfrm>
            <a:off x="4812632" y="4836695"/>
            <a:ext cx="2165684" cy="2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Rectangle 549"/>
          <p:cNvSpPr/>
          <p:nvPr/>
        </p:nvSpPr>
        <p:spPr>
          <a:xfrm>
            <a:off x="1832381" y="344842"/>
            <a:ext cx="6414878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latin typeface="raleway" pitchFamily="2" charset="0"/>
                <a:ea typeface="+mj-ea"/>
                <a:cs typeface="+mj-cs"/>
              </a:rPr>
              <a:t>The competition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1ADE37-DC19-BB44-88AF-DC7C0527CC7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599"/>
            <a:ext cx="5355379" cy="424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aleway" pitchFamily="2" charset="0"/>
              </a:rPr>
              <a:t>The dataset contains two types of data: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latin typeface="raleway" pitchFamily="2" charset="0"/>
              </a:rPr>
              <a:t>Customer demographic information, such as age and gender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latin typeface="raleway" pitchFamily="2" charset="0"/>
              </a:rPr>
              <a:t>Customer-merchant interaction data: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tx1"/>
                </a:solidFill>
                <a:latin typeface="raleway" pitchFamily="2" charset="0"/>
              </a:rPr>
              <a:t>Label indicating whether the customer is a repeated buyer (training dataset) 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tx1"/>
                </a:solidFill>
                <a:latin typeface="raleway" pitchFamily="2" charset="0"/>
              </a:rPr>
              <a:t>Activity log: one record (with timestamp, category, brand and item number, plus the action type) for each item that was clicked, added to cart, purchased or added to favorite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7E62A3-7BA6-4B71-B279-479C7470C7E6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43EDA-01A3-44BA-80DB-74429EA4B169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4CFC6A41-150A-40D7-984D-099AEBC3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964" y="1630588"/>
            <a:ext cx="2012079" cy="2012079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017280F9-2545-4EA4-9872-EB1ADD0B3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9462" y="3017741"/>
            <a:ext cx="1763867" cy="17638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753A96-C9D9-427C-A7B7-47E8F599BE1C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CFC5E2-1F72-487B-81CF-D309027FA28E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8BA06-0092-F144-B4F9-A881B763ED6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11062" y="1100520"/>
            <a:ext cx="5293899" cy="43439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pc="-1" dirty="0">
                <a:latin typeface="raleway" pitchFamily="2" charset="0"/>
              </a:rPr>
              <a:t>We use the AUC (Area Under the ROC Curve) to benchmark our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pc="-1" dirty="0">
                <a:latin typeface="raleway" pitchFamily="2" charset="0"/>
              </a:rPr>
              <a:t>The ROC curve is obtained by plotting the True Positive (TP) rate as a function of the False Positive (FP) rate, with one point for each classification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pc="-1" dirty="0">
                <a:latin typeface="raleway" pitchFamily="2" charset="0"/>
              </a:rPr>
              <a:t>The AUC is the integral of the curve, evaluated from (0,0) to (1,1).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pc="-1" dirty="0">
                <a:latin typeface="raleway" pitchFamily="2" charset="0"/>
              </a:rPr>
              <a:t>AUC is a good measure because it is scale-invariant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F5160-0897-A142-86CA-BF2BF6FA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raleway" pitchFamily="2" charset="0"/>
              </a:rPr>
              <a:t>The evaluation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625F7-BD0A-D842-A549-7D14C5956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82" y="1714385"/>
            <a:ext cx="3134333" cy="2513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629B16-7765-4A43-A7C3-F728BF8FBFCD}"/>
              </a:ext>
            </a:extLst>
          </p:cNvPr>
          <p:cNvSpPr txBox="1"/>
          <p:nvPr/>
        </p:nvSpPr>
        <p:spPr>
          <a:xfrm>
            <a:off x="6308387" y="4261448"/>
            <a:ext cx="2776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credits: </a:t>
            </a:r>
            <a:r>
              <a:rPr lang="en-US" sz="1200" dirty="0" err="1"/>
              <a:t>developers.google.com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13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tangle 535"/>
          <p:cNvSpPr/>
          <p:nvPr/>
        </p:nvSpPr>
        <p:spPr>
          <a:xfrm>
            <a:off x="1182240" y="1573020"/>
            <a:ext cx="3027879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raleway" pitchFamily="2" charset="0"/>
              </a:rPr>
              <a:t>The first step was to reorganize the dataset to optimize memory usage, and replace invalid (nan) values</a:t>
            </a:r>
          </a:p>
        </p:txBody>
      </p:sp>
      <p:sp>
        <p:nvSpPr>
          <p:cNvPr id="537" name="Rectangle 536"/>
          <p:cNvSpPr/>
          <p:nvPr/>
        </p:nvSpPr>
        <p:spPr>
          <a:xfrm>
            <a:off x="1171701" y="1175940"/>
            <a:ext cx="1785306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raleway" pitchFamily="2" charset="0"/>
              </a:rPr>
              <a:t>Clean data</a:t>
            </a:r>
            <a:endParaRPr lang="en-US" sz="2200" b="0" strike="noStrike" spc="-1" dirty="0">
              <a:latin typeface="raleway" pitchFamily="2" charset="0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2782260" y="4140493"/>
            <a:ext cx="3303495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latin typeface="raleway" pitchFamily="2" charset="0"/>
              </a:rPr>
              <a:t>Before training, we need to arrange the data in a way that makes training most effective. This involves creating features of interest by organizing and transforming the data with various techniques</a:t>
            </a:r>
            <a:endParaRPr lang="en-US" sz="1400" b="0" strike="noStrike" spc="-1" dirty="0">
              <a:latin typeface="raleway" pitchFamily="2" charset="0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6402379" y="413877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raleway" pitchFamily="2" charset="0"/>
              </a:rPr>
              <a:t>We predict using an ensemble of the trained classifier models, taking their best instances, and optimizing the weight of each model.</a:t>
            </a:r>
          </a:p>
        </p:txBody>
      </p:sp>
      <p:sp>
        <p:nvSpPr>
          <p:cNvPr id="542" name="Rectangle 541"/>
          <p:cNvSpPr/>
          <p:nvPr/>
        </p:nvSpPr>
        <p:spPr>
          <a:xfrm>
            <a:off x="4834254" y="1588791"/>
            <a:ext cx="3136251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raleway" pitchFamily="2" charset="0"/>
              </a:rPr>
              <a:t>We train several classifier models (</a:t>
            </a:r>
            <a:r>
              <a:rPr lang="en-US" sz="1400" spc="-1" dirty="0" err="1">
                <a:latin typeface="raleway" pitchFamily="2" charset="0"/>
              </a:rPr>
              <a:t>CatBoostClassifier</a:t>
            </a:r>
            <a:r>
              <a:rPr lang="en-US" sz="1400" spc="-1" dirty="0">
                <a:latin typeface="raleway" pitchFamily="2" charset="0"/>
              </a:rPr>
              <a:t>, </a:t>
            </a:r>
            <a:r>
              <a:rPr lang="en-US" sz="1400" spc="-1" dirty="0" err="1">
                <a:latin typeface="raleway" pitchFamily="2" charset="0"/>
              </a:rPr>
              <a:t>LGBMClassifier</a:t>
            </a:r>
            <a:r>
              <a:rPr lang="en-US" sz="1400" spc="-1" dirty="0">
                <a:latin typeface="raleway" pitchFamily="2" charset="0"/>
              </a:rPr>
              <a:t>, </a:t>
            </a:r>
            <a:r>
              <a:rPr lang="en-US" sz="1400" spc="-1" dirty="0" err="1">
                <a:latin typeface="raleway" pitchFamily="2" charset="0"/>
              </a:rPr>
              <a:t>XGBClassifier</a:t>
            </a:r>
            <a:r>
              <a:rPr lang="en-US" sz="1400" spc="-1" dirty="0">
                <a:latin typeface="raleway" pitchFamily="2" charset="0"/>
              </a:rPr>
              <a:t>) and optimize their hyperparameters</a:t>
            </a:r>
            <a:endParaRPr lang="en-US" sz="1400" b="0" strike="noStrike" spc="-1" dirty="0">
              <a:latin typeface="raleway" pitchFamily="2" charset="0"/>
            </a:endParaRPr>
          </a:p>
        </p:txBody>
      </p:sp>
      <p:sp>
        <p:nvSpPr>
          <p:cNvPr id="544" name="Rectangle 543"/>
          <p:cNvSpPr/>
          <p:nvPr/>
        </p:nvSpPr>
        <p:spPr>
          <a:xfrm>
            <a:off x="290880" y="8575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 dirty="0">
                <a:latin typeface="raleway" pitchFamily="2" charset="0"/>
              </a:rPr>
              <a:t>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2C5C16-94E8-A54B-AED0-2AC04D7E5372}"/>
              </a:ext>
            </a:extLst>
          </p:cNvPr>
          <p:cNvSpPr/>
          <p:nvPr/>
        </p:nvSpPr>
        <p:spPr>
          <a:xfrm>
            <a:off x="2560320" y="285840"/>
            <a:ext cx="49374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latin typeface="raleway" pitchFamily="2" charset="0"/>
              </a:rPr>
              <a:t>The roadmap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EFD2AE-C970-49E2-B407-1B240A4A25AA}"/>
              </a:ext>
            </a:extLst>
          </p:cNvPr>
          <p:cNvSpPr/>
          <p:nvPr/>
        </p:nvSpPr>
        <p:spPr>
          <a:xfrm>
            <a:off x="5090940" y="1127530"/>
            <a:ext cx="1785306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raleway" pitchFamily="2" charset="0"/>
              </a:rPr>
              <a:t>Training</a:t>
            </a:r>
            <a:endParaRPr lang="en-US" sz="2200" b="0" strike="noStrike" spc="-1" dirty="0">
              <a:latin typeface="raleway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75A62B-86F0-4E57-8666-42A9E900B810}"/>
              </a:ext>
            </a:extLst>
          </p:cNvPr>
          <p:cNvSpPr/>
          <p:nvPr/>
        </p:nvSpPr>
        <p:spPr>
          <a:xfrm>
            <a:off x="4210119" y="80911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 dirty="0">
                <a:latin typeface="raleway" pitchFamily="2" charset="0"/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E427EB-CB4F-4B0F-A582-664AE7A7E22A}"/>
              </a:ext>
            </a:extLst>
          </p:cNvPr>
          <p:cNvSpPr/>
          <p:nvPr/>
        </p:nvSpPr>
        <p:spPr>
          <a:xfrm>
            <a:off x="1017009" y="3943980"/>
            <a:ext cx="1939998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raleway" pitchFamily="2" charset="0"/>
              </a:rPr>
              <a:t>Feature</a:t>
            </a:r>
          </a:p>
          <a:p>
            <a:pPr>
              <a:lnSpc>
                <a:spcPct val="100000"/>
              </a:lnSpc>
            </a:pPr>
            <a:r>
              <a:rPr lang="en-US" sz="2200" b="1" spc="-1" dirty="0">
                <a:latin typeface="raleway" pitchFamily="2" charset="0"/>
              </a:rPr>
              <a:t>Engineering</a:t>
            </a:r>
            <a:endParaRPr lang="en-US" sz="2200" b="0" strike="noStrike" spc="-1" dirty="0">
              <a:latin typeface="raleway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251890-79D5-44D1-B00F-5D21E41882A3}"/>
              </a:ext>
            </a:extLst>
          </p:cNvPr>
          <p:cNvSpPr/>
          <p:nvPr/>
        </p:nvSpPr>
        <p:spPr>
          <a:xfrm>
            <a:off x="136188" y="3869005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 dirty="0">
                <a:latin typeface="raleway" pitchFamily="2" charset="0"/>
              </a:rPr>
              <a:t>02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AD7F7B-65B6-4B8B-9185-CAE31AB5421F}"/>
              </a:ext>
            </a:extLst>
          </p:cNvPr>
          <p:cNvSpPr/>
          <p:nvPr/>
        </p:nvSpPr>
        <p:spPr>
          <a:xfrm>
            <a:off x="6714000" y="3604317"/>
            <a:ext cx="1939998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raleway" pitchFamily="2" charset="0"/>
              </a:rPr>
              <a:t>Predicting</a:t>
            </a:r>
            <a:endParaRPr lang="en-US" sz="2200" b="0" strike="noStrike" spc="-1" dirty="0">
              <a:latin typeface="raleway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C56B6-51E2-4908-9797-2436EAD567FE}"/>
              </a:ext>
            </a:extLst>
          </p:cNvPr>
          <p:cNvSpPr/>
          <p:nvPr/>
        </p:nvSpPr>
        <p:spPr>
          <a:xfrm>
            <a:off x="5784087" y="3058102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 dirty="0">
                <a:latin typeface="raleway" pitchFamily="2" charset="0"/>
              </a:rPr>
              <a:t>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838F-F9BA-3B49-BDC8-7BB6D5217B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07160" y="763718"/>
            <a:ext cx="5466303" cy="947738"/>
          </a:xfrm>
        </p:spPr>
        <p:txBody>
          <a:bodyPr/>
          <a:lstStyle/>
          <a:p>
            <a:pPr algn="ctr"/>
            <a:r>
              <a:rPr lang="en-US" b="1" dirty="0">
                <a:latin typeface="raleway" pitchFamily="2" charset="0"/>
              </a:rPr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7684D-55F6-1B43-9972-D40F230E5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96" y="1818751"/>
            <a:ext cx="3520204" cy="35202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034646-61B0-4460-9731-2163DCA1268E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F40D2-345A-446B-870C-F7AE8ECDAEB4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65058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1225</Words>
  <Application>Microsoft Office PowerPoint</Application>
  <PresentationFormat>Custom</PresentationFormat>
  <Paragraphs>374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26</vt:i4>
      </vt:variant>
    </vt:vector>
  </HeadingPairs>
  <TitlesOfParts>
    <vt:vector size="44" baseType="lpstr">
      <vt:lpstr>Abadi</vt:lpstr>
      <vt:lpstr>Abadi Extra Light</vt:lpstr>
      <vt:lpstr>Arial</vt:lpstr>
      <vt:lpstr>Avenir Next LT Pro</vt:lpstr>
      <vt:lpstr>Calibri</vt:lpstr>
      <vt:lpstr>Cambria Math</vt:lpstr>
      <vt:lpstr>Lato</vt:lpstr>
      <vt:lpstr>Noto Sans</vt:lpstr>
      <vt:lpstr>raleway</vt:lpstr>
      <vt:lpstr>Symbol</vt:lpstr>
      <vt:lpstr>Wingdings</vt:lpstr>
      <vt:lpstr>Office Theme</vt:lpstr>
      <vt:lpstr>Office Theme</vt:lpstr>
      <vt:lpstr>Office Theme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When to use Big Data</vt:lpstr>
      <vt:lpstr>The competition details</vt:lpstr>
      <vt:lpstr>PowerPoint Presentation</vt:lpstr>
      <vt:lpstr>The evaluation criteria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>armando lu?s fortes</dc:creator>
  <dc:description/>
  <cp:lastModifiedBy>Armando Luís Ferreira Cardoso Teles Fortes</cp:lastModifiedBy>
  <cp:revision>42</cp:revision>
  <dcterms:created xsi:type="dcterms:W3CDTF">2021-12-12T11:24:33Z</dcterms:created>
  <dcterms:modified xsi:type="dcterms:W3CDTF">2021-12-14T00:45:13Z</dcterms:modified>
  <dc:language>en-US</dc:language>
</cp:coreProperties>
</file>