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3" r:id="rId3"/>
    <p:sldMasterId id="2147483739" r:id="rId4"/>
  </p:sldMasterIdLst>
  <p:sldIdLst>
    <p:sldId id="256" r:id="rId5"/>
    <p:sldId id="257" r:id="rId6"/>
    <p:sldId id="265" r:id="rId7"/>
    <p:sldId id="266" r:id="rId8"/>
    <p:sldId id="267" r:id="rId9"/>
    <p:sldId id="263" r:id="rId10"/>
    <p:sldId id="268" r:id="rId11"/>
    <p:sldId id="261" r:id="rId12"/>
    <p:sldId id="269" r:id="rId1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hyperlink" Target="https://icons8.com/" TargetMode="External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s://icons8.com/illustrations/author/5ec7b0e101d0360016f3d1b3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4114800"/>
            <a:ext cx="10079640" cy="1554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" name="Group 22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Rectangle 2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3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Rectangle 4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Rectangle 5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Rectangle 6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Rectangle 7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Rectangle 8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Rectangle 9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Rectangle 10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Rectangle 11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Rectangle 12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Rectangle 13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Rectangle 14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Rectangle 15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Rectangle 16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Rectangle 17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Rectangle 18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8540280" y="5065560"/>
            <a:ext cx="1280160" cy="914400"/>
            <a:chOff x="8540280" y="5065560"/>
            <a:chExt cx="1280160" cy="914400"/>
          </a:xfrm>
        </p:grpSpPr>
        <p:grpSp>
          <p:nvGrpSpPr>
            <p:cNvPr id="59" name="Group 58"/>
            <p:cNvGrpSpPr/>
            <p:nvPr/>
          </p:nvGrpSpPr>
          <p:grpSpPr>
            <a:xfrm>
              <a:off x="8540280" y="5065560"/>
              <a:ext cx="1280160" cy="914400"/>
              <a:chOff x="8540280" y="5065560"/>
              <a:chExt cx="1280160" cy="914400"/>
            </a:xfrm>
          </p:grpSpPr>
          <p:sp>
            <p:nvSpPr>
              <p:cNvPr id="60" name="Oval 59"/>
              <p:cNvSpPr/>
              <p:nvPr/>
            </p:nvSpPr>
            <p:spPr>
              <a:xfrm rot="21598800" flipV="1">
                <a:off x="963756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Oval 60"/>
              <p:cNvSpPr/>
              <p:nvPr/>
            </p:nvSpPr>
            <p:spPr>
              <a:xfrm rot="21598800" flipV="1">
                <a:off x="927180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Oval 61"/>
              <p:cNvSpPr/>
              <p:nvPr/>
            </p:nvSpPr>
            <p:spPr>
              <a:xfrm rot="21598800" flipV="1">
                <a:off x="890640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Oval 62"/>
              <p:cNvSpPr/>
              <p:nvPr/>
            </p:nvSpPr>
            <p:spPr>
              <a:xfrm rot="21598800" flipV="1">
                <a:off x="8540280" y="54313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Oval 63"/>
              <p:cNvSpPr/>
              <p:nvPr/>
            </p:nvSpPr>
            <p:spPr>
              <a:xfrm rot="21598800" flipV="1">
                <a:off x="854028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Oval 64"/>
              <p:cNvSpPr/>
              <p:nvPr/>
            </p:nvSpPr>
            <p:spPr>
              <a:xfrm rot="21598800" flipV="1">
                <a:off x="890604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Oval 65"/>
              <p:cNvSpPr/>
              <p:nvPr/>
            </p:nvSpPr>
            <p:spPr>
              <a:xfrm rot="21598800" flipV="1">
                <a:off x="9271800" y="50655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Oval 66"/>
              <p:cNvSpPr/>
              <p:nvPr/>
            </p:nvSpPr>
            <p:spPr>
              <a:xfrm rot="21598800" flipV="1">
                <a:off x="963792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" name="Oval 67"/>
              <p:cNvSpPr/>
              <p:nvPr/>
            </p:nvSpPr>
            <p:spPr>
              <a:xfrm rot="21598800" flipV="1">
                <a:off x="963756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" name="Oval 68"/>
              <p:cNvSpPr/>
              <p:nvPr/>
            </p:nvSpPr>
            <p:spPr>
              <a:xfrm rot="21598800" flipV="1">
                <a:off x="9272160" y="579708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Oval 69"/>
              <p:cNvSpPr/>
              <p:nvPr/>
            </p:nvSpPr>
            <p:spPr>
              <a:xfrm rot="21598800" flipV="1">
                <a:off x="890604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Oval 70"/>
              <p:cNvSpPr/>
              <p:nvPr/>
            </p:nvSpPr>
            <p:spPr>
              <a:xfrm rot="21598800" flipV="1">
                <a:off x="854028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2" name="Oval 71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Oval 72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Oval 73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" name="Picture 74"/>
          <p:cNvPicPr/>
          <p:nvPr/>
        </p:nvPicPr>
        <p:blipFill>
          <a:blip r:embed="rId15"/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76" name="Rectangle 75"/>
          <p:cNvSpPr/>
          <p:nvPr/>
        </p:nvSpPr>
        <p:spPr>
          <a:xfrm>
            <a:off x="4846320" y="4846320"/>
            <a:ext cx="21326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000" b="0" strike="noStrike" spc="-1">
                <a:latin typeface="Lato"/>
                <a:ea typeface="Noto Sans CJK SC"/>
              </a:rPr>
              <a:t>Illustrations  by </a:t>
            </a:r>
            <a:r>
              <a:rPr lang="en-US" sz="1000" b="0" u="sng" strike="noStrike" spc="-1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Pixeltrue</a:t>
            </a:r>
            <a:r>
              <a:rPr lang="en-US" sz="1000" b="0" strike="noStrike" spc="-1">
                <a:latin typeface="Lato"/>
                <a:ea typeface="Noto Sans CJK SC"/>
              </a:rPr>
              <a:t> on </a:t>
            </a:r>
            <a:r>
              <a:rPr lang="en-US" sz="1000" b="0" u="sng" strike="noStrike" spc="-1">
                <a:solidFill>
                  <a:srgbClr val="0000FF"/>
                </a:solidFill>
                <a:uFillTx/>
                <a:latin typeface="Lato"/>
                <a:ea typeface="Noto Sans CJK SC"/>
                <a:hlinkClick r:id="rId17"/>
              </a:rPr>
              <a:t>icons8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/>
          <p:cNvSpPr/>
          <p:nvPr/>
        </p:nvSpPr>
        <p:spPr>
          <a:xfrm>
            <a:off x="641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Rectangle 263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Oval 264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Oval 265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Oval 266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Freeform 267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/>
            <a:ahLst/>
            <a:cxnLst/>
            <a:rect l="l" t="t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Freeform 268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/>
            <a:ahLst/>
            <a:cxn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Freeform 269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/>
            <a:ahLst/>
            <a:cxnLst/>
            <a:rect l="l" t="t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Rectangle 270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Rectangle 271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Oval 392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Oval 393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5" name="Group 394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396" name="Oval 395"/>
            <p:cNvSpPr/>
            <p:nvPr/>
          </p:nvSpPr>
          <p:spPr>
            <a:xfrm rot="5395800" flipV="1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Oval 396"/>
            <p:cNvSpPr/>
            <p:nvPr/>
          </p:nvSpPr>
          <p:spPr>
            <a:xfrm rot="5395800" flipV="1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Oval 397"/>
            <p:cNvSpPr/>
            <p:nvPr/>
          </p:nvSpPr>
          <p:spPr>
            <a:xfrm rot="5395800" flipV="1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Oval 398"/>
            <p:cNvSpPr/>
            <p:nvPr/>
          </p:nvSpPr>
          <p:spPr>
            <a:xfrm rot="5395800" flipV="1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Oval 399"/>
            <p:cNvSpPr/>
            <p:nvPr/>
          </p:nvSpPr>
          <p:spPr>
            <a:xfrm rot="5395800" flipV="1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Oval 400"/>
            <p:cNvSpPr/>
            <p:nvPr/>
          </p:nvSpPr>
          <p:spPr>
            <a:xfrm rot="5395800" flipV="1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Oval 401"/>
            <p:cNvSpPr/>
            <p:nvPr/>
          </p:nvSpPr>
          <p:spPr>
            <a:xfrm rot="5395800" flipV="1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Oval 402"/>
            <p:cNvSpPr/>
            <p:nvPr/>
          </p:nvSpPr>
          <p:spPr>
            <a:xfrm rot="5395800" flipV="1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Oval 403"/>
            <p:cNvSpPr/>
            <p:nvPr/>
          </p:nvSpPr>
          <p:spPr>
            <a:xfrm rot="5395800" flipV="1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Oval 404"/>
            <p:cNvSpPr/>
            <p:nvPr/>
          </p:nvSpPr>
          <p:spPr>
            <a:xfrm rot="5395800" flipV="1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Oval 405"/>
            <p:cNvSpPr/>
            <p:nvPr/>
          </p:nvSpPr>
          <p:spPr>
            <a:xfrm rot="5395800" flipV="1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Oval 406"/>
            <p:cNvSpPr/>
            <p:nvPr/>
          </p:nvSpPr>
          <p:spPr>
            <a:xfrm rot="5395800" flipV="1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8" name="Group 407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409" name="Oval 408"/>
            <p:cNvSpPr/>
            <p:nvPr/>
          </p:nvSpPr>
          <p:spPr>
            <a:xfrm rot="5395800" flipV="1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Oval 409"/>
            <p:cNvSpPr/>
            <p:nvPr/>
          </p:nvSpPr>
          <p:spPr>
            <a:xfrm rot="5395800" flipV="1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Oval 410"/>
            <p:cNvSpPr/>
            <p:nvPr/>
          </p:nvSpPr>
          <p:spPr>
            <a:xfrm rot="5395800" flipV="1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Oval 411"/>
            <p:cNvSpPr/>
            <p:nvPr/>
          </p:nvSpPr>
          <p:spPr>
            <a:xfrm rot="5395800" flipV="1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Oval 412"/>
            <p:cNvSpPr/>
            <p:nvPr/>
          </p:nvSpPr>
          <p:spPr>
            <a:xfrm rot="5395800" flipV="1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Oval 413"/>
            <p:cNvSpPr/>
            <p:nvPr/>
          </p:nvSpPr>
          <p:spPr>
            <a:xfrm rot="5395800" flipV="1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Oval 414"/>
            <p:cNvSpPr/>
            <p:nvPr/>
          </p:nvSpPr>
          <p:spPr>
            <a:xfrm rot="5395800" flipV="1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Oval 415"/>
            <p:cNvSpPr/>
            <p:nvPr/>
          </p:nvSpPr>
          <p:spPr>
            <a:xfrm rot="5395800" flipV="1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Oval 416"/>
            <p:cNvSpPr/>
            <p:nvPr/>
          </p:nvSpPr>
          <p:spPr>
            <a:xfrm rot="5395800" flipV="1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Oval 417"/>
            <p:cNvSpPr/>
            <p:nvPr/>
          </p:nvSpPr>
          <p:spPr>
            <a:xfrm rot="5395800" flipV="1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Oval 418"/>
            <p:cNvSpPr/>
            <p:nvPr/>
          </p:nvSpPr>
          <p:spPr>
            <a:xfrm rot="5395800" flipV="1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Oval 419"/>
            <p:cNvSpPr/>
            <p:nvPr/>
          </p:nvSpPr>
          <p:spPr>
            <a:xfrm rot="5395800" flipV="1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1" name="Oval 420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Rectangle 504"/>
          <p:cNvSpPr/>
          <p:nvPr/>
        </p:nvSpPr>
        <p:spPr>
          <a:xfrm>
            <a:off x="228600" y="4515120"/>
            <a:ext cx="6665040" cy="92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strike="noStrike" spc="-1" dirty="0" err="1">
                <a:latin typeface="Noto Sans"/>
              </a:rPr>
              <a:t>TMall</a:t>
            </a:r>
            <a:r>
              <a:rPr lang="en-US" sz="2800" b="1" strike="noStrike" spc="-1" dirty="0">
                <a:latin typeface="Noto Sans"/>
              </a:rPr>
              <a:t> Repeat Buyers Prediction</a:t>
            </a:r>
            <a:endParaRPr lang="en-US" sz="2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000" b="0" strike="noStrike" spc="-1" dirty="0">
                <a:latin typeface="Noto Sans"/>
              </a:rPr>
              <a:t>Big Data Intelligence – Tsinghua University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7315200" y="4629240"/>
            <a:ext cx="2377080" cy="49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 dirty="0">
                <a:latin typeface="Noto Sans"/>
              </a:rPr>
              <a:t>Armando Fortes, David </a:t>
            </a:r>
            <a:r>
              <a:rPr lang="en-US" sz="1300" b="0" strike="noStrike" spc="-1" dirty="0" err="1">
                <a:latin typeface="Noto Sans"/>
              </a:rPr>
              <a:t>Pissarra</a:t>
            </a:r>
            <a:r>
              <a:rPr lang="en-US" sz="1300" b="0" strike="noStrike" spc="-1" dirty="0">
                <a:latin typeface="Noto Sans"/>
              </a:rPr>
              <a:t>, Gabriele Oliaro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 dirty="0">
                <a:latin typeface="Noto Sans"/>
              </a:rPr>
              <a:t>14 December 2021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507" name="Straight Connector 506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830A4-C151-F046-B5BF-55CCB068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95" y="186194"/>
            <a:ext cx="7447547" cy="41892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A5D3B9-53A0-D642-99A3-61CCEB5B1230}"/>
              </a:ext>
            </a:extLst>
          </p:cNvPr>
          <p:cNvSpPr/>
          <p:nvPr/>
        </p:nvSpPr>
        <p:spPr>
          <a:xfrm>
            <a:off x="4752870" y="783771"/>
            <a:ext cx="5054321" cy="403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49A7C-569E-8140-AF67-533C226B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59" y="783771"/>
            <a:ext cx="5015114" cy="4012091"/>
          </a:xfrm>
          <a:prstGeom prst="rect">
            <a:avLst/>
          </a:prstGeom>
        </p:spPr>
      </p:pic>
      <p:sp>
        <p:nvSpPr>
          <p:cNvPr id="509" name="TextShape 1"/>
          <p:cNvSpPr/>
          <p:nvPr/>
        </p:nvSpPr>
        <p:spPr>
          <a:xfrm>
            <a:off x="274319" y="1180800"/>
            <a:ext cx="5705375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latin typeface="Noto Sans"/>
                <a:ea typeface="DejaVu Sans"/>
              </a:rPr>
              <a:t>How promotions work</a:t>
            </a:r>
            <a:endParaRPr lang="en-US" sz="440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1768E-E06F-EE41-A10D-7122C61767BA}"/>
              </a:ext>
            </a:extLst>
          </p:cNvPr>
          <p:cNvSpPr/>
          <p:nvPr/>
        </p:nvSpPr>
        <p:spPr>
          <a:xfrm>
            <a:off x="4823209" y="4823209"/>
            <a:ext cx="2130250" cy="30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D84AD298-B5A3-304E-A20D-723B7C33B044}"/>
              </a:ext>
            </a:extLst>
          </p:cNvPr>
          <p:cNvSpPr/>
          <p:nvPr/>
        </p:nvSpPr>
        <p:spPr>
          <a:xfrm>
            <a:off x="460080" y="2137679"/>
            <a:ext cx="4654531" cy="2986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Offer discounts on particular occasions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Attract a large number of new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Expect some of the new buyers to become regular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Avoid one-time deal hunters as much as possible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Maximize return on investment (ROI) by targeting people most likely to become loyal customers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A5D3B9-53A0-D642-99A3-61CCEB5B1230}"/>
              </a:ext>
            </a:extLst>
          </p:cNvPr>
          <p:cNvSpPr/>
          <p:nvPr/>
        </p:nvSpPr>
        <p:spPr>
          <a:xfrm>
            <a:off x="4752870" y="783771"/>
            <a:ext cx="5054321" cy="403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49A7C-569E-8140-AF67-533C226B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59" y="783771"/>
            <a:ext cx="5015114" cy="4012091"/>
          </a:xfrm>
          <a:prstGeom prst="rect">
            <a:avLst/>
          </a:prstGeom>
        </p:spPr>
      </p:pic>
      <p:sp>
        <p:nvSpPr>
          <p:cNvPr id="508" name="TextShape 2"/>
          <p:cNvSpPr/>
          <p:nvPr/>
        </p:nvSpPr>
        <p:spPr>
          <a:xfrm>
            <a:off x="460080" y="2137679"/>
            <a:ext cx="4654531" cy="2986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Offer discounts on particular occasions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Attract a large number of new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Expect some of the new buyers to become regular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Avoid one-time deal hunters as much as possible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1" spc="-1" dirty="0">
                <a:solidFill>
                  <a:srgbClr val="FF0000"/>
                </a:solidFill>
                <a:latin typeface="Noto Sans"/>
              </a:rPr>
              <a:t>Maximize return on investment (ROI) by targeting people most likely to become loyal customers</a:t>
            </a:r>
            <a:endParaRPr lang="en-US" sz="18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09" name="TextShape 1"/>
          <p:cNvSpPr/>
          <p:nvPr/>
        </p:nvSpPr>
        <p:spPr>
          <a:xfrm>
            <a:off x="274318" y="1180799"/>
            <a:ext cx="5488807" cy="6554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latin typeface="Noto Sans"/>
                <a:ea typeface="DejaVu Sans"/>
              </a:rPr>
              <a:t>How promotions work</a:t>
            </a:r>
            <a:endParaRPr lang="en-US" sz="440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1768E-E06F-EE41-A10D-7122C61767BA}"/>
              </a:ext>
            </a:extLst>
          </p:cNvPr>
          <p:cNvSpPr/>
          <p:nvPr/>
        </p:nvSpPr>
        <p:spPr>
          <a:xfrm>
            <a:off x="4823209" y="4823209"/>
            <a:ext cx="2130250" cy="30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E8209BFA-277A-DB4C-BBD3-09709F61BBD5}"/>
              </a:ext>
            </a:extLst>
          </p:cNvPr>
          <p:cNvSpPr/>
          <p:nvPr/>
        </p:nvSpPr>
        <p:spPr>
          <a:xfrm rot="1815382">
            <a:off x="2098373" y="4901221"/>
            <a:ext cx="663191" cy="180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3816-CFBC-BB48-9169-C654B509DFEA}"/>
              </a:ext>
            </a:extLst>
          </p:cNvPr>
          <p:cNvSpPr txBox="1"/>
          <p:nvPr/>
        </p:nvSpPr>
        <p:spPr>
          <a:xfrm>
            <a:off x="2843684" y="50241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Big Data!</a:t>
            </a:r>
          </a:p>
        </p:txBody>
      </p:sp>
    </p:spTree>
    <p:extLst>
      <p:ext uri="{BB962C8B-B14F-4D97-AF65-F5344CB8AC3E}">
        <p14:creationId xmlns:p14="http://schemas.microsoft.com/office/powerpoint/2010/main" val="146300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37912B-06E3-C04F-9ACE-B8325BD369D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3999" y="1326599"/>
            <a:ext cx="5295221" cy="4087611"/>
          </a:xfrm>
        </p:spPr>
        <p:txBody>
          <a:bodyPr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Predicting repeated buyers requires a lot of data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Difficult to do for individual stores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Readily available for large e-commerce platforms, such as TMALL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Models trained on data from large platforms can be used by individual stores, if made available</a:t>
            </a:r>
            <a:r>
              <a:rPr lang="en-US" sz="36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33E88-340E-9243-9C49-3977EA11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to use Big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8213B-9A71-1F40-A577-9E808376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03" y="1326600"/>
            <a:ext cx="5092728" cy="38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B01D-2605-7C48-905C-62A3D4EC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competition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F595B-DAF3-9845-AEFD-684FD852484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599"/>
            <a:ext cx="4489105" cy="3967295"/>
          </a:xfrm>
        </p:spPr>
        <p:txBody>
          <a:bodyPr/>
          <a:lstStyle/>
          <a:p>
            <a:r>
              <a:rPr lang="en-US" sz="2400" spc="-1" dirty="0">
                <a:solidFill>
                  <a:srgbClr val="808080"/>
                </a:solidFill>
                <a:latin typeface="Noto Sans"/>
              </a:rPr>
              <a:t>Data from </a:t>
            </a:r>
            <a:r>
              <a:rPr lang="en-US" sz="2400" spc="-1" dirty="0" err="1">
                <a:solidFill>
                  <a:srgbClr val="808080"/>
                </a:solidFill>
                <a:latin typeface="Noto Sans"/>
              </a:rPr>
              <a:t>Tmall.com</a:t>
            </a: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 user behavior in the 6 months leading up to 11/11 promotion</a:t>
            </a:r>
          </a:p>
          <a:p>
            <a:r>
              <a:rPr lang="en-US" sz="2400" spc="-1" dirty="0">
                <a:solidFill>
                  <a:srgbClr val="808080"/>
                </a:solidFill>
                <a:latin typeface="Noto Sans"/>
              </a:rPr>
              <a:t>Given a training and testing dataset</a:t>
            </a:r>
          </a:p>
          <a:p>
            <a:r>
              <a:rPr lang="en-US" sz="2400" spc="-1" dirty="0">
                <a:solidFill>
                  <a:srgbClr val="808080"/>
                </a:solidFill>
                <a:latin typeface="Noto Sans"/>
              </a:rPr>
              <a:t>Need to predict labels for testing dataset and upload results in CSV format</a:t>
            </a:r>
          </a:p>
          <a:p>
            <a:r>
              <a:rPr lang="en-US" sz="2400" spc="-1" dirty="0">
                <a:solidFill>
                  <a:srgbClr val="808080"/>
                </a:solidFill>
                <a:latin typeface="Noto Sans"/>
              </a:rPr>
              <a:t>Use AUC (Area Under the ROC Curve) to evaluate predictions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7F7F7-1535-7647-96AA-74C273223B63}"/>
              </a:ext>
            </a:extLst>
          </p:cNvPr>
          <p:cNvSpPr/>
          <p:nvPr/>
        </p:nvSpPr>
        <p:spPr>
          <a:xfrm>
            <a:off x="4812632" y="4836695"/>
            <a:ext cx="2165684" cy="2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Rectangle 549"/>
          <p:cNvSpPr/>
          <p:nvPr/>
        </p:nvSpPr>
        <p:spPr>
          <a:xfrm>
            <a:off x="1832381" y="191161"/>
            <a:ext cx="6414878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+mj-lt"/>
                <a:ea typeface="+mj-ea"/>
                <a:cs typeface="+mj-cs"/>
              </a:rPr>
              <a:t>The competition dataset</a:t>
            </a:r>
          </a:p>
        </p:txBody>
      </p:sp>
      <p:sp>
        <p:nvSpPr>
          <p:cNvPr id="566" name="Oval 565"/>
          <p:cNvSpPr/>
          <p:nvPr/>
        </p:nvSpPr>
        <p:spPr>
          <a:xfrm>
            <a:off x="4445640" y="822960"/>
            <a:ext cx="273960" cy="2739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Oval 566"/>
          <p:cNvSpPr/>
          <p:nvPr/>
        </p:nvSpPr>
        <p:spPr>
          <a:xfrm>
            <a:off x="4902840" y="822960"/>
            <a:ext cx="273960" cy="2739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Oval 567"/>
          <p:cNvSpPr/>
          <p:nvPr/>
        </p:nvSpPr>
        <p:spPr>
          <a:xfrm>
            <a:off x="5360040" y="822960"/>
            <a:ext cx="273960" cy="27396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1ADE37-DC19-BB44-88AF-DC7C0527CC7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3999" y="1326599"/>
            <a:ext cx="5355379" cy="424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dataset contains two types of data: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Customer demographic information, such as age and gender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Customer-merchant interaction data:</a:t>
            </a:r>
          </a:p>
          <a:p>
            <a:pPr marL="673200" lvl="2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808080"/>
                </a:solidFill>
                <a:latin typeface="Noto Sans"/>
              </a:rPr>
              <a:t>Label indicating whether the customer is a repeated buyer (training dataset) </a:t>
            </a:r>
          </a:p>
          <a:p>
            <a:pPr marL="673200" lvl="2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808080"/>
                </a:solidFill>
                <a:latin typeface="Noto Sans"/>
              </a:rPr>
              <a:t>Activity log: one record (with timestamp, category, brand and item number, plus the action type) for each item that was clicked, added to cart, purchased or added to favorite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B36A5B-5A31-414F-86AC-5294A590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20" y="1747705"/>
            <a:ext cx="2667789" cy="26677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C8BA06-0092-F144-B4F9-A881B763ED6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4000" y="1326600"/>
            <a:ext cx="5293899" cy="4343950"/>
          </a:xfrm>
        </p:spPr>
        <p:txBody>
          <a:bodyPr>
            <a:normAutofit/>
          </a:bodyPr>
          <a:lstStyle/>
          <a:p>
            <a:r>
              <a:rPr lang="en-US" sz="2400" spc="-1" dirty="0">
                <a:solidFill>
                  <a:srgbClr val="808080"/>
                </a:solidFill>
                <a:latin typeface="Noto Sans"/>
              </a:rPr>
              <a:t>We use the AUC (Area Under the ROC Curve) to benchmark our solutions</a:t>
            </a:r>
          </a:p>
          <a:p>
            <a:r>
              <a:rPr lang="en-US" sz="2400" spc="-1" dirty="0">
                <a:solidFill>
                  <a:srgbClr val="808080"/>
                </a:solidFill>
                <a:latin typeface="Noto Sans"/>
              </a:rPr>
              <a:t>The ROC curve is obtained by plotting the True Positive (TP) rate as a function of the False Positive (FP) rate, with one point for each classification threshold</a:t>
            </a:r>
          </a:p>
          <a:p>
            <a:r>
              <a:rPr lang="en-US" sz="2400" spc="-1" dirty="0">
                <a:solidFill>
                  <a:srgbClr val="808080"/>
                </a:solidFill>
                <a:latin typeface="Noto Sans"/>
              </a:rPr>
              <a:t>The AUC is the integral of the curve, evaluated from (0,0) to (1,1).</a:t>
            </a:r>
          </a:p>
          <a:p>
            <a:r>
              <a:rPr lang="en-US" sz="2400" spc="-1" dirty="0">
                <a:solidFill>
                  <a:srgbClr val="808080"/>
                </a:solidFill>
                <a:latin typeface="Noto Sans"/>
              </a:rPr>
              <a:t>AUC is a good measure because it is scale-invariant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F5160-0897-A142-86CA-BF2BF6FA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evaluation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625F7-BD0A-D842-A549-7D14C5956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582" y="1714385"/>
            <a:ext cx="3134333" cy="2513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629B16-7765-4A43-A7C3-F728BF8FBFCD}"/>
              </a:ext>
            </a:extLst>
          </p:cNvPr>
          <p:cNvSpPr txBox="1"/>
          <p:nvPr/>
        </p:nvSpPr>
        <p:spPr>
          <a:xfrm>
            <a:off x="5797899" y="439994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credits: </a:t>
            </a:r>
            <a:r>
              <a:rPr lang="en-US" dirty="0" err="1"/>
              <a:t>developers.google.com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ectangle 535"/>
          <p:cNvSpPr/>
          <p:nvPr/>
        </p:nvSpPr>
        <p:spPr>
          <a:xfrm>
            <a:off x="1044540" y="1528182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The first </a:t>
            </a:r>
            <a:r>
              <a:rPr lang="en-US" sz="1500" b="0" strike="noStrike" spc="-1">
                <a:solidFill>
                  <a:srgbClr val="666666"/>
                </a:solidFill>
                <a:latin typeface="Noto Sans"/>
              </a:rPr>
              <a:t>step was </a:t>
            </a: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to reorganize the dataset to optimize memory usage, and replace invalid (nan) values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1410660" y="111384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Clean data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2560320" y="417960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Before training, we need to arrange the data in a way that makes training most effective. This involves creating features of interest by organizing and transforming the data with various techniques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1878840" y="3795840"/>
            <a:ext cx="2837991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Feature engineering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6714000" y="40845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We predict using an ensemble of the trained classifier models, taking their best instances, and optimizing the weight </a:t>
            </a:r>
            <a:r>
              <a:rPr lang="en-US" sz="1500" b="0" strike="noStrike" spc="-1">
                <a:solidFill>
                  <a:srgbClr val="666666"/>
                </a:solidFill>
                <a:latin typeface="Noto Sans"/>
              </a:rPr>
              <a:t>of each model.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7365240" y="367416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Predicting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50680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We train several classifier models (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CatBoostClassifier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, 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LGBMClassifier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, 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XGBClassifier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) and optimize their hyperparameters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5568594" y="90648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Training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4" name="Rectangle 543"/>
          <p:cNvSpPr/>
          <p:nvPr/>
        </p:nvSpPr>
        <p:spPr>
          <a:xfrm>
            <a:off x="496080" y="51840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latin typeface="Noto Sans"/>
              </a:rPr>
              <a:t>01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2416320" y="307872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latin typeface="Noto Sans"/>
              </a:rPr>
              <a:t>02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546" name="Rectangle 545"/>
          <p:cNvSpPr/>
          <p:nvPr/>
        </p:nvSpPr>
        <p:spPr>
          <a:xfrm>
            <a:off x="4610880" y="57744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latin typeface="Noto Sans"/>
              </a:rPr>
              <a:t>03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6256800" y="313776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latin typeface="Noto Sans"/>
              </a:rPr>
              <a:t>04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2C5C16-94E8-A54B-AED0-2AC04D7E5372}"/>
              </a:ext>
            </a:extLst>
          </p:cNvPr>
          <p:cNvSpPr/>
          <p:nvPr/>
        </p:nvSpPr>
        <p:spPr>
          <a:xfrm>
            <a:off x="2560320" y="285840"/>
            <a:ext cx="49374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Lato Black"/>
              </a:rPr>
              <a:t>The roadmap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980961-CA71-F844-9A6E-81B6026D170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898179" cy="3288600"/>
          </a:xfrm>
        </p:spPr>
        <p:txBody>
          <a:bodyPr/>
          <a:lstStyle/>
          <a:p>
            <a:r>
              <a:rPr lang="en-US" sz="2400" dirty="0"/>
              <a:t>Analyzed and cleaned large dataset</a:t>
            </a:r>
          </a:p>
          <a:p>
            <a:r>
              <a:rPr lang="en-US" sz="2400" dirty="0"/>
              <a:t>Performed feature engineering to extract a variety of features of different complexity levels</a:t>
            </a:r>
          </a:p>
          <a:p>
            <a:r>
              <a:rPr lang="en-US" sz="2400" dirty="0"/>
              <a:t>Implemented prediction model based on ensemble of classifiers</a:t>
            </a:r>
          </a:p>
          <a:p>
            <a:r>
              <a:rPr lang="en-US" sz="2400" dirty="0"/>
              <a:t>Submitted our solution on </a:t>
            </a:r>
            <a:r>
              <a:rPr lang="en-US" sz="2400" dirty="0" err="1"/>
              <a:t>tianchi.aliyun.com</a:t>
            </a:r>
            <a:r>
              <a:rPr lang="en-US" sz="2400" dirty="0"/>
              <a:t> and made it to the Top 40 Leaderboard!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694C3-A3BD-6341-97F5-3D6D5300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731C1-76C7-7646-9010-107327F9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36" y="942121"/>
            <a:ext cx="4722726" cy="47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7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528</Words>
  <Application>Microsoft Macintosh PowerPoint</Application>
  <PresentationFormat>Custom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DejaVu Sans</vt:lpstr>
      <vt:lpstr>Noto Sans CJK SC</vt:lpstr>
      <vt:lpstr>Arial</vt:lpstr>
      <vt:lpstr>Lato</vt:lpstr>
      <vt:lpstr>Lato Black</vt:lpstr>
      <vt:lpstr>Noto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When to use Big Data</vt:lpstr>
      <vt:lpstr>The competition details</vt:lpstr>
      <vt:lpstr>PowerPoint Presentation</vt:lpstr>
      <vt:lpstr>The evaluation criteria</vt:lpstr>
      <vt:lpstr>PowerPoint Presentation</vt:lpstr>
      <vt:lpstr>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/>
  <cp:lastModifiedBy>Gabriele Oliaro</cp:lastModifiedBy>
  <cp:revision>21</cp:revision>
  <dcterms:created xsi:type="dcterms:W3CDTF">2021-12-12T11:24:33Z</dcterms:created>
  <dcterms:modified xsi:type="dcterms:W3CDTF">2021-12-13T09:01:38Z</dcterms:modified>
  <dc:language>en-US</dc:language>
</cp:coreProperties>
</file>