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713" r:id="rId3"/>
    <p:sldMasterId id="2147483739" r:id="rId4"/>
  </p:sldMasterIdLst>
  <p:notesMasterIdLst>
    <p:notesMasterId r:id="rId30"/>
  </p:notesMasterIdLst>
  <p:sldIdLst>
    <p:sldId id="256" r:id="rId5"/>
    <p:sldId id="257" r:id="rId6"/>
    <p:sldId id="265" r:id="rId7"/>
    <p:sldId id="266" r:id="rId8"/>
    <p:sldId id="267" r:id="rId9"/>
    <p:sldId id="263" r:id="rId10"/>
    <p:sldId id="268" r:id="rId11"/>
    <p:sldId id="261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64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69" r:id="rId29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106" d="100"/>
          <a:sy n="106" d="100"/>
        </p:scale>
        <p:origin x="19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User-Period</a:t>
            </a:r>
            <a:r>
              <a:rPr lang="en-US" baseline="0" dirty="0"/>
              <a:t> Purchases</a:t>
            </a:r>
            <a:endParaRPr lang="en-US" dirty="0"/>
          </a:p>
        </c:rich>
      </c:tx>
      <c:layout>
        <c:manualLayout>
          <c:xMode val="edge"/>
          <c:yMode val="edge"/>
          <c:x val="0.31969974793287192"/>
          <c:y val="7.068995710219987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Purchases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2</c:v>
                </c:pt>
                <c:pt idx="1">
                  <c:v>10</c:v>
                </c:pt>
                <c:pt idx="2">
                  <c:v>5</c:v>
                </c:pt>
                <c:pt idx="3">
                  <c:v>21</c:v>
                </c:pt>
                <c:pt idx="4">
                  <c:v>19</c:v>
                </c:pt>
                <c:pt idx="5">
                  <c:v>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027-47BC-8F8E-109577A855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9403967"/>
        <c:axId val="709397727"/>
      </c:scatterChart>
      <c:valAx>
        <c:axId val="709403967"/>
        <c:scaling>
          <c:orientation val="minMax"/>
          <c:max val="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Period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9397727"/>
        <c:crosses val="autoZero"/>
        <c:crossBetween val="midCat"/>
      </c:valAx>
      <c:valAx>
        <c:axId val="709397727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Purchases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94039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Merchant-Period</a:t>
            </a:r>
            <a:r>
              <a:rPr lang="en-US" baseline="0"/>
              <a:t> Clicks</a:t>
            </a:r>
            <a:endParaRPr lang="en-US"/>
          </a:p>
        </c:rich>
      </c:tx>
      <c:layout>
        <c:manualLayout>
          <c:xMode val="edge"/>
          <c:yMode val="edge"/>
          <c:x val="0.36773600174978133"/>
          <c:y val="5.55555555555555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Sheet1!$B$15</c:f>
              <c:strCache>
                <c:ptCount val="1"/>
                <c:pt idx="0">
                  <c:v>Clicks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Sheet1!$A$16:$A$21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Sheet1!$B$16:$B$21</c:f>
              <c:numCache>
                <c:formatCode>General</c:formatCode>
                <c:ptCount val="6"/>
                <c:pt idx="0">
                  <c:v>347901</c:v>
                </c:pt>
                <c:pt idx="1">
                  <c:v>125048</c:v>
                </c:pt>
                <c:pt idx="2">
                  <c:v>101852</c:v>
                </c:pt>
                <c:pt idx="3">
                  <c:v>150874</c:v>
                </c:pt>
                <c:pt idx="4">
                  <c:v>70247</c:v>
                </c:pt>
                <c:pt idx="5">
                  <c:v>90115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A09-4258-B476-A7673550B7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9394815"/>
        <c:axId val="709395231"/>
      </c:scatterChart>
      <c:valAx>
        <c:axId val="709394815"/>
        <c:scaling>
          <c:orientation val="minMax"/>
          <c:max val="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Period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9395231"/>
        <c:crosses val="autoZero"/>
        <c:crossBetween val="midCat"/>
      </c:valAx>
      <c:valAx>
        <c:axId val="709395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Clicks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939481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60D3B-541D-CE4A-A63F-1518EF685EF4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CFE7C-9533-3F49-BE06-8A4ED117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4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0DD1C-4348-4E45-B107-FDFA807FA2C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6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hyperlink" Target="https://icons8.com/" TargetMode="External"/><Relationship Id="rId2" Type="http://schemas.openxmlformats.org/officeDocument/2006/relationships/slideLayout" Target="../slideLayouts/slideLayout14.xml"/><Relationship Id="rId16" Type="http://schemas.openxmlformats.org/officeDocument/2006/relationships/hyperlink" Target="https://icons8.com/illustrations/author/5ec7b0e101d0360016f3d1b3" TargetMode="Externa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4114800"/>
            <a:ext cx="10079640" cy="15548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3" name="Group 22"/>
          <p:cNvGrpSpPr/>
          <p:nvPr/>
        </p:nvGrpSpPr>
        <p:grpSpPr>
          <a:xfrm>
            <a:off x="0" y="0"/>
            <a:ext cx="10080360" cy="4114440"/>
            <a:chOff x="0" y="0"/>
            <a:chExt cx="10080360" cy="4114440"/>
          </a:xfrm>
        </p:grpSpPr>
        <p:sp>
          <p:nvSpPr>
            <p:cNvPr id="2" name="Rectangle 1"/>
            <p:cNvSpPr/>
            <p:nvPr/>
          </p:nvSpPr>
          <p:spPr>
            <a:xfrm>
              <a:off x="0" y="0"/>
              <a:ext cx="10080360" cy="411444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Rectangle 2"/>
            <p:cNvSpPr/>
            <p:nvPr/>
          </p:nvSpPr>
          <p:spPr>
            <a:xfrm>
              <a:off x="0" y="1280160"/>
              <a:ext cx="1554120" cy="63972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Rectangle 3"/>
            <p:cNvSpPr/>
            <p:nvPr/>
          </p:nvSpPr>
          <p:spPr>
            <a:xfrm>
              <a:off x="914400" y="1920240"/>
              <a:ext cx="1279800" cy="182844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Rectangle 4"/>
            <p:cNvSpPr/>
            <p:nvPr/>
          </p:nvSpPr>
          <p:spPr>
            <a:xfrm>
              <a:off x="2194560" y="548640"/>
              <a:ext cx="1279800" cy="182844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Rectangle 5"/>
            <p:cNvSpPr/>
            <p:nvPr/>
          </p:nvSpPr>
          <p:spPr>
            <a:xfrm>
              <a:off x="3474720" y="1188720"/>
              <a:ext cx="365400" cy="36540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Rectangle 6"/>
            <p:cNvSpPr/>
            <p:nvPr/>
          </p:nvSpPr>
          <p:spPr>
            <a:xfrm>
              <a:off x="4206240" y="0"/>
              <a:ext cx="1462680" cy="91404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Rectangle 7"/>
            <p:cNvSpPr/>
            <p:nvPr/>
          </p:nvSpPr>
          <p:spPr>
            <a:xfrm>
              <a:off x="4663440" y="914400"/>
              <a:ext cx="1005480" cy="45684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Rectangle 8"/>
            <p:cNvSpPr/>
            <p:nvPr/>
          </p:nvSpPr>
          <p:spPr>
            <a:xfrm>
              <a:off x="3474720" y="1737360"/>
              <a:ext cx="3108600" cy="100548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Rectangle 9"/>
            <p:cNvSpPr/>
            <p:nvPr/>
          </p:nvSpPr>
          <p:spPr>
            <a:xfrm>
              <a:off x="4114800" y="2743200"/>
              <a:ext cx="1462680" cy="100548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Rectangle 10"/>
            <p:cNvSpPr/>
            <p:nvPr/>
          </p:nvSpPr>
          <p:spPr>
            <a:xfrm>
              <a:off x="6583680" y="1463040"/>
              <a:ext cx="1554120" cy="45684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Rectangle 11"/>
            <p:cNvSpPr/>
            <p:nvPr/>
          </p:nvSpPr>
          <p:spPr>
            <a:xfrm>
              <a:off x="7315200" y="1920240"/>
              <a:ext cx="1462680" cy="164556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Rectangle 12"/>
            <p:cNvSpPr/>
            <p:nvPr/>
          </p:nvSpPr>
          <p:spPr>
            <a:xfrm>
              <a:off x="2743200" y="2377440"/>
              <a:ext cx="548280" cy="82260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Rectangle 13"/>
            <p:cNvSpPr/>
            <p:nvPr/>
          </p:nvSpPr>
          <p:spPr>
            <a:xfrm>
              <a:off x="8595360" y="0"/>
              <a:ext cx="1485000" cy="146268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Rectangle 14"/>
            <p:cNvSpPr/>
            <p:nvPr/>
          </p:nvSpPr>
          <p:spPr>
            <a:xfrm>
              <a:off x="6766560" y="0"/>
              <a:ext cx="273960" cy="100548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Rectangle 15"/>
            <p:cNvSpPr/>
            <p:nvPr/>
          </p:nvSpPr>
          <p:spPr>
            <a:xfrm>
              <a:off x="1554480" y="0"/>
              <a:ext cx="182520" cy="91404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Rectangle 16"/>
            <p:cNvSpPr/>
            <p:nvPr/>
          </p:nvSpPr>
          <p:spPr>
            <a:xfrm>
              <a:off x="0" y="3017520"/>
              <a:ext cx="365400" cy="109692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Rectangle 17"/>
            <p:cNvSpPr/>
            <p:nvPr/>
          </p:nvSpPr>
          <p:spPr>
            <a:xfrm>
              <a:off x="9601200" y="2560320"/>
              <a:ext cx="365400" cy="155412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Rectangle 18"/>
            <p:cNvSpPr/>
            <p:nvPr/>
          </p:nvSpPr>
          <p:spPr>
            <a:xfrm>
              <a:off x="8778240" y="1828800"/>
              <a:ext cx="365400" cy="36540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8540280" y="5065560"/>
            <a:ext cx="1280160" cy="914400"/>
            <a:chOff x="8540280" y="5065560"/>
            <a:chExt cx="1280160" cy="914400"/>
          </a:xfrm>
        </p:grpSpPr>
        <p:grpSp>
          <p:nvGrpSpPr>
            <p:cNvPr id="59" name="Group 58"/>
            <p:cNvGrpSpPr/>
            <p:nvPr/>
          </p:nvGrpSpPr>
          <p:grpSpPr>
            <a:xfrm>
              <a:off x="8540280" y="5065560"/>
              <a:ext cx="1280160" cy="914400"/>
              <a:chOff x="8540280" y="5065560"/>
              <a:chExt cx="1280160" cy="914400"/>
            </a:xfrm>
          </p:grpSpPr>
          <p:sp>
            <p:nvSpPr>
              <p:cNvPr id="60" name="Oval 59"/>
              <p:cNvSpPr/>
              <p:nvPr/>
            </p:nvSpPr>
            <p:spPr>
              <a:xfrm rot="21598800" flipV="1">
                <a:off x="9637560" y="5430960"/>
                <a:ext cx="182520" cy="182520"/>
              </a:xfrm>
              <a:prstGeom prst="ellipse">
                <a:avLst/>
              </a:prstGeom>
              <a:blipFill rotWithShape="0">
                <a:blip r:embed="rId14"/>
                <a:srcRect/>
                <a:tile/>
              </a:blipFill>
              <a:ln w="0">
                <a:noFill/>
              </a:ln>
              <a:effectLst>
                <a:outerShdw dist="102841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1" name="Oval 60"/>
              <p:cNvSpPr/>
              <p:nvPr/>
            </p:nvSpPr>
            <p:spPr>
              <a:xfrm rot="21598800" flipV="1">
                <a:off x="9271800" y="5430960"/>
                <a:ext cx="182520" cy="182520"/>
              </a:xfrm>
              <a:prstGeom prst="ellipse">
                <a:avLst/>
              </a:prstGeom>
              <a:blipFill rotWithShape="0">
                <a:blip r:embed="rId14"/>
                <a:srcRect/>
                <a:tile/>
              </a:blipFill>
              <a:ln w="0">
                <a:noFill/>
              </a:ln>
              <a:effectLst>
                <a:outerShdw dist="102841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2" name="Oval 61"/>
              <p:cNvSpPr/>
              <p:nvPr/>
            </p:nvSpPr>
            <p:spPr>
              <a:xfrm rot="21598800" flipV="1">
                <a:off x="8906400" y="5430960"/>
                <a:ext cx="182520" cy="182520"/>
              </a:xfrm>
              <a:prstGeom prst="ellipse">
                <a:avLst/>
              </a:prstGeom>
              <a:blipFill rotWithShape="0">
                <a:blip r:embed="rId14"/>
                <a:srcRect/>
                <a:tile/>
              </a:blipFill>
              <a:ln w="0">
                <a:noFill/>
              </a:ln>
              <a:effectLst>
                <a:outerShdw dist="102841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3" name="Oval 62"/>
              <p:cNvSpPr/>
              <p:nvPr/>
            </p:nvSpPr>
            <p:spPr>
              <a:xfrm rot="21598800" flipV="1">
                <a:off x="8540280" y="5431320"/>
                <a:ext cx="182520" cy="182520"/>
              </a:xfrm>
              <a:prstGeom prst="ellipse">
                <a:avLst/>
              </a:prstGeom>
              <a:blipFill rotWithShape="0">
                <a:blip r:embed="rId14"/>
                <a:srcRect/>
                <a:tile/>
              </a:blipFill>
              <a:ln w="0">
                <a:noFill/>
              </a:ln>
              <a:effectLst>
                <a:outerShdw dist="102841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4" name="Oval 63"/>
              <p:cNvSpPr/>
              <p:nvPr/>
            </p:nvSpPr>
            <p:spPr>
              <a:xfrm rot="21598800" flipV="1">
                <a:off x="8540280" y="5065200"/>
                <a:ext cx="182520" cy="182520"/>
              </a:xfrm>
              <a:prstGeom prst="ellipse">
                <a:avLst/>
              </a:prstGeom>
              <a:blipFill rotWithShape="0">
                <a:blip r:embed="rId14"/>
                <a:srcRect/>
                <a:tile/>
              </a:blipFill>
              <a:ln w="0">
                <a:noFill/>
              </a:ln>
              <a:effectLst>
                <a:outerShdw dist="102841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5" name="Oval 64"/>
              <p:cNvSpPr/>
              <p:nvPr/>
            </p:nvSpPr>
            <p:spPr>
              <a:xfrm rot="21598800" flipV="1">
                <a:off x="8906040" y="5065200"/>
                <a:ext cx="182520" cy="182520"/>
              </a:xfrm>
              <a:prstGeom prst="ellipse">
                <a:avLst/>
              </a:prstGeom>
              <a:blipFill rotWithShape="0">
                <a:blip r:embed="rId14"/>
                <a:srcRect/>
                <a:tile/>
              </a:blipFill>
              <a:ln w="0">
                <a:noFill/>
              </a:ln>
              <a:effectLst>
                <a:outerShdw dist="102841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6" name="Oval 65"/>
              <p:cNvSpPr/>
              <p:nvPr/>
            </p:nvSpPr>
            <p:spPr>
              <a:xfrm rot="21598800" flipV="1">
                <a:off x="9271800" y="5065560"/>
                <a:ext cx="182520" cy="182520"/>
              </a:xfrm>
              <a:prstGeom prst="ellipse">
                <a:avLst/>
              </a:prstGeom>
              <a:blipFill rotWithShape="0">
                <a:blip r:embed="rId14"/>
                <a:srcRect/>
                <a:tile/>
              </a:blipFill>
              <a:ln w="0">
                <a:noFill/>
              </a:ln>
              <a:effectLst>
                <a:outerShdw dist="102841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7" name="Oval 66"/>
              <p:cNvSpPr/>
              <p:nvPr/>
            </p:nvSpPr>
            <p:spPr>
              <a:xfrm rot="21598800" flipV="1">
                <a:off x="9637920" y="5065200"/>
                <a:ext cx="182520" cy="182520"/>
              </a:xfrm>
              <a:prstGeom prst="ellipse">
                <a:avLst/>
              </a:prstGeom>
              <a:blipFill rotWithShape="0">
                <a:blip r:embed="rId14"/>
                <a:srcRect/>
                <a:tile/>
              </a:blipFill>
              <a:ln w="0">
                <a:noFill/>
              </a:ln>
              <a:effectLst>
                <a:outerShdw dist="102841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8" name="Oval 67"/>
              <p:cNvSpPr/>
              <p:nvPr/>
            </p:nvSpPr>
            <p:spPr>
              <a:xfrm rot="21598800" flipV="1">
                <a:off x="9637560" y="5796720"/>
                <a:ext cx="182520" cy="182520"/>
              </a:xfrm>
              <a:prstGeom prst="ellipse">
                <a:avLst/>
              </a:prstGeom>
              <a:blipFill rotWithShape="0">
                <a:blip r:embed="rId14"/>
                <a:srcRect/>
                <a:tile/>
              </a:blipFill>
              <a:ln w="0">
                <a:noFill/>
              </a:ln>
              <a:effectLst>
                <a:outerShdw dist="102841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9" name="Oval 68"/>
              <p:cNvSpPr/>
              <p:nvPr/>
            </p:nvSpPr>
            <p:spPr>
              <a:xfrm rot="21598800" flipV="1">
                <a:off x="9272160" y="5797080"/>
                <a:ext cx="182520" cy="182520"/>
              </a:xfrm>
              <a:prstGeom prst="ellipse">
                <a:avLst/>
              </a:prstGeom>
              <a:blipFill rotWithShape="0">
                <a:blip r:embed="rId14"/>
                <a:srcRect/>
                <a:tile/>
              </a:blipFill>
              <a:ln w="0">
                <a:noFill/>
              </a:ln>
              <a:effectLst>
                <a:outerShdw dist="102841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0" name="Oval 69"/>
              <p:cNvSpPr/>
              <p:nvPr/>
            </p:nvSpPr>
            <p:spPr>
              <a:xfrm rot="21598800" flipV="1">
                <a:off x="8906040" y="5796720"/>
                <a:ext cx="182520" cy="182520"/>
              </a:xfrm>
              <a:prstGeom prst="ellipse">
                <a:avLst/>
              </a:prstGeom>
              <a:blipFill rotWithShape="0">
                <a:blip r:embed="rId14"/>
                <a:srcRect/>
                <a:tile/>
              </a:blipFill>
              <a:ln w="0">
                <a:noFill/>
              </a:ln>
              <a:effectLst>
                <a:outerShdw dist="102841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1" name="Oval 70"/>
              <p:cNvSpPr/>
              <p:nvPr/>
            </p:nvSpPr>
            <p:spPr>
              <a:xfrm rot="21598800" flipV="1">
                <a:off x="8540280" y="5796720"/>
                <a:ext cx="182520" cy="182520"/>
              </a:xfrm>
              <a:prstGeom prst="ellipse">
                <a:avLst/>
              </a:prstGeom>
              <a:blipFill rotWithShape="0">
                <a:blip r:embed="rId14"/>
                <a:srcRect/>
                <a:tile/>
              </a:blipFill>
              <a:ln w="0">
                <a:noFill/>
              </a:ln>
              <a:effectLst>
                <a:outerShdw dist="102841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72" name="Oval 71"/>
          <p:cNvSpPr/>
          <p:nvPr/>
        </p:nvSpPr>
        <p:spPr>
          <a:xfrm>
            <a:off x="1499760" y="1774080"/>
            <a:ext cx="2925720" cy="292572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Oval 72"/>
          <p:cNvSpPr/>
          <p:nvPr/>
        </p:nvSpPr>
        <p:spPr>
          <a:xfrm>
            <a:off x="1225080" y="1134360"/>
            <a:ext cx="1188720" cy="118800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Oval 73"/>
          <p:cNvSpPr/>
          <p:nvPr/>
        </p:nvSpPr>
        <p:spPr>
          <a:xfrm>
            <a:off x="3420000" y="4242960"/>
            <a:ext cx="639720" cy="63972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5" name="Picture 74"/>
          <p:cNvPicPr/>
          <p:nvPr/>
        </p:nvPicPr>
        <p:blipFill>
          <a:blip r:embed="rId15"/>
          <a:stretch/>
        </p:blipFill>
        <p:spPr>
          <a:xfrm>
            <a:off x="4349520" y="792360"/>
            <a:ext cx="5525640" cy="4145040"/>
          </a:xfrm>
          <a:prstGeom prst="rect">
            <a:avLst/>
          </a:prstGeom>
          <a:ln w="0">
            <a:noFill/>
          </a:ln>
        </p:spPr>
      </p:pic>
      <p:sp>
        <p:nvSpPr>
          <p:cNvPr id="76" name="Rectangle 75"/>
          <p:cNvSpPr/>
          <p:nvPr/>
        </p:nvSpPr>
        <p:spPr>
          <a:xfrm>
            <a:off x="4846320" y="4846320"/>
            <a:ext cx="2132640" cy="2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000" b="0" strike="noStrike" spc="-1">
                <a:latin typeface="Lato"/>
                <a:ea typeface="Noto Sans CJK SC"/>
              </a:rPr>
              <a:t>Illustrations  by </a:t>
            </a:r>
            <a:r>
              <a:rPr lang="en-US" sz="1000" b="0" u="sng" strike="noStrike" spc="-1">
                <a:solidFill>
                  <a:srgbClr val="0000FF"/>
                </a:solidFill>
                <a:uFillTx/>
                <a:latin typeface="Lato"/>
                <a:ea typeface="Noto Sans CJK SC"/>
                <a:hlinkClick r:id="rId16"/>
              </a:rPr>
              <a:t>Pixeltrue</a:t>
            </a:r>
            <a:r>
              <a:rPr lang="en-US" sz="1000" b="0" strike="noStrike" spc="-1">
                <a:latin typeface="Lato"/>
                <a:ea typeface="Noto Sans CJK SC"/>
              </a:rPr>
              <a:t> on </a:t>
            </a:r>
            <a:r>
              <a:rPr lang="en-US" sz="1000" b="0" u="sng" strike="noStrike" spc="-1">
                <a:solidFill>
                  <a:srgbClr val="0000FF"/>
                </a:solidFill>
                <a:uFillTx/>
                <a:latin typeface="Lato"/>
                <a:ea typeface="Noto Sans CJK SC"/>
                <a:hlinkClick r:id="rId17"/>
              </a:rPr>
              <a:t>icons8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Rectangle 262"/>
          <p:cNvSpPr/>
          <p:nvPr/>
        </p:nvSpPr>
        <p:spPr>
          <a:xfrm>
            <a:off x="6411960" y="1300320"/>
            <a:ext cx="861480" cy="18252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" name="Rectangle 263"/>
          <p:cNvSpPr/>
          <p:nvPr/>
        </p:nvSpPr>
        <p:spPr>
          <a:xfrm>
            <a:off x="5813280" y="3854880"/>
            <a:ext cx="861480" cy="18252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Oval 264"/>
          <p:cNvSpPr/>
          <p:nvPr/>
        </p:nvSpPr>
        <p:spPr>
          <a:xfrm>
            <a:off x="7589520" y="2560320"/>
            <a:ext cx="2194200" cy="2194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Oval 265"/>
          <p:cNvSpPr/>
          <p:nvPr/>
        </p:nvSpPr>
        <p:spPr>
          <a:xfrm>
            <a:off x="3200400" y="731520"/>
            <a:ext cx="168444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Oval 266"/>
          <p:cNvSpPr/>
          <p:nvPr/>
        </p:nvSpPr>
        <p:spPr>
          <a:xfrm>
            <a:off x="1424160" y="3489120"/>
            <a:ext cx="168444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Freeform 267"/>
          <p:cNvSpPr/>
          <p:nvPr/>
        </p:nvSpPr>
        <p:spPr>
          <a:xfrm>
            <a:off x="700920" y="1900080"/>
            <a:ext cx="1401840" cy="1848600"/>
          </a:xfrm>
          <a:custGeom>
            <a:avLst/>
            <a:gdLst/>
            <a:ahLst/>
            <a:cxnLst/>
            <a:rect l="l" t="t" r="r" b="b"/>
            <a:pathLst>
              <a:path w="4827" h="5589">
                <a:moveTo>
                  <a:pt x="1270" y="0"/>
                </a:moveTo>
                <a:cubicBezTo>
                  <a:pt x="0" y="2540"/>
                  <a:pt x="2540" y="5588"/>
                  <a:pt x="4826" y="508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Freeform 268"/>
          <p:cNvSpPr/>
          <p:nvPr/>
        </p:nvSpPr>
        <p:spPr>
          <a:xfrm>
            <a:off x="3931920" y="2011680"/>
            <a:ext cx="975600" cy="1371240"/>
          </a:xfrm>
          <a:custGeom>
            <a:avLst/>
            <a:gdLst/>
            <a:ahLst/>
            <a:cxnLst/>
            <a:rect l="l" t="t" r="r" b="b"/>
            <a:pathLst>
              <a:path w="3302" h="3811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Freeform 269"/>
          <p:cNvSpPr/>
          <p:nvPr/>
        </p:nvSpPr>
        <p:spPr>
          <a:xfrm>
            <a:off x="7724880" y="2103120"/>
            <a:ext cx="778680" cy="1462680"/>
          </a:xfrm>
          <a:custGeom>
            <a:avLst/>
            <a:gdLst/>
            <a:ahLst/>
            <a:cxnLst/>
            <a:rect l="l" t="t" r="r" b="b"/>
            <a:pathLst>
              <a:path w="2795" h="4065">
                <a:moveTo>
                  <a:pt x="762" y="4064"/>
                </a:moveTo>
                <a:cubicBezTo>
                  <a:pt x="0" y="3301"/>
                  <a:pt x="2794" y="3555"/>
                  <a:pt x="2794" y="2794"/>
                </a:cubicBezTo>
                <a:cubicBezTo>
                  <a:pt x="2794" y="2032"/>
                  <a:pt x="0" y="1778"/>
                  <a:pt x="762" y="2540"/>
                </a:cubicBezTo>
                <a:cubicBezTo>
                  <a:pt x="1524" y="3302"/>
                  <a:pt x="2540" y="508"/>
                  <a:pt x="1524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Rectangle 270"/>
          <p:cNvSpPr/>
          <p:nvPr/>
        </p:nvSpPr>
        <p:spPr>
          <a:xfrm>
            <a:off x="1424160" y="4754880"/>
            <a:ext cx="861480" cy="18252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Rectangle 271"/>
          <p:cNvSpPr/>
          <p:nvPr/>
        </p:nvSpPr>
        <p:spPr>
          <a:xfrm>
            <a:off x="2887200" y="1300320"/>
            <a:ext cx="861480" cy="18252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Oval 392"/>
          <p:cNvSpPr/>
          <p:nvPr/>
        </p:nvSpPr>
        <p:spPr>
          <a:xfrm>
            <a:off x="8266320" y="4115520"/>
            <a:ext cx="1919880" cy="19198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Oval 393"/>
          <p:cNvSpPr/>
          <p:nvPr/>
        </p:nvSpPr>
        <p:spPr>
          <a:xfrm>
            <a:off x="7717680" y="-548280"/>
            <a:ext cx="1919880" cy="19198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95" name="Group 394"/>
          <p:cNvGrpSpPr/>
          <p:nvPr/>
        </p:nvGrpSpPr>
        <p:grpSpPr>
          <a:xfrm>
            <a:off x="-147240" y="-295920"/>
            <a:ext cx="915120" cy="1280520"/>
            <a:chOff x="-147240" y="-295920"/>
            <a:chExt cx="915120" cy="1280520"/>
          </a:xfrm>
        </p:grpSpPr>
        <p:sp>
          <p:nvSpPr>
            <p:cNvPr id="396" name="Oval 395"/>
            <p:cNvSpPr/>
            <p:nvPr/>
          </p:nvSpPr>
          <p:spPr>
            <a:xfrm rot="5395800" flipV="1">
              <a:off x="219240" y="80136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7" name="Oval 396"/>
            <p:cNvSpPr/>
            <p:nvPr/>
          </p:nvSpPr>
          <p:spPr>
            <a:xfrm rot="5395800" flipV="1">
              <a:off x="218880" y="43560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8" name="Oval 397"/>
            <p:cNvSpPr/>
            <p:nvPr/>
          </p:nvSpPr>
          <p:spPr>
            <a:xfrm rot="5395800" flipV="1">
              <a:off x="218520" y="7020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9" name="Oval 398"/>
            <p:cNvSpPr/>
            <p:nvPr/>
          </p:nvSpPr>
          <p:spPr>
            <a:xfrm rot="5395800" flipV="1">
              <a:off x="217800" y="-29520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0" name="Oval 399"/>
            <p:cNvSpPr/>
            <p:nvPr/>
          </p:nvSpPr>
          <p:spPr>
            <a:xfrm rot="5395800" flipV="1">
              <a:off x="583920" y="-29556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1" name="Oval 400"/>
            <p:cNvSpPr/>
            <p:nvPr/>
          </p:nvSpPr>
          <p:spPr>
            <a:xfrm rot="5395800" flipV="1">
              <a:off x="584280" y="6948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2" name="Oval 401"/>
            <p:cNvSpPr/>
            <p:nvPr/>
          </p:nvSpPr>
          <p:spPr>
            <a:xfrm rot="5395800" flipV="1">
              <a:off x="584280" y="43524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3" name="Oval 402"/>
            <p:cNvSpPr/>
            <p:nvPr/>
          </p:nvSpPr>
          <p:spPr>
            <a:xfrm rot="5395800" flipV="1">
              <a:off x="585000" y="80136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4" name="Oval 403"/>
            <p:cNvSpPr/>
            <p:nvPr/>
          </p:nvSpPr>
          <p:spPr>
            <a:xfrm rot="5395800" flipV="1">
              <a:off x="-145800" y="80172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5" name="Oval 404"/>
            <p:cNvSpPr/>
            <p:nvPr/>
          </p:nvSpPr>
          <p:spPr>
            <a:xfrm rot="5395800" flipV="1">
              <a:off x="-146520" y="43632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6" name="Oval 405"/>
            <p:cNvSpPr/>
            <p:nvPr/>
          </p:nvSpPr>
          <p:spPr>
            <a:xfrm rot="5395800" flipV="1">
              <a:off x="-146520" y="7020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7" name="Oval 406"/>
            <p:cNvSpPr/>
            <p:nvPr/>
          </p:nvSpPr>
          <p:spPr>
            <a:xfrm rot="5395800" flipV="1">
              <a:off x="-146880" y="-29484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08" name="Group 407"/>
          <p:cNvGrpSpPr/>
          <p:nvPr/>
        </p:nvGrpSpPr>
        <p:grpSpPr>
          <a:xfrm>
            <a:off x="9545040" y="4645800"/>
            <a:ext cx="915480" cy="1280880"/>
            <a:chOff x="9545040" y="4645800"/>
            <a:chExt cx="915480" cy="1280880"/>
          </a:xfrm>
        </p:grpSpPr>
        <p:sp>
          <p:nvSpPr>
            <p:cNvPr id="409" name="Oval 408"/>
            <p:cNvSpPr/>
            <p:nvPr/>
          </p:nvSpPr>
          <p:spPr>
            <a:xfrm rot="5395800" flipV="1">
              <a:off x="9911880" y="574344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0" name="Oval 409"/>
            <p:cNvSpPr/>
            <p:nvPr/>
          </p:nvSpPr>
          <p:spPr>
            <a:xfrm rot="5395800" flipV="1">
              <a:off x="9911520" y="537768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1" name="Oval 410"/>
            <p:cNvSpPr/>
            <p:nvPr/>
          </p:nvSpPr>
          <p:spPr>
            <a:xfrm rot="5395800" flipV="1">
              <a:off x="9911160" y="501228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2" name="Oval 411"/>
            <p:cNvSpPr/>
            <p:nvPr/>
          </p:nvSpPr>
          <p:spPr>
            <a:xfrm rot="5395800" flipV="1">
              <a:off x="9910440" y="464616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3" name="Oval 412"/>
            <p:cNvSpPr/>
            <p:nvPr/>
          </p:nvSpPr>
          <p:spPr>
            <a:xfrm rot="5395800" flipV="1">
              <a:off x="10276560" y="464580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4" name="Oval 413"/>
            <p:cNvSpPr/>
            <p:nvPr/>
          </p:nvSpPr>
          <p:spPr>
            <a:xfrm rot="5395800" flipV="1">
              <a:off x="10276920" y="501156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5" name="Oval 414"/>
            <p:cNvSpPr/>
            <p:nvPr/>
          </p:nvSpPr>
          <p:spPr>
            <a:xfrm rot="5395800" flipV="1">
              <a:off x="10276920" y="537732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6" name="Oval 415"/>
            <p:cNvSpPr/>
            <p:nvPr/>
          </p:nvSpPr>
          <p:spPr>
            <a:xfrm rot="5395800" flipV="1">
              <a:off x="10277640" y="574344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7" name="Oval 416"/>
            <p:cNvSpPr/>
            <p:nvPr/>
          </p:nvSpPr>
          <p:spPr>
            <a:xfrm rot="5395800" flipV="1">
              <a:off x="9546120" y="574380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8" name="Oval 417"/>
            <p:cNvSpPr/>
            <p:nvPr/>
          </p:nvSpPr>
          <p:spPr>
            <a:xfrm rot="5395800" flipV="1">
              <a:off x="9545400" y="537840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9" name="Oval 418"/>
            <p:cNvSpPr/>
            <p:nvPr/>
          </p:nvSpPr>
          <p:spPr>
            <a:xfrm rot="5395800" flipV="1">
              <a:off x="9545400" y="501228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0" name="Oval 419"/>
            <p:cNvSpPr/>
            <p:nvPr/>
          </p:nvSpPr>
          <p:spPr>
            <a:xfrm rot="5395800" flipV="1">
              <a:off x="9545040" y="464652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21" name="Oval 420"/>
          <p:cNvSpPr/>
          <p:nvPr/>
        </p:nvSpPr>
        <p:spPr>
          <a:xfrm>
            <a:off x="-146160" y="3109320"/>
            <a:ext cx="1919880" cy="19198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Rectangle 504"/>
          <p:cNvSpPr/>
          <p:nvPr/>
        </p:nvSpPr>
        <p:spPr>
          <a:xfrm>
            <a:off x="228600" y="4515120"/>
            <a:ext cx="6665040" cy="92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2800" b="1" strike="noStrike" spc="-1" dirty="0" err="1">
                <a:latin typeface="Noto Sans"/>
              </a:rPr>
              <a:t>TMall</a:t>
            </a:r>
            <a:r>
              <a:rPr lang="en-US" sz="2800" b="1" strike="noStrike" spc="-1" dirty="0">
                <a:latin typeface="Noto Sans"/>
              </a:rPr>
              <a:t> Repeat Buyers Prediction</a:t>
            </a:r>
            <a:endParaRPr lang="en-US" sz="28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2000" b="0" strike="noStrike" spc="-1" dirty="0">
                <a:latin typeface="Noto Sans"/>
              </a:rPr>
              <a:t>Big Data Intelligence – Tsinghua University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506" name="Rectangle 505"/>
          <p:cNvSpPr/>
          <p:nvPr/>
        </p:nvSpPr>
        <p:spPr>
          <a:xfrm>
            <a:off x="7315200" y="4629240"/>
            <a:ext cx="2377080" cy="49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300" b="0" strike="noStrike" spc="-1" dirty="0">
                <a:latin typeface="Noto Sans"/>
              </a:rPr>
              <a:t>Armando Fortes, David </a:t>
            </a:r>
            <a:r>
              <a:rPr lang="en-US" sz="1300" b="0" strike="noStrike" spc="-1" dirty="0" err="1">
                <a:latin typeface="Noto Sans"/>
              </a:rPr>
              <a:t>Pissarra</a:t>
            </a:r>
            <a:r>
              <a:rPr lang="en-US" sz="1300" b="0" strike="noStrike" spc="-1" dirty="0">
                <a:latin typeface="Noto Sans"/>
              </a:rPr>
              <a:t>, Gabriele Oliaro</a:t>
            </a:r>
            <a:endParaRPr lang="en-US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50" b="0" strike="noStrike" spc="-1" dirty="0">
                <a:latin typeface="Noto Sans"/>
              </a:rPr>
              <a:t>14 December 2021</a:t>
            </a:r>
            <a:endParaRPr lang="en-US" sz="1050" b="0" strike="noStrike" spc="-1" dirty="0">
              <a:latin typeface="Arial"/>
            </a:endParaRPr>
          </a:p>
        </p:txBody>
      </p:sp>
      <p:sp>
        <p:nvSpPr>
          <p:cNvPr id="507" name="Straight Connector 506"/>
          <p:cNvSpPr/>
          <p:nvPr/>
        </p:nvSpPr>
        <p:spPr>
          <a:xfrm>
            <a:off x="7132320" y="4375440"/>
            <a:ext cx="360" cy="1005840"/>
          </a:xfrm>
          <a:prstGeom prst="line">
            <a:avLst/>
          </a:prstGeom>
          <a:ln w="5472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9830A4-C151-F046-B5BF-55CCB068A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695" y="186194"/>
            <a:ext cx="7447547" cy="418924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B2BE3F-F61F-4CC6-82E1-13E0EB04FE53}"/>
              </a:ext>
            </a:extLst>
          </p:cNvPr>
          <p:cNvSpPr txBox="1"/>
          <p:nvPr/>
        </p:nvSpPr>
        <p:spPr>
          <a:xfrm>
            <a:off x="2519997" y="234434"/>
            <a:ext cx="50406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Feature Engineering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975B15-98A3-4D33-9CD0-F390BE18F962}"/>
              </a:ext>
            </a:extLst>
          </p:cNvPr>
          <p:cNvSpPr txBox="1"/>
          <p:nvPr/>
        </p:nvSpPr>
        <p:spPr>
          <a:xfrm>
            <a:off x="1684062" y="2500243"/>
            <a:ext cx="6712499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Counting features (counting user purchase frequency, etc.)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Statistical analysis features based on counting features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Time period features (time span analysis, double 11 features)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Principal component analysis features (PCA features)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4C623F-6016-4A81-BD31-38E65EAF88DA}"/>
              </a:ext>
            </a:extLst>
          </p:cNvPr>
          <p:cNvSpPr txBox="1"/>
          <p:nvPr/>
        </p:nvSpPr>
        <p:spPr>
          <a:xfrm>
            <a:off x="1684062" y="1468720"/>
            <a:ext cx="6712499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There’s no strong correlation between users and merchants in the initial dataset</a:t>
            </a:r>
          </a:p>
          <a:p>
            <a:pPr algn="just"/>
            <a:r>
              <a:rPr lang="en-US" sz="1600" dirty="0"/>
              <a:t>     </a:t>
            </a:r>
            <a:r>
              <a:rPr lang="en-US" sz="1600" b="1" dirty="0"/>
              <a:t>Solution</a:t>
            </a:r>
            <a:r>
              <a:rPr lang="en-US" sz="1600" dirty="0"/>
              <a:t>: Create features!</a:t>
            </a:r>
          </a:p>
        </p:txBody>
      </p:sp>
    </p:spTree>
    <p:extLst>
      <p:ext uri="{BB962C8B-B14F-4D97-AF65-F5344CB8AC3E}">
        <p14:creationId xmlns:p14="http://schemas.microsoft.com/office/powerpoint/2010/main" val="3092169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C8BB87-6514-4A93-BFD4-3492C4C26372}"/>
              </a:ext>
            </a:extLst>
          </p:cNvPr>
          <p:cNvSpPr txBox="1"/>
          <p:nvPr/>
        </p:nvSpPr>
        <p:spPr>
          <a:xfrm>
            <a:off x="1700428" y="214415"/>
            <a:ext cx="66797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Counting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2C480B-77DC-4B92-8373-A05F1B67F726}"/>
              </a:ext>
            </a:extLst>
          </p:cNvPr>
          <p:cNvSpPr txBox="1"/>
          <p:nvPr/>
        </p:nvSpPr>
        <p:spPr>
          <a:xfrm>
            <a:off x="1034209" y="1384465"/>
            <a:ext cx="4179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Interactions regarding users, merchants or even both together.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2C2526FE-8117-4F32-9408-70FA3C7C6D0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9884" y="2404359"/>
          <a:ext cx="4928460" cy="25603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21410">
                  <a:extLst>
                    <a:ext uri="{9D8B030D-6E8A-4147-A177-3AD203B41FA5}">
                      <a16:colId xmlns:a16="http://schemas.microsoft.com/office/drawing/2014/main" val="1935527031"/>
                    </a:ext>
                  </a:extLst>
                </a:gridCol>
                <a:gridCol w="821410">
                  <a:extLst>
                    <a:ext uri="{9D8B030D-6E8A-4147-A177-3AD203B41FA5}">
                      <a16:colId xmlns:a16="http://schemas.microsoft.com/office/drawing/2014/main" val="2053740939"/>
                    </a:ext>
                  </a:extLst>
                </a:gridCol>
                <a:gridCol w="821410">
                  <a:extLst>
                    <a:ext uri="{9D8B030D-6E8A-4147-A177-3AD203B41FA5}">
                      <a16:colId xmlns:a16="http://schemas.microsoft.com/office/drawing/2014/main" val="2624816796"/>
                    </a:ext>
                  </a:extLst>
                </a:gridCol>
                <a:gridCol w="821410">
                  <a:extLst>
                    <a:ext uri="{9D8B030D-6E8A-4147-A177-3AD203B41FA5}">
                      <a16:colId xmlns:a16="http://schemas.microsoft.com/office/drawing/2014/main" val="4043552819"/>
                    </a:ext>
                  </a:extLst>
                </a:gridCol>
                <a:gridCol w="821410">
                  <a:extLst>
                    <a:ext uri="{9D8B030D-6E8A-4147-A177-3AD203B41FA5}">
                      <a16:colId xmlns:a16="http://schemas.microsoft.com/office/drawing/2014/main" val="2405461513"/>
                    </a:ext>
                  </a:extLst>
                </a:gridCol>
                <a:gridCol w="821410">
                  <a:extLst>
                    <a:ext uri="{9D8B030D-6E8A-4147-A177-3AD203B41FA5}">
                      <a16:colId xmlns:a16="http://schemas.microsoft.com/office/drawing/2014/main" val="21790746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User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Categories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Brands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Months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450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263947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590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338674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457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9058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957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237186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6252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100871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028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840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49472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605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28974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9559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359629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086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216711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726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770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61119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223172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4A4B0E0C-8D93-4A3F-86F4-C4A7064E5F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377" y="1676853"/>
            <a:ext cx="3197364" cy="319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512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87B602-F62B-43E3-BE12-593DF83BCCC8}"/>
              </a:ext>
            </a:extLst>
          </p:cNvPr>
          <p:cNvSpPr txBox="1"/>
          <p:nvPr/>
        </p:nvSpPr>
        <p:spPr>
          <a:xfrm>
            <a:off x="2368549" y="394454"/>
            <a:ext cx="5343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Statistical Analysis Features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DAB628-E566-4810-A720-8BEE9E4F5721}"/>
              </a:ext>
            </a:extLst>
          </p:cNvPr>
          <p:cNvSpPr txBox="1"/>
          <p:nvPr/>
        </p:nvSpPr>
        <p:spPr>
          <a:xfrm>
            <a:off x="2229285" y="1281747"/>
            <a:ext cx="56220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 the calculated user-merchant counting 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Standard deviation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9A8F375-020C-4634-B5D3-2D93D9713396}"/>
              </a:ext>
            </a:extLst>
          </p:cNvPr>
          <p:cNvSpPr/>
          <p:nvPr/>
        </p:nvSpPr>
        <p:spPr>
          <a:xfrm>
            <a:off x="5557833" y="3608342"/>
            <a:ext cx="678180" cy="31242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285F6B79-B814-4700-B645-BF8A231BA9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27625" y="3116852"/>
          <a:ext cx="3661503" cy="1295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20501">
                  <a:extLst>
                    <a:ext uri="{9D8B030D-6E8A-4147-A177-3AD203B41FA5}">
                      <a16:colId xmlns:a16="http://schemas.microsoft.com/office/drawing/2014/main" val="4209355329"/>
                    </a:ext>
                  </a:extLst>
                </a:gridCol>
                <a:gridCol w="1220501">
                  <a:extLst>
                    <a:ext uri="{9D8B030D-6E8A-4147-A177-3AD203B41FA5}">
                      <a16:colId xmlns:a16="http://schemas.microsoft.com/office/drawing/2014/main" val="4112978314"/>
                    </a:ext>
                  </a:extLst>
                </a:gridCol>
                <a:gridCol w="1220501">
                  <a:extLst>
                    <a:ext uri="{9D8B030D-6E8A-4147-A177-3AD203B41FA5}">
                      <a16:colId xmlns:a16="http://schemas.microsoft.com/office/drawing/2014/main" val="2692483892"/>
                    </a:ext>
                  </a:extLst>
                </a:gridCol>
              </a:tblGrid>
              <a:tr h="247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User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Merchant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Purchases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282858"/>
                  </a:ext>
                </a:extLst>
              </a:tr>
              <a:tr h="247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34176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643257"/>
                  </a:ext>
                </a:extLst>
              </a:tr>
              <a:tr h="247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34176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465319"/>
                  </a:ext>
                </a:extLst>
              </a:tr>
              <a:tr h="247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34176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4356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419135"/>
                  </a:ext>
                </a:extLst>
              </a:tr>
              <a:tr h="24513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34176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2217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958294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BC291D06-07E8-4EF1-A60A-7C9603F4869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04718" y="3116852"/>
          <a:ext cx="1719588" cy="1295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59794">
                  <a:extLst>
                    <a:ext uri="{9D8B030D-6E8A-4147-A177-3AD203B41FA5}">
                      <a16:colId xmlns:a16="http://schemas.microsoft.com/office/drawing/2014/main" val="4037665219"/>
                    </a:ext>
                  </a:extLst>
                </a:gridCol>
                <a:gridCol w="859794">
                  <a:extLst>
                    <a:ext uri="{9D8B030D-6E8A-4147-A177-3AD203B41FA5}">
                      <a16:colId xmlns:a16="http://schemas.microsoft.com/office/drawing/2014/main" val="2444402967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Used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34176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72933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57996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758726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631159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978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617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3BD4FF-3E22-4196-BE13-0CAE0CBFBA41}"/>
              </a:ext>
            </a:extLst>
          </p:cNvPr>
          <p:cNvSpPr txBox="1"/>
          <p:nvPr/>
        </p:nvSpPr>
        <p:spPr>
          <a:xfrm>
            <a:off x="2772409" y="181094"/>
            <a:ext cx="4535805" cy="739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/>
              <a:t>Time Period Features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800184-AB77-433F-9633-FE729A8AB7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50" y="2533963"/>
            <a:ext cx="8884922" cy="128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61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title="Period">
            <a:extLst>
              <a:ext uri="{FF2B5EF4-FFF2-40B4-BE49-F238E27FC236}">
                <a16:creationId xmlns:a16="http://schemas.microsoft.com/office/drawing/2014/main" id="{78E8D828-B221-41EF-A519-01B7EAE34D31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616714" y="162186"/>
          <a:ext cx="4110413" cy="2335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14">
            <a:extLst>
              <a:ext uri="{FF2B5EF4-FFF2-40B4-BE49-F238E27FC236}">
                <a16:creationId xmlns:a16="http://schemas.microsoft.com/office/drawing/2014/main" id="{9D3C064F-4C41-4CFB-81B0-157699043BA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87040" y="423181"/>
          <a:ext cx="1790700" cy="1813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95350">
                  <a:extLst>
                    <a:ext uri="{9D8B030D-6E8A-4147-A177-3AD203B41FA5}">
                      <a16:colId xmlns:a16="http://schemas.microsoft.com/office/drawing/2014/main" val="4209355329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4112978314"/>
                    </a:ext>
                  </a:extLst>
                </a:gridCol>
              </a:tblGrid>
              <a:tr h="23182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Purchases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282858"/>
                  </a:ext>
                </a:extLst>
              </a:tr>
              <a:tr h="23182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643257"/>
                  </a:ext>
                </a:extLst>
              </a:tr>
              <a:tr h="23182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465319"/>
                  </a:ext>
                </a:extLst>
              </a:tr>
              <a:tr h="23182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419135"/>
                  </a:ext>
                </a:extLst>
              </a:tr>
              <a:tr h="23182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958294"/>
                  </a:ext>
                </a:extLst>
              </a:tr>
              <a:tr h="23182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22128"/>
                  </a:ext>
                </a:extLst>
              </a:tr>
              <a:tr h="23182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904280"/>
                  </a:ext>
                </a:extLst>
              </a:tr>
            </a:tbl>
          </a:graphicData>
        </a:graphic>
      </p:graphicFrame>
      <p:sp>
        <p:nvSpPr>
          <p:cNvPr id="4" name="Arrow: Right 3">
            <a:extLst>
              <a:ext uri="{FF2B5EF4-FFF2-40B4-BE49-F238E27FC236}">
                <a16:creationId xmlns:a16="http://schemas.microsoft.com/office/drawing/2014/main" id="{453DDC0A-18C8-4C63-92EA-98FFF6F25E46}"/>
              </a:ext>
            </a:extLst>
          </p:cNvPr>
          <p:cNvSpPr/>
          <p:nvPr/>
        </p:nvSpPr>
        <p:spPr>
          <a:xfrm>
            <a:off x="4987430" y="1173751"/>
            <a:ext cx="678180" cy="31242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Table 14">
            <a:extLst>
              <a:ext uri="{FF2B5EF4-FFF2-40B4-BE49-F238E27FC236}">
                <a16:creationId xmlns:a16="http://schemas.microsoft.com/office/drawing/2014/main" id="{0F9BFBA0-2139-47C3-AD9E-6D86D0FF996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9580" y="3486421"/>
          <a:ext cx="1790700" cy="1813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95350">
                  <a:extLst>
                    <a:ext uri="{9D8B030D-6E8A-4147-A177-3AD203B41FA5}">
                      <a16:colId xmlns:a16="http://schemas.microsoft.com/office/drawing/2014/main" val="4209355329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4112978314"/>
                    </a:ext>
                  </a:extLst>
                </a:gridCol>
              </a:tblGrid>
              <a:tr h="23182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Purchases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282858"/>
                  </a:ext>
                </a:extLst>
              </a:tr>
              <a:tr h="23182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347901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643257"/>
                  </a:ext>
                </a:extLst>
              </a:tr>
              <a:tr h="23182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125048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465319"/>
                  </a:ext>
                </a:extLst>
              </a:tr>
              <a:tr h="23182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101852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419135"/>
                  </a:ext>
                </a:extLst>
              </a:tr>
              <a:tr h="23182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150874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958294"/>
                  </a:ext>
                </a:extLst>
              </a:tr>
              <a:tr h="23182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70247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22128"/>
                  </a:ext>
                </a:extLst>
              </a:tr>
              <a:tr h="23182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90115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904280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7994292-B99A-4AFD-9595-075E9F80CE1D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082290" y="3126198"/>
          <a:ext cx="4110413" cy="2457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F99D39C9-B470-42E8-82FE-8137259460E8}"/>
              </a:ext>
            </a:extLst>
          </p:cNvPr>
          <p:cNvSpPr/>
          <p:nvPr/>
        </p:nvSpPr>
        <p:spPr>
          <a:xfrm>
            <a:off x="2404110" y="4198577"/>
            <a:ext cx="678180" cy="31242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0F62AD-71D4-4D55-9373-5EB5F1575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506" y="2387941"/>
            <a:ext cx="2160847" cy="89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54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FD2A95-96BE-40A0-A3B6-032A7392B869}"/>
              </a:ext>
            </a:extLst>
          </p:cNvPr>
          <p:cNvSpPr txBox="1"/>
          <p:nvPr/>
        </p:nvSpPr>
        <p:spPr>
          <a:xfrm>
            <a:off x="2926474" y="108820"/>
            <a:ext cx="4227675" cy="739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/>
              <a:t>Double 11 Features</a:t>
            </a:r>
          </a:p>
        </p:txBody>
      </p:sp>
      <p:pic>
        <p:nvPicPr>
          <p:cNvPr id="1026" name="Picture 2" descr="What Alibaba&amp;amp;#039;s Double 11 event tells us about China&amp;amp;#039;s economy  EJINSIGHT - ejinsight.com">
            <a:extLst>
              <a:ext uri="{FF2B5EF4-FFF2-40B4-BE49-F238E27FC236}">
                <a16:creationId xmlns:a16="http://schemas.microsoft.com/office/drawing/2014/main" id="{62970204-4143-4A9A-A03E-78A19B507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94" y="2835275"/>
            <a:ext cx="4424357" cy="229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098634-28E5-4EFA-89FD-0D5752EF0BE9}"/>
              </a:ext>
            </a:extLst>
          </p:cNvPr>
          <p:cNvSpPr txBox="1"/>
          <p:nvPr/>
        </p:nvSpPr>
        <p:spPr>
          <a:xfrm>
            <a:off x="714295" y="1477580"/>
            <a:ext cx="4424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en-US" sz="1800" kern="100" baseline="30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</a:t>
            </a:r>
            <a:r>
              <a:rPr lang="en-US" sz="1800" kern="1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November – shopping festival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Huge volume of online transactions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sz="1800" kern="1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ne-time deal hunters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F9EB7B-D3AE-4ADB-B3FB-DB58F13683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919" y="1495471"/>
            <a:ext cx="4603334" cy="306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36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9">
            <a:extLst>
              <a:ext uri="{FF2B5EF4-FFF2-40B4-BE49-F238E27FC236}">
                <a16:creationId xmlns:a16="http://schemas.microsoft.com/office/drawing/2014/main" id="{1598A102-B64C-4140-A76B-499F5273630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994" y="1677908"/>
          <a:ext cx="3285640" cy="25603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21410">
                  <a:extLst>
                    <a:ext uri="{9D8B030D-6E8A-4147-A177-3AD203B41FA5}">
                      <a16:colId xmlns:a16="http://schemas.microsoft.com/office/drawing/2014/main" val="1935527031"/>
                    </a:ext>
                  </a:extLst>
                </a:gridCol>
                <a:gridCol w="821410">
                  <a:extLst>
                    <a:ext uri="{9D8B030D-6E8A-4147-A177-3AD203B41FA5}">
                      <a16:colId xmlns:a16="http://schemas.microsoft.com/office/drawing/2014/main" val="2053740939"/>
                    </a:ext>
                  </a:extLst>
                </a:gridCol>
                <a:gridCol w="821410">
                  <a:extLst>
                    <a:ext uri="{9D8B030D-6E8A-4147-A177-3AD203B41FA5}">
                      <a16:colId xmlns:a16="http://schemas.microsoft.com/office/drawing/2014/main" val="2624816796"/>
                    </a:ext>
                  </a:extLst>
                </a:gridCol>
                <a:gridCol w="821410">
                  <a:extLst>
                    <a:ext uri="{9D8B030D-6E8A-4147-A177-3AD203B41FA5}">
                      <a16:colId xmlns:a16="http://schemas.microsoft.com/office/drawing/2014/main" val="40435528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User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Merchant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450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263947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3636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590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338674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1452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457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9058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957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237186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2697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6252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100871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5626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028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840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49472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1787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605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28974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9559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359629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086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216711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770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61119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1532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223172"/>
                  </a:ext>
                </a:extLst>
              </a:tr>
            </a:tbl>
          </a:graphicData>
        </a:graphic>
      </p:graphicFrame>
      <p:sp>
        <p:nvSpPr>
          <p:cNvPr id="3" name="Arrow: Up-Down 2">
            <a:extLst>
              <a:ext uri="{FF2B5EF4-FFF2-40B4-BE49-F238E27FC236}">
                <a16:creationId xmlns:a16="http://schemas.microsoft.com/office/drawing/2014/main" id="{504CC9A6-BD46-4AB4-9C37-E8F2ABE881BA}"/>
              </a:ext>
            </a:extLst>
          </p:cNvPr>
          <p:cNvSpPr/>
          <p:nvPr/>
        </p:nvSpPr>
        <p:spPr>
          <a:xfrm rot="16200000">
            <a:off x="3120986" y="810749"/>
            <a:ext cx="101600" cy="1535699"/>
          </a:xfrm>
          <a:prstGeom prst="up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D13E68-704C-4803-AF48-DB4C84E0E197}"/>
              </a:ext>
            </a:extLst>
          </p:cNvPr>
          <p:cNvSpPr txBox="1"/>
          <p:nvPr/>
        </p:nvSpPr>
        <p:spPr>
          <a:xfrm>
            <a:off x="2758852" y="1318586"/>
            <a:ext cx="8258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215 features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A241F-A41E-4388-B563-D5940406E615}"/>
              </a:ext>
            </a:extLst>
          </p:cNvPr>
          <p:cNvSpPr txBox="1"/>
          <p:nvPr/>
        </p:nvSpPr>
        <p:spPr>
          <a:xfrm>
            <a:off x="4232530" y="2573347"/>
            <a:ext cx="5148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65000"/>
                  </a:schemeClr>
                </a:solidFill>
              </a:rPr>
              <a:t>+</a:t>
            </a:r>
            <a:endParaRPr 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57BCC6F9-6B72-4FB8-BD60-9DB6A573DD2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40311" y="1677908"/>
          <a:ext cx="879268" cy="25603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79268">
                  <a:extLst>
                    <a:ext uri="{9D8B030D-6E8A-4147-A177-3AD203B41FA5}">
                      <a16:colId xmlns:a16="http://schemas.microsoft.com/office/drawing/2014/main" val="19355270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PCA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450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590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457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957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6252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028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840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605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9559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086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770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22317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276F762-E1F6-4B29-A6E8-D6CFE1776141}"/>
              </a:ext>
            </a:extLst>
          </p:cNvPr>
          <p:cNvSpPr txBox="1"/>
          <p:nvPr/>
        </p:nvSpPr>
        <p:spPr>
          <a:xfrm>
            <a:off x="4913429" y="1307406"/>
            <a:ext cx="11330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5 PCA features</a:t>
            </a:r>
          </a:p>
        </p:txBody>
      </p:sp>
      <p:sp>
        <p:nvSpPr>
          <p:cNvPr id="8" name="Arrow: Up-Down 7">
            <a:extLst>
              <a:ext uri="{FF2B5EF4-FFF2-40B4-BE49-F238E27FC236}">
                <a16:creationId xmlns:a16="http://schemas.microsoft.com/office/drawing/2014/main" id="{4A04837E-6292-4498-94DC-AEC9C81D54EA}"/>
              </a:ext>
            </a:extLst>
          </p:cNvPr>
          <p:cNvSpPr/>
          <p:nvPr/>
        </p:nvSpPr>
        <p:spPr>
          <a:xfrm rot="16200000">
            <a:off x="5429143" y="1138966"/>
            <a:ext cx="101602" cy="879266"/>
          </a:xfrm>
          <a:prstGeom prst="up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Análise de componentes principais – Wikipédia, a enciclopédia livre">
            <a:extLst>
              <a:ext uri="{FF2B5EF4-FFF2-40B4-BE49-F238E27FC236}">
                <a16:creationId xmlns:a16="http://schemas.microsoft.com/office/drawing/2014/main" id="{55E55BBF-56A1-45E7-A1C8-A6B5FF948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076" y="2046404"/>
            <a:ext cx="2620475" cy="245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BD909F-FF8D-40B4-A7AB-6F2D8A8D2E00}"/>
              </a:ext>
            </a:extLst>
          </p:cNvPr>
          <p:cNvSpPr txBox="1"/>
          <p:nvPr/>
        </p:nvSpPr>
        <p:spPr>
          <a:xfrm>
            <a:off x="3503929" y="195688"/>
            <a:ext cx="30727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PCA Features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F20667-3AFC-4A09-ABC1-C59CC5EAA9C5}"/>
              </a:ext>
            </a:extLst>
          </p:cNvPr>
          <p:cNvSpPr txBox="1"/>
          <p:nvPr/>
        </p:nvSpPr>
        <p:spPr>
          <a:xfrm>
            <a:off x="653994" y="4505121"/>
            <a:ext cx="5265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Summarize all features in 5 dimensions using Principal Component Analysis and append it to the other features</a:t>
            </a:r>
          </a:p>
        </p:txBody>
      </p:sp>
    </p:spTree>
    <p:extLst>
      <p:ext uri="{BB962C8B-B14F-4D97-AF65-F5344CB8AC3E}">
        <p14:creationId xmlns:p14="http://schemas.microsoft.com/office/powerpoint/2010/main" val="3985395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Shape 1">
            <a:extLst>
              <a:ext uri="{FF2B5EF4-FFF2-40B4-BE49-F238E27FC236}">
                <a16:creationId xmlns:a16="http://schemas.microsoft.com/office/drawing/2014/main" id="{E1F05EE2-B06C-4540-900F-B60600BB415B}"/>
              </a:ext>
            </a:extLst>
          </p:cNvPr>
          <p:cNvSpPr/>
          <p:nvPr/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itchFamily="2" charset="0"/>
                <a:ea typeface="DejaVu Sans"/>
                <a:cs typeface="DejaVu Sans"/>
              </a:rPr>
              <a:t>Gradient Boosting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57BE83-695E-47CC-A409-E853D2DC3A95}"/>
              </a:ext>
            </a:extLst>
          </p:cNvPr>
          <p:cNvSpPr txBox="1"/>
          <p:nvPr/>
        </p:nvSpPr>
        <p:spPr>
          <a:xfrm>
            <a:off x="613834" y="1955652"/>
            <a:ext cx="4949406" cy="2570244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600" b="0" i="0" dirty="0">
                <a:solidFill>
                  <a:srgbClr val="111111"/>
                </a:solidFill>
                <a:effectLst/>
                <a:latin typeface="raleway" pitchFamily="2" charset="0"/>
              </a:rPr>
              <a:t>Gradient </a:t>
            </a:r>
            <a:r>
              <a:rPr lang="en-US" sz="1600" dirty="0">
                <a:solidFill>
                  <a:srgbClr val="111111"/>
                </a:solidFill>
                <a:latin typeface="raleway" pitchFamily="2" charset="0"/>
              </a:rPr>
              <a:t>B</a:t>
            </a:r>
            <a:r>
              <a:rPr lang="en-US" sz="1600" b="0" i="0" dirty="0">
                <a:solidFill>
                  <a:srgbClr val="111111"/>
                </a:solidFill>
                <a:effectLst/>
                <a:latin typeface="raleway" pitchFamily="2" charset="0"/>
              </a:rPr>
              <a:t>oosting is a stage-wise additive model which generates weak-learners during the learning process.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600" b="0" i="0" dirty="0">
                <a:solidFill>
                  <a:srgbClr val="111111"/>
                </a:solidFill>
                <a:effectLst/>
                <a:latin typeface="raleway" pitchFamily="2" charset="0"/>
              </a:rPr>
              <a:t>Decision trees are gradually added one at a time, each of them being trained using the residual errors of their predecessors as labels.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600" b="0" i="0" dirty="0">
                <a:solidFill>
                  <a:srgbClr val="111111"/>
                </a:solidFill>
                <a:effectLst/>
                <a:latin typeface="raleway" pitchFamily="2" charset="0"/>
              </a:rPr>
              <a:t>The contribution of a given decision tree to the ensemble is based on the gradient descent optimization process, where we attempt to minimize the overall error of the strong-learner.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C7DD0E2-051B-4EB6-B338-70C3ADDE67E7}"/>
              </a:ext>
            </a:extLst>
          </p:cNvPr>
          <p:cNvGrpSpPr/>
          <p:nvPr/>
        </p:nvGrpSpPr>
        <p:grpSpPr>
          <a:xfrm>
            <a:off x="7519567" y="3160779"/>
            <a:ext cx="1353388" cy="946440"/>
            <a:chOff x="6691795" y="2026830"/>
            <a:chExt cx="2757288" cy="1905099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389095-91DB-4F4C-A5A2-0E33045D1863}"/>
                </a:ext>
              </a:extLst>
            </p:cNvPr>
            <p:cNvSpPr/>
            <p:nvPr/>
          </p:nvSpPr>
          <p:spPr>
            <a:xfrm>
              <a:off x="7338535" y="2026830"/>
              <a:ext cx="806824" cy="315559"/>
            </a:xfrm>
            <a:prstGeom prst="roundRect">
              <a:avLst/>
            </a:prstGeom>
            <a:solidFill>
              <a:srgbClr val="1A9EDB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DejaVu Sans"/>
                <a:cs typeface="DejaVu Sans"/>
              </a:endParaRP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6E549352-E881-45C2-BDD2-8D61A24AD4F7}"/>
                </a:ext>
              </a:extLst>
            </p:cNvPr>
            <p:cNvSpPr/>
            <p:nvPr/>
          </p:nvSpPr>
          <p:spPr>
            <a:xfrm>
              <a:off x="7990397" y="2557865"/>
              <a:ext cx="806824" cy="315559"/>
            </a:xfrm>
            <a:prstGeom prst="roundRect">
              <a:avLst/>
            </a:prstGeom>
            <a:solidFill>
              <a:srgbClr val="1A9EDB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DejaVu Sans"/>
                <a:cs typeface="DejaVu San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9A126F05-A67B-499C-8E60-A18F20E70F28}"/>
                </a:ext>
              </a:extLst>
            </p:cNvPr>
            <p:cNvSpPr/>
            <p:nvPr/>
          </p:nvSpPr>
          <p:spPr>
            <a:xfrm>
              <a:off x="6691795" y="2557865"/>
              <a:ext cx="806824" cy="315559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DejaVu Sans"/>
                <a:cs typeface="DejaVu Sans"/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0AFF8439-EFD5-4FFF-8E65-C6FC92B7D6D4}"/>
                </a:ext>
              </a:extLst>
            </p:cNvPr>
            <p:cNvSpPr/>
            <p:nvPr/>
          </p:nvSpPr>
          <p:spPr>
            <a:xfrm>
              <a:off x="8642259" y="3088900"/>
              <a:ext cx="806824" cy="315559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DejaVu Sans"/>
                <a:cs typeface="DejaVu Sans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6D883DE-FA42-4504-AB89-0CD7AA02E183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 flipH="1">
              <a:off x="7095207" y="2334055"/>
              <a:ext cx="500744" cy="2238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CCCF98A-EB9C-4499-8AC6-EFAAAA8DB449}"/>
                </a:ext>
              </a:extLst>
            </p:cNvPr>
            <p:cNvCxnSpPr>
              <a:cxnSpLocks/>
            </p:cNvCxnSpPr>
            <p:nvPr/>
          </p:nvCxnSpPr>
          <p:spPr>
            <a:xfrm>
              <a:off x="7892342" y="2337355"/>
              <a:ext cx="472568" cy="2196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AA9582A-A808-41D0-9EC5-450266B0CA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8434" y="2864223"/>
              <a:ext cx="500744" cy="2238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47CEC5F-949D-4554-A725-7730144D0711}"/>
                </a:ext>
              </a:extLst>
            </p:cNvPr>
            <p:cNvCxnSpPr>
              <a:cxnSpLocks/>
            </p:cNvCxnSpPr>
            <p:nvPr/>
          </p:nvCxnSpPr>
          <p:spPr>
            <a:xfrm>
              <a:off x="8545569" y="2867523"/>
              <a:ext cx="472568" cy="2196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C8F9A25C-8FCA-4F84-B74D-7C87A3AA71D9}"/>
                </a:ext>
              </a:extLst>
            </p:cNvPr>
            <p:cNvSpPr/>
            <p:nvPr/>
          </p:nvSpPr>
          <p:spPr>
            <a:xfrm>
              <a:off x="7361244" y="3085335"/>
              <a:ext cx="806824" cy="315559"/>
            </a:xfrm>
            <a:prstGeom prst="roundRect">
              <a:avLst/>
            </a:prstGeom>
            <a:solidFill>
              <a:srgbClr val="1A9EDB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DejaVu Sans"/>
                <a:cs typeface="DejaVu Sans"/>
              </a:endParaRP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BB54BEE0-F21E-4428-9F8F-B8B27E3948E8}"/>
                </a:ext>
              </a:extLst>
            </p:cNvPr>
            <p:cNvSpPr/>
            <p:nvPr/>
          </p:nvSpPr>
          <p:spPr>
            <a:xfrm>
              <a:off x="8013106" y="3616370"/>
              <a:ext cx="806824" cy="315559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DejaVu Sans"/>
                <a:cs typeface="DejaVu Sans"/>
              </a:endParaRP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AC293FA7-A5B9-42B6-B950-5488EDC626CE}"/>
                </a:ext>
              </a:extLst>
            </p:cNvPr>
            <p:cNvSpPr/>
            <p:nvPr/>
          </p:nvSpPr>
          <p:spPr>
            <a:xfrm>
              <a:off x="6722188" y="3616370"/>
              <a:ext cx="806824" cy="315559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DejaVu Sans"/>
                <a:cs typeface="DejaVu Sans"/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FB2B9E5-92D9-4D3E-AA53-84FEE7DE69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19281" y="3391693"/>
              <a:ext cx="500744" cy="2238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A12058B-5176-4F03-9173-6B64EDCF0E57}"/>
                </a:ext>
              </a:extLst>
            </p:cNvPr>
            <p:cNvCxnSpPr>
              <a:cxnSpLocks/>
            </p:cNvCxnSpPr>
            <p:nvPr/>
          </p:nvCxnSpPr>
          <p:spPr>
            <a:xfrm>
              <a:off x="7916416" y="3394993"/>
              <a:ext cx="472568" cy="2196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8BEF524-616D-4DB0-87F9-0AC28D3CFDA7}"/>
              </a:ext>
            </a:extLst>
          </p:cNvPr>
          <p:cNvGrpSpPr/>
          <p:nvPr/>
        </p:nvGrpSpPr>
        <p:grpSpPr>
          <a:xfrm>
            <a:off x="7375028" y="2003254"/>
            <a:ext cx="1682423" cy="957368"/>
            <a:chOff x="7595269" y="1920564"/>
            <a:chExt cx="1682423" cy="957368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95D1FF48-F767-48B9-80A0-7EF492A8C712}"/>
                </a:ext>
              </a:extLst>
            </p:cNvPr>
            <p:cNvSpPr/>
            <p:nvPr/>
          </p:nvSpPr>
          <p:spPr>
            <a:xfrm>
              <a:off x="8561710" y="2457350"/>
              <a:ext cx="396022" cy="156768"/>
            </a:xfrm>
            <a:prstGeom prst="roundRect">
              <a:avLst/>
            </a:prstGeom>
            <a:solidFill>
              <a:srgbClr val="1A9EDB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DejaVu Sans"/>
                <a:cs typeface="DejaVu Sans"/>
              </a:endParaRP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38D870AA-0C74-4323-A34F-F179C622D614}"/>
                </a:ext>
              </a:extLst>
            </p:cNvPr>
            <p:cNvSpPr/>
            <p:nvPr/>
          </p:nvSpPr>
          <p:spPr>
            <a:xfrm>
              <a:off x="8881670" y="2721164"/>
              <a:ext cx="396022" cy="156768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DejaVu Sans"/>
                <a:cs typeface="DejaVu Sans"/>
              </a:endParaRP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1F2F605B-C342-4F54-A108-55F24FED5C16}"/>
                </a:ext>
              </a:extLst>
            </p:cNvPr>
            <p:cNvSpPr/>
            <p:nvPr/>
          </p:nvSpPr>
          <p:spPr>
            <a:xfrm>
              <a:off x="8248035" y="2721164"/>
              <a:ext cx="396022" cy="156768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DejaVu Sans"/>
                <a:cs typeface="DejaVu Sans"/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D25DBFC-0D67-44E3-97D4-0C51262EE1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42944" y="2609546"/>
              <a:ext cx="245785" cy="1111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646F9FD-07CE-407C-B098-E2D3176ACD12}"/>
                </a:ext>
              </a:extLst>
            </p:cNvPr>
            <p:cNvCxnSpPr>
              <a:cxnSpLocks/>
            </p:cNvCxnSpPr>
            <p:nvPr/>
          </p:nvCxnSpPr>
          <p:spPr>
            <a:xfrm>
              <a:off x="8834210" y="2611186"/>
              <a:ext cx="231955" cy="10911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0325019-AE8E-43EA-953E-CB62CA0D7211}"/>
                </a:ext>
              </a:extLst>
            </p:cNvPr>
            <p:cNvGrpSpPr/>
            <p:nvPr/>
          </p:nvGrpSpPr>
          <p:grpSpPr>
            <a:xfrm>
              <a:off x="7595269" y="1920564"/>
              <a:ext cx="1141862" cy="690310"/>
              <a:chOff x="6691795" y="2026830"/>
              <a:chExt cx="2326342" cy="1389532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70A3EF61-0037-4E81-BAA1-E15255394727}"/>
                  </a:ext>
                </a:extLst>
              </p:cNvPr>
              <p:cNvSpPr/>
              <p:nvPr/>
            </p:nvSpPr>
            <p:spPr>
              <a:xfrm>
                <a:off x="7338535" y="2026830"/>
                <a:ext cx="806824" cy="315559"/>
              </a:xfrm>
              <a:prstGeom prst="roundRect">
                <a:avLst/>
              </a:prstGeom>
              <a:solidFill>
                <a:srgbClr val="1A9EDB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DejaVu Sans"/>
                  <a:cs typeface="DejaVu Sans"/>
                </a:endParaRPr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76AB08D6-F02D-40A4-8A8A-D15613AE69A9}"/>
                  </a:ext>
                </a:extLst>
              </p:cNvPr>
              <p:cNvSpPr/>
              <p:nvPr/>
            </p:nvSpPr>
            <p:spPr>
              <a:xfrm>
                <a:off x="7990397" y="2557865"/>
                <a:ext cx="806824" cy="315559"/>
              </a:xfrm>
              <a:prstGeom prst="roundRect">
                <a:avLst/>
              </a:prstGeom>
              <a:solidFill>
                <a:srgbClr val="1A9EDB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DejaVu Sans"/>
                  <a:cs typeface="DejaVu Sans"/>
                </a:endParaRPr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DFF7A7DB-5A87-4EB9-978B-D5ECC5412972}"/>
                  </a:ext>
                </a:extLst>
              </p:cNvPr>
              <p:cNvSpPr/>
              <p:nvPr/>
            </p:nvSpPr>
            <p:spPr>
              <a:xfrm>
                <a:off x="6691795" y="2557865"/>
                <a:ext cx="806824" cy="315559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DejaVu Sans"/>
                  <a:cs typeface="DejaVu Sans"/>
                </a:endParaRP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66C20D22-DB3D-4C88-B986-9FCB92814609}"/>
                  </a:ext>
                </a:extLst>
              </p:cNvPr>
              <p:cNvCxnSpPr>
                <a:cxnSpLocks/>
                <a:endCxn id="26" idx="0"/>
              </p:cNvCxnSpPr>
              <p:nvPr/>
            </p:nvCxnSpPr>
            <p:spPr>
              <a:xfrm flipH="1">
                <a:off x="7095207" y="2334055"/>
                <a:ext cx="500744" cy="2238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4C764C1F-D29E-414D-B79D-AF60CA7E03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92342" y="2337355"/>
                <a:ext cx="472568" cy="2196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2F7E3DFF-C8C5-4297-8775-EC139087556F}"/>
                  </a:ext>
                </a:extLst>
              </p:cNvPr>
              <p:cNvSpPr/>
              <p:nvPr/>
            </p:nvSpPr>
            <p:spPr>
              <a:xfrm>
                <a:off x="7361245" y="3100802"/>
                <a:ext cx="806825" cy="315560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DejaVu Sans"/>
                  <a:cs typeface="DejaVu Sans"/>
                </a:endParaRPr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CEF7DBC0-76A9-4418-999A-7CCB83291D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8434" y="2864223"/>
                <a:ext cx="500744" cy="2238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EFDA6D36-2936-4F36-A942-231A7BD61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45569" y="2867523"/>
                <a:ext cx="472568" cy="2196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8DED1F79-9993-4D10-AEF1-BD81D9000B9B}"/>
              </a:ext>
            </a:extLst>
          </p:cNvPr>
          <p:cNvSpPr/>
          <p:nvPr/>
        </p:nvSpPr>
        <p:spPr>
          <a:xfrm>
            <a:off x="6256419" y="2053710"/>
            <a:ext cx="396022" cy="156768"/>
          </a:xfrm>
          <a:prstGeom prst="roundRect">
            <a:avLst/>
          </a:prstGeom>
          <a:solidFill>
            <a:srgbClr val="92D05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D525172-B2D8-4C14-B610-8F64686A58C5}"/>
                  </a:ext>
                </a:extLst>
              </p:cNvPr>
              <p:cNvSpPr txBox="1"/>
              <p:nvPr/>
            </p:nvSpPr>
            <p:spPr>
              <a:xfrm>
                <a:off x="6752960" y="1971020"/>
                <a:ext cx="6604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1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pt-P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pt-P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D525172-B2D8-4C14-B610-8F64686A5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960" y="1971020"/>
                <a:ext cx="660437" cy="276999"/>
              </a:xfrm>
              <a:prstGeom prst="rect">
                <a:avLst/>
              </a:prstGeom>
              <a:blipFill>
                <a:blip r:embed="rId2"/>
                <a:stretch>
                  <a:fillRect l="-6481" r="-555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55E129E-22FA-477C-A484-AC01FD700CA8}"/>
                  </a:ext>
                </a:extLst>
              </p:cNvPr>
              <p:cNvSpPr txBox="1"/>
              <p:nvPr/>
            </p:nvSpPr>
            <p:spPr>
              <a:xfrm>
                <a:off x="6724078" y="3137966"/>
                <a:ext cx="7182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1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pt-P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55E129E-22FA-477C-A484-AC01FD700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078" y="3137966"/>
                <a:ext cx="718200" cy="276999"/>
              </a:xfrm>
              <a:prstGeom prst="rect">
                <a:avLst/>
              </a:prstGeom>
              <a:blipFill>
                <a:blip r:embed="rId3"/>
                <a:stretch>
                  <a:fillRect l="-1695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92BEE31-0883-432D-966D-0D603CCE72F0}"/>
                  </a:ext>
                </a:extLst>
              </p:cNvPr>
              <p:cNvSpPr txBox="1"/>
              <p:nvPr/>
            </p:nvSpPr>
            <p:spPr>
              <a:xfrm>
                <a:off x="6652441" y="4304912"/>
                <a:ext cx="7182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1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pt-P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92BEE31-0883-432D-966D-0D603CCE7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441" y="4304912"/>
                <a:ext cx="718200" cy="276999"/>
              </a:xfrm>
              <a:prstGeom prst="rect">
                <a:avLst/>
              </a:prstGeom>
              <a:blipFill>
                <a:blip r:embed="rId4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4203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752456E-2E7C-46EC-86C2-F21ABCB17540}"/>
              </a:ext>
            </a:extLst>
          </p:cNvPr>
          <p:cNvSpPr/>
          <p:nvPr/>
        </p:nvSpPr>
        <p:spPr>
          <a:xfrm>
            <a:off x="9518578" y="4643960"/>
            <a:ext cx="1463040" cy="1549190"/>
          </a:xfrm>
          <a:prstGeom prst="rect">
            <a:avLst/>
          </a:prstGeom>
          <a:solidFill>
            <a:srgbClr val="F3F5F7"/>
          </a:solidFill>
          <a:ln>
            <a:solidFill>
              <a:srgbClr val="F3F5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564" name="TextBox 563"/>
          <p:cNvSpPr txBox="1"/>
          <p:nvPr/>
        </p:nvSpPr>
        <p:spPr>
          <a:xfrm>
            <a:off x="6840550" y="3329482"/>
            <a:ext cx="2874240" cy="1654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-1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"/>
                <a:ea typeface="DejaVu Sans"/>
                <a:cs typeface="DejaVu Sans"/>
              </a:rPr>
              <a:t>Open-sourced by Yandex, one of Russia’s leading tech companies in April 2017. Provides an innovative algorithm for processing 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"/>
                <a:ea typeface="DejaVu Sans"/>
                <a:cs typeface="DejaVu Sans"/>
              </a:rPr>
              <a:t>Cat</a:t>
            </a:r>
            <a:r>
              <a:rPr kumimoji="0" lang="en-US" sz="1500" b="0" i="0" u="none" strike="noStrike" kern="1200" cap="none" spc="-1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"/>
                <a:ea typeface="DejaVu Sans"/>
                <a:cs typeface="DejaVu Sans"/>
              </a:rPr>
              <a:t>egorical features.</a:t>
            </a:r>
            <a:endParaRPr kumimoji="0" lang="en-US" sz="15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565" name="TextBox 564"/>
          <p:cNvSpPr txBox="1"/>
          <p:nvPr/>
        </p:nvSpPr>
        <p:spPr>
          <a:xfrm>
            <a:off x="365835" y="3329482"/>
            <a:ext cx="2782080" cy="1654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-1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"/>
                <a:ea typeface="DejaVu Sans"/>
                <a:cs typeface="DejaVu Sans"/>
              </a:rPr>
              <a:t>Stands for </a:t>
            </a:r>
            <a:r>
              <a:rPr kumimoji="0" lang="en-US" sz="1500" i="0" u="none" strike="noStrike" kern="1200" cap="none" spc="-1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"/>
                <a:ea typeface="DejaVu Sans"/>
                <a:cs typeface="DejaVu Sans"/>
              </a:rPr>
              <a:t>e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"/>
                <a:ea typeface="DejaVu Sans"/>
                <a:cs typeface="DejaVu Sans"/>
              </a:rPr>
              <a:t>X</a:t>
            </a:r>
            <a:r>
              <a:rPr kumimoji="0" lang="en-US" sz="1500" b="0" i="0" u="none" strike="noStrike" kern="1200" cap="none" spc="-1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"/>
                <a:ea typeface="DejaVu Sans"/>
                <a:cs typeface="DejaVu Sans"/>
              </a:rPr>
              <a:t>treme 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"/>
                <a:ea typeface="DejaVu Sans"/>
                <a:cs typeface="DejaVu Sans"/>
              </a:rPr>
              <a:t>G</a:t>
            </a:r>
            <a:r>
              <a:rPr kumimoji="0" lang="en-US" sz="1500" b="0" i="0" u="none" strike="noStrike" kern="1200" cap="none" spc="-1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"/>
                <a:ea typeface="DejaVu Sans"/>
                <a:cs typeface="DejaVu Sans"/>
              </a:rPr>
              <a:t>radient 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"/>
                <a:ea typeface="DejaVu Sans"/>
                <a:cs typeface="DejaVu Sans"/>
              </a:rPr>
              <a:t>Boost</a:t>
            </a:r>
            <a:r>
              <a:rPr kumimoji="0" lang="en-US" sz="1500" b="0" i="0" u="none" strike="noStrike" kern="1200" cap="none" spc="-1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"/>
                <a:ea typeface="DejaVu Sans"/>
                <a:cs typeface="DejaVu Sans"/>
              </a:rPr>
              <a:t>ing. Initially started as a research project by Tianqi Chen in March 2014, becoming famous by 2016.</a:t>
            </a:r>
            <a:endParaRPr kumimoji="0" lang="en-US" sz="15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566" name="TextBox 565"/>
          <p:cNvSpPr txBox="1"/>
          <p:nvPr/>
        </p:nvSpPr>
        <p:spPr>
          <a:xfrm>
            <a:off x="3549534" y="3329482"/>
            <a:ext cx="2981556" cy="1654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-1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"/>
                <a:ea typeface="DejaVu Sans"/>
                <a:cs typeface="DejaVu Sans"/>
              </a:rPr>
              <a:t>Developed by Microsoft, being first released in January 2017. Specifically designed to achieve faster training speeds and higher efficiency.</a:t>
            </a:r>
            <a:endParaRPr kumimoji="0" lang="en-US" sz="15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57FD82-CD69-40C5-92B7-3D8442344E41}"/>
              </a:ext>
            </a:extLst>
          </p:cNvPr>
          <p:cNvSpPr/>
          <p:nvPr/>
        </p:nvSpPr>
        <p:spPr>
          <a:xfrm>
            <a:off x="-344600" y="-332509"/>
            <a:ext cx="1463040" cy="1549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903B118-212B-4427-B2BE-4ED18C055F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94" t="30855" r="18259" b="32246"/>
          <a:stretch/>
        </p:blipFill>
        <p:spPr>
          <a:xfrm>
            <a:off x="540985" y="2049502"/>
            <a:ext cx="2483057" cy="1064586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44AE55F-2D63-4FE5-A363-314C590E3F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91" t="19431" r="14370" b="19364"/>
          <a:stretch/>
        </p:blipFill>
        <p:spPr>
          <a:xfrm>
            <a:off x="7056583" y="2224669"/>
            <a:ext cx="2483057" cy="816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B57CC0C-A792-4035-AC7B-45725F5B1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463" y="2322245"/>
            <a:ext cx="2847698" cy="647846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6" name="TextShape 1">
            <a:extLst>
              <a:ext uri="{FF2B5EF4-FFF2-40B4-BE49-F238E27FC236}">
                <a16:creationId xmlns:a16="http://schemas.microsoft.com/office/drawing/2014/main" id="{1983ACAD-60AF-42C4-91D9-5BDD3284E789}"/>
              </a:ext>
            </a:extLst>
          </p:cNvPr>
          <p:cNvSpPr/>
          <p:nvPr/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Gradient Boosting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1532167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752456E-2E7C-46EC-86C2-F21ABCB17540}"/>
              </a:ext>
            </a:extLst>
          </p:cNvPr>
          <p:cNvSpPr/>
          <p:nvPr/>
        </p:nvSpPr>
        <p:spPr>
          <a:xfrm>
            <a:off x="9518578" y="4643960"/>
            <a:ext cx="1463040" cy="1549190"/>
          </a:xfrm>
          <a:prstGeom prst="rect">
            <a:avLst/>
          </a:prstGeom>
          <a:solidFill>
            <a:srgbClr val="F3F5F7"/>
          </a:solidFill>
          <a:ln>
            <a:solidFill>
              <a:srgbClr val="F3F5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564" name="TextBox 563"/>
          <p:cNvSpPr txBox="1"/>
          <p:nvPr/>
        </p:nvSpPr>
        <p:spPr>
          <a:xfrm>
            <a:off x="386920" y="3309180"/>
            <a:ext cx="2874240" cy="1654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"/>
                <a:ea typeface="DejaVu Sans"/>
                <a:cs typeface="DejaVu Sans"/>
              </a:rPr>
              <a:t>Avg Score: 0.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"/>
                <a:ea typeface="DejaVu Sans"/>
                <a:cs typeface="DejaVu Sans"/>
              </a:rPr>
              <a:t>Best Score: 0.</a:t>
            </a:r>
            <a:endParaRPr kumimoji="0" lang="en-US" sz="1600" b="1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57FD82-CD69-40C5-92B7-3D8442344E41}"/>
              </a:ext>
            </a:extLst>
          </p:cNvPr>
          <p:cNvSpPr/>
          <p:nvPr/>
        </p:nvSpPr>
        <p:spPr>
          <a:xfrm>
            <a:off x="-344600" y="-332509"/>
            <a:ext cx="1463040" cy="1549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6" name="TextShape 1">
            <a:extLst>
              <a:ext uri="{FF2B5EF4-FFF2-40B4-BE49-F238E27FC236}">
                <a16:creationId xmlns:a16="http://schemas.microsoft.com/office/drawing/2014/main" id="{1983ACAD-60AF-42C4-91D9-5BDD3284E789}"/>
              </a:ext>
            </a:extLst>
          </p:cNvPr>
          <p:cNvSpPr/>
          <p:nvPr/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3600" b="1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K</a:t>
            </a:r>
            <a:r>
              <a:rPr kumimoji="0" lang="en-US" sz="3600" b="1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-Fold Cross Validation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B9CF48-1655-4184-BBDF-5ED8DBD970B9}"/>
              </a:ext>
            </a:extLst>
          </p:cNvPr>
          <p:cNvSpPr txBox="1"/>
          <p:nvPr/>
        </p:nvSpPr>
        <p:spPr>
          <a:xfrm>
            <a:off x="3566700" y="3309180"/>
            <a:ext cx="2874240" cy="1654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-1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"/>
                <a:ea typeface="DejaVu Sans"/>
                <a:cs typeface="DejaVu Sans"/>
              </a:rPr>
              <a:t>Avg Score: 0.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-1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"/>
                <a:ea typeface="DejaVu Sans"/>
                <a:cs typeface="DejaVu Sans"/>
              </a:rPr>
              <a:t>Best Score: 0. </a:t>
            </a:r>
            <a:endParaRPr kumimoji="0" lang="en-US" sz="160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B3DE07-036F-4306-9F3A-84B17803E82A}"/>
              </a:ext>
            </a:extLst>
          </p:cNvPr>
          <p:cNvSpPr txBox="1"/>
          <p:nvPr/>
        </p:nvSpPr>
        <p:spPr>
          <a:xfrm>
            <a:off x="6746480" y="3309180"/>
            <a:ext cx="2874240" cy="1654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1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"/>
                <a:ea typeface="DejaVu Sans"/>
                <a:cs typeface="DejaVu Sans"/>
              </a:rPr>
              <a:t>Avg Score:</a:t>
            </a:r>
            <a:r>
              <a:rPr kumimoji="0" lang="en-US" sz="1600" i="0" u="none" strike="noStrike" kern="1200" cap="none" spc="-1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"/>
                <a:ea typeface="DejaVu Sans"/>
                <a:cs typeface="DejaVu Sans"/>
              </a:rPr>
              <a:t> 0.</a:t>
            </a:r>
            <a:r>
              <a:rPr kumimoji="0" lang="en-US" sz="1600" b="0" i="0" u="none" strike="noStrike" kern="1200" cap="none" spc="-1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"/>
                <a:ea typeface="DejaVu Sans"/>
                <a:cs typeface="DejaVu San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1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"/>
                <a:ea typeface="DejaVu Sans"/>
                <a:cs typeface="DejaVu Sans"/>
              </a:rPr>
              <a:t>Best Score:</a:t>
            </a:r>
            <a:r>
              <a:rPr kumimoji="0" lang="en-US" sz="1600" i="0" u="none" strike="noStrike" kern="1200" cap="none" spc="-1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"/>
                <a:ea typeface="DejaVu Sans"/>
                <a:cs typeface="DejaVu Sans"/>
              </a:rPr>
              <a:t> 0.</a:t>
            </a:r>
            <a:r>
              <a:rPr kumimoji="0" lang="en-US" sz="1600" b="0" i="0" u="none" strike="noStrike" kern="1200" cap="none" spc="-1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"/>
                <a:ea typeface="DejaVu Sans"/>
                <a:cs typeface="DejaVu Sans"/>
              </a:rPr>
              <a:t> </a:t>
            </a:r>
            <a:endParaRPr kumimoji="0" lang="en-US" sz="1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B7DC73-0A2C-459D-B4F8-1E00AD171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94" t="30855" r="18259" b="32246"/>
          <a:stretch/>
        </p:blipFill>
        <p:spPr>
          <a:xfrm>
            <a:off x="540985" y="2049502"/>
            <a:ext cx="2483057" cy="1064586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79C075-32F2-403A-84D2-8E35851580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91" t="19431" r="14370" b="19364"/>
          <a:stretch/>
        </p:blipFill>
        <p:spPr>
          <a:xfrm>
            <a:off x="7056583" y="2224669"/>
            <a:ext cx="2483057" cy="816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D5A9C59-4D4D-40D0-AE9F-B5837B11E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463" y="2322245"/>
            <a:ext cx="2847698" cy="647846"/>
          </a:xfrm>
          <a:prstGeom prst="rect">
            <a:avLst/>
          </a:prstGeom>
          <a:noFill/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894502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A5D3B9-53A0-D642-99A3-61CCEB5B1230}"/>
              </a:ext>
            </a:extLst>
          </p:cNvPr>
          <p:cNvSpPr/>
          <p:nvPr/>
        </p:nvSpPr>
        <p:spPr>
          <a:xfrm>
            <a:off x="4752870" y="783771"/>
            <a:ext cx="5054321" cy="4039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649A7C-569E-8140-AF67-533C226BB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159" y="783771"/>
            <a:ext cx="5015114" cy="4012091"/>
          </a:xfrm>
          <a:prstGeom prst="rect">
            <a:avLst/>
          </a:prstGeom>
        </p:spPr>
      </p:pic>
      <p:sp>
        <p:nvSpPr>
          <p:cNvPr id="509" name="TextShape 1"/>
          <p:cNvSpPr/>
          <p:nvPr/>
        </p:nvSpPr>
        <p:spPr>
          <a:xfrm>
            <a:off x="274319" y="1180800"/>
            <a:ext cx="5705375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strike="noStrike" spc="-1" dirty="0">
                <a:solidFill>
                  <a:srgbClr val="000000"/>
                </a:solidFill>
                <a:latin typeface="Noto Sans"/>
                <a:ea typeface="DejaVu Sans"/>
              </a:rPr>
              <a:t>How promotions work</a:t>
            </a:r>
            <a:endParaRPr lang="en-US" sz="4400" strike="noStrike" spc="-1" dirty="0">
              <a:latin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41768E-E06F-EE41-A10D-7122C61767BA}"/>
              </a:ext>
            </a:extLst>
          </p:cNvPr>
          <p:cNvSpPr/>
          <p:nvPr/>
        </p:nvSpPr>
        <p:spPr>
          <a:xfrm>
            <a:off x="4823209" y="4823209"/>
            <a:ext cx="2130250" cy="301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Shape 2">
            <a:extLst>
              <a:ext uri="{FF2B5EF4-FFF2-40B4-BE49-F238E27FC236}">
                <a16:creationId xmlns:a16="http://schemas.microsoft.com/office/drawing/2014/main" id="{D84AD298-B5A3-304E-A20D-723B7C33B044}"/>
              </a:ext>
            </a:extLst>
          </p:cNvPr>
          <p:cNvSpPr/>
          <p:nvPr/>
        </p:nvSpPr>
        <p:spPr>
          <a:xfrm>
            <a:off x="460080" y="2137679"/>
            <a:ext cx="4654531" cy="298697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808080"/>
                </a:solidFill>
                <a:latin typeface="Noto Sans"/>
                <a:ea typeface="DejaVu Sans"/>
              </a:rPr>
              <a:t>Offer discounts on particular occasions</a:t>
            </a:r>
            <a:endParaRPr lang="en-US" sz="18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808080"/>
                </a:solidFill>
                <a:latin typeface="Noto Sans"/>
                <a:ea typeface="DejaVu Sans"/>
              </a:rPr>
              <a:t>Attract a large number of new customers</a:t>
            </a:r>
            <a:endParaRPr lang="en-US" sz="18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808080"/>
                </a:solidFill>
                <a:latin typeface="Noto Sans"/>
                <a:ea typeface="DejaVu Sans"/>
              </a:rPr>
              <a:t>Expect some of the new buyers to become regular customers</a:t>
            </a:r>
            <a:endParaRPr lang="en-US" sz="18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808080"/>
                </a:solidFill>
                <a:latin typeface="Noto Sans"/>
              </a:rPr>
              <a:t>Avoid one-time deal hunters as much as possible</a:t>
            </a:r>
            <a:endParaRPr lang="en-US" sz="18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808080"/>
                </a:solidFill>
                <a:latin typeface="Noto Sans"/>
              </a:rPr>
              <a:t>Maximize return on investment (ROI) by targeting people most likely to become loyal customers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62316500-3548-4B77-824D-1FDC599655FD}"/>
              </a:ext>
            </a:extLst>
          </p:cNvPr>
          <p:cNvSpPr/>
          <p:nvPr/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3600" b="1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Ensemble Model</a:t>
            </a:r>
            <a:endParaRPr kumimoji="0" lang="en-US" sz="3600" b="1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DEEE7F-CDF5-4C7E-A719-3B9E244AA300}"/>
                  </a:ext>
                </a:extLst>
              </p:cNvPr>
              <p:cNvSpPr txBox="1"/>
              <p:nvPr/>
            </p:nvSpPr>
            <p:spPr>
              <a:xfrm>
                <a:off x="3138637" y="1699248"/>
                <a:ext cx="3803349" cy="6807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PT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DejaVu Sans"/>
                          <a:cs typeface="DejaVu Sans"/>
                        </a:rPr>
                        <m:t>𝑃</m:t>
                      </m:r>
                      <m:d>
                        <m:dPr>
                          <m:ctrlPr>
                            <a:rPr kumimoji="0" lang="pt-P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DejaVu Sans"/>
                              <a:cs typeface="DejaVu Sans"/>
                            </a:rPr>
                          </m:ctrlPr>
                        </m:dPr>
                        <m:e>
                          <m:r>
                            <a:rPr kumimoji="0" lang="pt-P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DejaVu Sans"/>
                              <a:cs typeface="DejaVu Sans"/>
                            </a:rPr>
                            <m:t>𝑢</m:t>
                          </m:r>
                          <m:r>
                            <a:rPr kumimoji="0" lang="pt-P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DejaVu Sans"/>
                              <a:cs typeface="DejaVu Sans"/>
                            </a:rPr>
                            <m:t>, </m:t>
                          </m:r>
                          <m:r>
                            <a:rPr kumimoji="0" lang="pt-P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DejaVu Sans"/>
                              <a:cs typeface="DejaVu Sans"/>
                            </a:rPr>
                            <m:t>𝑚</m:t>
                          </m:r>
                        </m:e>
                      </m:d>
                      <m:r>
                        <a:rPr kumimoji="0" lang="pt-PT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DejaVu Sans"/>
                          <a:cs typeface="DejaVu Sans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kumimoji="0" lang="pt-P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DejaVu Sans"/>
                              <a:cs typeface="DejaVu Sans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kumimoji="0" lang="pt-P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DejaVu Sans"/>
                              <a:cs typeface="DejaVu Sans"/>
                            </a:rPr>
                            <m:t>𝐾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0" lang="pt-PT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DejaVu Sans"/>
                                  <a:cs typeface="DejaVu Sans"/>
                                </a:rPr>
                              </m:ctrlPr>
                            </m:sSubPr>
                            <m:e>
                              <m:r>
                                <a:rPr kumimoji="0" lang="pt-PT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DejaVu Sans"/>
                                  <a:cs typeface="DejaVu Sans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pt-PT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DejaVu Sans"/>
                                  <a:cs typeface="DejaVu Sans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0" lang="pt-P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DejaVu Sans"/>
                            </a:rPr>
                            <m:t>∙</m:t>
                          </m:r>
                          <m:sSub>
                            <m:sSubPr>
                              <m:ctrlPr>
                                <a:rPr kumimoji="0" lang="pt-PT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DejaVu Sans"/>
                                  <a:cs typeface="DejaVu Sans"/>
                                </a:rPr>
                              </m:ctrlPr>
                            </m:sSubPr>
                            <m:e>
                              <m:r>
                                <a:rPr kumimoji="0" lang="pt-PT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DejaVu Sans"/>
                                  <a:cs typeface="DejaVu Sans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pt-PT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DejaVu Sans"/>
                                  <a:cs typeface="DejaVu Sans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pt-PT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DejaVu Sans"/>
                                  <a:cs typeface="DejaVu Sans"/>
                                </a:rPr>
                              </m:ctrlPr>
                            </m:dPr>
                            <m:e>
                              <m:r>
                                <a:rPr kumimoji="0" lang="pt-PT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DejaVu Sans"/>
                                  <a:cs typeface="DejaVu Sans"/>
                                </a:rPr>
                                <m:t>𝑢</m:t>
                              </m:r>
                              <m:r>
                                <a:rPr kumimoji="0" lang="pt-PT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DejaVu Sans"/>
                                  <a:cs typeface="DejaVu Sans"/>
                                </a:rPr>
                                <m:t>, </m:t>
                              </m:r>
                              <m:r>
                                <a:rPr kumimoji="0" lang="pt-PT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DejaVu Sans"/>
                                  <a:cs typeface="DejaVu Sans"/>
                                </a:rPr>
                                <m:t>𝑚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DejaVu Sans"/>
                  <a:cs typeface="DejaVu San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DEEE7F-CDF5-4C7E-A719-3B9E244AA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637" y="1699248"/>
                <a:ext cx="3803349" cy="6807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8679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62316500-3548-4B77-824D-1FDC599655FD}"/>
              </a:ext>
            </a:extLst>
          </p:cNvPr>
          <p:cNvSpPr/>
          <p:nvPr/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3600" b="1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Ensemble Model</a:t>
            </a:r>
            <a:endParaRPr kumimoji="0" lang="en-US" sz="3600" b="1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DEEE7F-CDF5-4C7E-A719-3B9E244AA300}"/>
                  </a:ext>
                </a:extLst>
              </p:cNvPr>
              <p:cNvSpPr txBox="1"/>
              <p:nvPr/>
            </p:nvSpPr>
            <p:spPr>
              <a:xfrm>
                <a:off x="3138637" y="1699248"/>
                <a:ext cx="3803349" cy="6807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PT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DejaVu Sans"/>
                          <a:cs typeface="DejaVu Sans"/>
                        </a:rPr>
                        <m:t>𝑃</m:t>
                      </m:r>
                      <m:d>
                        <m:dPr>
                          <m:ctrlPr>
                            <a:rPr kumimoji="0" lang="pt-P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DejaVu Sans"/>
                              <a:cs typeface="DejaVu Sans"/>
                            </a:rPr>
                          </m:ctrlPr>
                        </m:dPr>
                        <m:e>
                          <m:r>
                            <a:rPr kumimoji="0" lang="pt-P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DejaVu Sans"/>
                              <a:cs typeface="DejaVu Sans"/>
                            </a:rPr>
                            <m:t>𝑢</m:t>
                          </m:r>
                          <m:r>
                            <a:rPr kumimoji="0" lang="pt-P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DejaVu Sans"/>
                              <a:cs typeface="DejaVu Sans"/>
                            </a:rPr>
                            <m:t>, </m:t>
                          </m:r>
                          <m:r>
                            <a:rPr kumimoji="0" lang="pt-P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DejaVu Sans"/>
                              <a:cs typeface="DejaVu Sans"/>
                            </a:rPr>
                            <m:t>𝑚</m:t>
                          </m:r>
                        </m:e>
                      </m:d>
                      <m:r>
                        <a:rPr kumimoji="0" lang="pt-PT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DejaVu Sans"/>
                          <a:cs typeface="DejaVu Sans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kumimoji="0" lang="pt-P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DejaVu Sans"/>
                              <a:cs typeface="DejaVu Sans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kumimoji="0" lang="pt-P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DejaVu Sans"/>
                              <a:cs typeface="DejaVu Sans"/>
                            </a:rPr>
                            <m:t>𝐾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0" lang="pt-PT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DejaVu Sans"/>
                                  <a:cs typeface="DejaVu Sans"/>
                                </a:rPr>
                              </m:ctrlPr>
                            </m:sSubPr>
                            <m:e>
                              <m:r>
                                <a:rPr kumimoji="0" lang="pt-PT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DejaVu Sans"/>
                                  <a:cs typeface="DejaVu Sans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pt-PT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DejaVu Sans"/>
                                  <a:cs typeface="DejaVu Sans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0" lang="pt-P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DejaVu Sans"/>
                            </a:rPr>
                            <m:t>∙</m:t>
                          </m:r>
                          <m:sSub>
                            <m:sSubPr>
                              <m:ctrlPr>
                                <a:rPr kumimoji="0" lang="pt-PT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DejaVu Sans"/>
                                  <a:cs typeface="DejaVu Sans"/>
                                </a:rPr>
                              </m:ctrlPr>
                            </m:sSubPr>
                            <m:e>
                              <m:r>
                                <a:rPr kumimoji="0" lang="pt-PT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DejaVu Sans"/>
                                  <a:cs typeface="DejaVu Sans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pt-PT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DejaVu Sans"/>
                                  <a:cs typeface="DejaVu Sans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pt-PT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DejaVu Sans"/>
                                  <a:cs typeface="DejaVu Sans"/>
                                </a:rPr>
                              </m:ctrlPr>
                            </m:dPr>
                            <m:e>
                              <m:r>
                                <a:rPr kumimoji="0" lang="pt-PT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DejaVu Sans"/>
                                  <a:cs typeface="DejaVu Sans"/>
                                </a:rPr>
                                <m:t>𝑢</m:t>
                              </m:r>
                              <m:r>
                                <a:rPr kumimoji="0" lang="pt-PT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DejaVu Sans"/>
                                  <a:cs typeface="DejaVu Sans"/>
                                </a:rPr>
                                <m:t>, </m:t>
                              </m:r>
                              <m:r>
                                <a:rPr kumimoji="0" lang="pt-PT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DejaVu Sans"/>
                                  <a:cs typeface="DejaVu Sans"/>
                                </a:rPr>
                                <m:t>𝑚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DejaVu Sans"/>
                  <a:cs typeface="DejaVu San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DEEE7F-CDF5-4C7E-A719-3B9E244AA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637" y="1699248"/>
                <a:ext cx="3803349" cy="6807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842C8F7-0E47-4BD7-8796-6C150B14200E}"/>
              </a:ext>
            </a:extLst>
          </p:cNvPr>
          <p:cNvGraphicFramePr>
            <a:graphicFrameLocks noGrp="1"/>
          </p:cNvGraphicFramePr>
          <p:nvPr/>
        </p:nvGraphicFramePr>
        <p:xfrm>
          <a:off x="2101196" y="2835275"/>
          <a:ext cx="5805248" cy="1939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2624">
                  <a:extLst>
                    <a:ext uri="{9D8B030D-6E8A-4147-A177-3AD203B41FA5}">
                      <a16:colId xmlns:a16="http://schemas.microsoft.com/office/drawing/2014/main" val="969364742"/>
                    </a:ext>
                  </a:extLst>
                </a:gridCol>
                <a:gridCol w="2902624">
                  <a:extLst>
                    <a:ext uri="{9D8B030D-6E8A-4147-A177-3AD203B41FA5}">
                      <a16:colId xmlns:a16="http://schemas.microsoft.com/office/drawing/2014/main" val="2041701817"/>
                    </a:ext>
                  </a:extLst>
                </a:gridCol>
              </a:tblGrid>
              <a:tr h="393449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Model</a:t>
                      </a:r>
                      <a:endParaRPr lang="en-US" dirty="0"/>
                    </a:p>
                  </a:txBody>
                  <a:tcPr>
                    <a:solidFill>
                      <a:srgbClr val="CED4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ROC-AUC Score</a:t>
                      </a:r>
                      <a:endParaRPr lang="en-US" dirty="0"/>
                    </a:p>
                  </a:txBody>
                  <a:tcPr>
                    <a:solidFill>
                      <a:srgbClr val="CED4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578542"/>
                  </a:ext>
                </a:extLst>
              </a:tr>
              <a:tr h="393449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XGBoost</a:t>
                      </a:r>
                      <a:endParaRPr lang="en-US" dirty="0"/>
                    </a:p>
                  </a:txBody>
                  <a:tcPr>
                    <a:solidFill>
                      <a:srgbClr val="CED4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0.</a:t>
                      </a:r>
                      <a:endParaRPr lang="en-US" dirty="0"/>
                    </a:p>
                  </a:txBody>
                  <a:tcPr>
                    <a:solidFill>
                      <a:srgbClr val="CED4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590634"/>
                  </a:ext>
                </a:extLst>
              </a:tr>
              <a:tr h="393449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LightGBM</a:t>
                      </a:r>
                      <a:endParaRPr lang="en-US" dirty="0"/>
                    </a:p>
                  </a:txBody>
                  <a:tcPr>
                    <a:solidFill>
                      <a:srgbClr val="CED4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0.</a:t>
                      </a:r>
                      <a:endParaRPr lang="en-US" dirty="0"/>
                    </a:p>
                  </a:txBody>
                  <a:tcPr>
                    <a:solidFill>
                      <a:srgbClr val="CED4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049150"/>
                  </a:ext>
                </a:extLst>
              </a:tr>
              <a:tr h="393449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CatBoost</a:t>
                      </a:r>
                      <a:endParaRPr lang="en-US" dirty="0"/>
                    </a:p>
                  </a:txBody>
                  <a:tcPr>
                    <a:solidFill>
                      <a:srgbClr val="CED4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0.</a:t>
                      </a:r>
                      <a:endParaRPr lang="en-US" dirty="0"/>
                    </a:p>
                  </a:txBody>
                  <a:tcPr>
                    <a:solidFill>
                      <a:srgbClr val="CED4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812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1" dirty="0"/>
                        <a:t>Ensemble Model</a:t>
                      </a:r>
                      <a:endParaRPr lang="en-US" b="1" dirty="0"/>
                    </a:p>
                  </a:txBody>
                  <a:tcPr>
                    <a:solidFill>
                      <a:srgbClr val="CED4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b="1" dirty="0"/>
                        <a:t>0.</a:t>
                      </a:r>
                      <a:endParaRPr lang="en-US" b="1" dirty="0"/>
                    </a:p>
                  </a:txBody>
                  <a:tcPr>
                    <a:solidFill>
                      <a:srgbClr val="CED4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316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9987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Shape 1">
            <a:extLst>
              <a:ext uri="{FF2B5EF4-FFF2-40B4-BE49-F238E27FC236}">
                <a16:creationId xmlns:a16="http://schemas.microsoft.com/office/drawing/2014/main" id="{E1F05EE2-B06C-4540-900F-B60600BB415B}"/>
              </a:ext>
            </a:extLst>
          </p:cNvPr>
          <p:cNvSpPr/>
          <p:nvPr/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Fetching Best Features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using XGBoost</a:t>
            </a:r>
          </a:p>
        </p:txBody>
      </p:sp>
      <p:graphicFrame>
        <p:nvGraphicFramePr>
          <p:cNvPr id="8" name="Table 15">
            <a:extLst>
              <a:ext uri="{FF2B5EF4-FFF2-40B4-BE49-F238E27FC236}">
                <a16:creationId xmlns:a16="http://schemas.microsoft.com/office/drawing/2014/main" id="{D296FA40-F41C-4512-AB19-5F4A4F34C58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6910" y="1959429"/>
          <a:ext cx="3803180" cy="282003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62149">
                  <a:extLst>
                    <a:ext uri="{9D8B030D-6E8A-4147-A177-3AD203B41FA5}">
                      <a16:colId xmlns:a16="http://schemas.microsoft.com/office/drawing/2014/main" val="4037665219"/>
                    </a:ext>
                  </a:extLst>
                </a:gridCol>
                <a:gridCol w="1041031">
                  <a:extLst>
                    <a:ext uri="{9D8B030D-6E8A-4147-A177-3AD203B41FA5}">
                      <a16:colId xmlns:a16="http://schemas.microsoft.com/office/drawing/2014/main" val="2444402967"/>
                    </a:ext>
                  </a:extLst>
                </a:gridCol>
              </a:tblGrid>
              <a:tr h="32030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729332"/>
                  </a:ext>
                </a:extLst>
              </a:tr>
              <a:tr h="31246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DejaVu Sans"/>
                          <a:cs typeface="DejaVu Sans"/>
                        </a:rPr>
                        <a:t>0.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579961"/>
                  </a:ext>
                </a:extLst>
              </a:tr>
              <a:tr h="31246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DejaVu Sans"/>
                          <a:cs typeface="DejaVu Sans"/>
                        </a:rPr>
                        <a:t>0.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758726"/>
                  </a:ext>
                </a:extLst>
              </a:tr>
              <a:tr h="31246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DejaVu Sans"/>
                          <a:cs typeface="DejaVu Sans"/>
                        </a:rPr>
                        <a:t>0.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631159"/>
                  </a:ext>
                </a:extLst>
              </a:tr>
              <a:tr h="31246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DejaVu Sans"/>
                          <a:cs typeface="DejaVu Sans"/>
                        </a:rPr>
                        <a:t>0.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978840"/>
                  </a:ext>
                </a:extLst>
              </a:tr>
              <a:tr h="31246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DejaVu Sans"/>
                          <a:cs typeface="DejaVu Sans"/>
                        </a:rPr>
                        <a:t>0.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153672"/>
                  </a:ext>
                </a:extLst>
              </a:tr>
              <a:tr h="31246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DejaVu Sans"/>
                          <a:cs typeface="DejaVu Sans"/>
                        </a:rPr>
                        <a:t>0.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926408"/>
                  </a:ext>
                </a:extLst>
              </a:tr>
              <a:tr h="31246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DejaVu Sans"/>
                          <a:cs typeface="DejaVu Sans"/>
                        </a:rPr>
                        <a:t>0.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616282"/>
                  </a:ext>
                </a:extLst>
              </a:tr>
              <a:tr h="31246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DejaVu Sans"/>
                          <a:cs typeface="DejaVu Sans"/>
                        </a:rPr>
                        <a:t>0.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23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695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Shape 1">
            <a:extLst>
              <a:ext uri="{FF2B5EF4-FFF2-40B4-BE49-F238E27FC236}">
                <a16:creationId xmlns:a16="http://schemas.microsoft.com/office/drawing/2014/main" id="{E1F05EE2-B06C-4540-900F-B60600BB415B}"/>
              </a:ext>
            </a:extLst>
          </p:cNvPr>
          <p:cNvSpPr/>
          <p:nvPr/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Fetching Best Features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using XGBoost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B61A6B-B681-46FB-B254-DE6EBD71AE8E}"/>
              </a:ext>
            </a:extLst>
          </p:cNvPr>
          <p:cNvSpPr txBox="1"/>
          <p:nvPr/>
        </p:nvSpPr>
        <p:spPr>
          <a:xfrm>
            <a:off x="6452340" y="2420204"/>
            <a:ext cx="1316219" cy="691697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"/>
                <a:ea typeface="DejaVu Sans"/>
                <a:cs typeface="DejaVu Sans"/>
              </a:rPr>
              <a:t>Previous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"/>
                <a:ea typeface="DejaVu Sans"/>
                <a:cs typeface="DejaVu Sans"/>
              </a:rPr>
              <a:t>#Features</a:t>
            </a:r>
            <a:endParaRPr kumimoji="0" lang="en-US" sz="1500" b="1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7E1AAD-72DD-474B-89DB-78379B0DCE76}"/>
              </a:ext>
            </a:extLst>
          </p:cNvPr>
          <p:cNvSpPr txBox="1"/>
          <p:nvPr/>
        </p:nvSpPr>
        <p:spPr>
          <a:xfrm>
            <a:off x="6452340" y="3802752"/>
            <a:ext cx="1316219" cy="691697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"/>
                <a:ea typeface="DejaVu Sans"/>
                <a:cs typeface="DejaVu Sans"/>
              </a:rPr>
              <a:t>Best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"/>
                <a:ea typeface="DejaVu Sans"/>
                <a:cs typeface="DejaVu Sans"/>
              </a:rPr>
              <a:t>#Features</a:t>
            </a:r>
            <a:endParaRPr kumimoji="0" lang="en-US" sz="1500" b="1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DE963B6-CDF5-498A-9F76-D350C033204A}"/>
              </a:ext>
            </a:extLst>
          </p:cNvPr>
          <p:cNvCxnSpPr>
            <a:cxnSpLocks/>
          </p:cNvCxnSpPr>
          <p:nvPr/>
        </p:nvCxnSpPr>
        <p:spPr>
          <a:xfrm>
            <a:off x="7110449" y="3111901"/>
            <a:ext cx="0" cy="5286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5">
            <a:extLst>
              <a:ext uri="{FF2B5EF4-FFF2-40B4-BE49-F238E27FC236}">
                <a16:creationId xmlns:a16="http://schemas.microsoft.com/office/drawing/2014/main" id="{C43BB518-54EF-4A91-BC12-C2BE6159752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6910" y="1959429"/>
          <a:ext cx="3803180" cy="282003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62149">
                  <a:extLst>
                    <a:ext uri="{9D8B030D-6E8A-4147-A177-3AD203B41FA5}">
                      <a16:colId xmlns:a16="http://schemas.microsoft.com/office/drawing/2014/main" val="4037665219"/>
                    </a:ext>
                  </a:extLst>
                </a:gridCol>
                <a:gridCol w="1041031">
                  <a:extLst>
                    <a:ext uri="{9D8B030D-6E8A-4147-A177-3AD203B41FA5}">
                      <a16:colId xmlns:a16="http://schemas.microsoft.com/office/drawing/2014/main" val="2444402967"/>
                    </a:ext>
                  </a:extLst>
                </a:gridCol>
              </a:tblGrid>
              <a:tr h="32030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729332"/>
                  </a:ext>
                </a:extLst>
              </a:tr>
              <a:tr h="31246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DejaVu Sans"/>
                          <a:cs typeface="DejaVu Sans"/>
                        </a:rPr>
                        <a:t>0.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579961"/>
                  </a:ext>
                </a:extLst>
              </a:tr>
              <a:tr h="31246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DejaVu Sans"/>
                          <a:cs typeface="DejaVu Sans"/>
                        </a:rPr>
                        <a:t>0.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758726"/>
                  </a:ext>
                </a:extLst>
              </a:tr>
              <a:tr h="31246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DejaVu Sans"/>
                          <a:cs typeface="DejaVu Sans"/>
                        </a:rPr>
                        <a:t>0.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631159"/>
                  </a:ext>
                </a:extLst>
              </a:tr>
              <a:tr h="31246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DejaVu Sans"/>
                          <a:cs typeface="DejaVu Sans"/>
                        </a:rPr>
                        <a:t>0.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978840"/>
                  </a:ext>
                </a:extLst>
              </a:tr>
              <a:tr h="31246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DejaVu Sans"/>
                          <a:cs typeface="DejaVu Sans"/>
                        </a:rPr>
                        <a:t>0.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153672"/>
                  </a:ext>
                </a:extLst>
              </a:tr>
              <a:tr h="31246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DejaVu Sans"/>
                          <a:cs typeface="DejaVu Sans"/>
                        </a:rPr>
                        <a:t>0.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926408"/>
                  </a:ext>
                </a:extLst>
              </a:tr>
              <a:tr h="31246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DejaVu Sans"/>
                          <a:cs typeface="DejaVu Sans"/>
                        </a:rPr>
                        <a:t>0.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616282"/>
                  </a:ext>
                </a:extLst>
              </a:tr>
              <a:tr h="31246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DejaVu Sans"/>
                          <a:cs typeface="DejaVu Sans"/>
                        </a:rPr>
                        <a:t>0.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23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386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752456E-2E7C-46EC-86C2-F21ABCB17540}"/>
              </a:ext>
            </a:extLst>
          </p:cNvPr>
          <p:cNvSpPr/>
          <p:nvPr/>
        </p:nvSpPr>
        <p:spPr>
          <a:xfrm>
            <a:off x="9518578" y="4643960"/>
            <a:ext cx="1463040" cy="1549190"/>
          </a:xfrm>
          <a:prstGeom prst="rect">
            <a:avLst/>
          </a:prstGeom>
          <a:solidFill>
            <a:srgbClr val="F3F5F7"/>
          </a:solidFill>
          <a:ln>
            <a:solidFill>
              <a:srgbClr val="F3F5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57FD82-CD69-40C5-92B7-3D8442344E41}"/>
              </a:ext>
            </a:extLst>
          </p:cNvPr>
          <p:cNvSpPr/>
          <p:nvPr/>
        </p:nvSpPr>
        <p:spPr>
          <a:xfrm>
            <a:off x="-344600" y="-332509"/>
            <a:ext cx="1463040" cy="1549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6" name="TextShape 1">
            <a:extLst>
              <a:ext uri="{FF2B5EF4-FFF2-40B4-BE49-F238E27FC236}">
                <a16:creationId xmlns:a16="http://schemas.microsoft.com/office/drawing/2014/main" id="{1983ACAD-60AF-42C4-91D9-5BDD3284E789}"/>
              </a:ext>
            </a:extLst>
          </p:cNvPr>
          <p:cNvSpPr/>
          <p:nvPr/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3600" b="1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Final Scores</a:t>
            </a:r>
            <a:endParaRPr kumimoji="0" lang="en-US" sz="3600" b="1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D6D1A62F-B3EF-47E4-8791-C48E11E626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92015" y="2214949"/>
          <a:ext cx="7096593" cy="1967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531">
                  <a:extLst>
                    <a:ext uri="{9D8B030D-6E8A-4147-A177-3AD203B41FA5}">
                      <a16:colId xmlns:a16="http://schemas.microsoft.com/office/drawing/2014/main" val="969364742"/>
                    </a:ext>
                  </a:extLst>
                </a:gridCol>
                <a:gridCol w="2365531">
                  <a:extLst>
                    <a:ext uri="{9D8B030D-6E8A-4147-A177-3AD203B41FA5}">
                      <a16:colId xmlns:a16="http://schemas.microsoft.com/office/drawing/2014/main" val="2041701817"/>
                    </a:ext>
                  </a:extLst>
                </a:gridCol>
                <a:gridCol w="2365531">
                  <a:extLst>
                    <a:ext uri="{9D8B030D-6E8A-4147-A177-3AD203B41FA5}">
                      <a16:colId xmlns:a16="http://schemas.microsoft.com/office/drawing/2014/main" val="3977795467"/>
                    </a:ext>
                  </a:extLst>
                </a:gridCol>
              </a:tblGrid>
              <a:tr h="393449">
                <a:tc>
                  <a:txBody>
                    <a:bodyPr/>
                    <a:lstStyle/>
                    <a:p>
                      <a:pPr algn="l"/>
                      <a:r>
                        <a:rPr lang="pt-PT" dirty="0"/>
                        <a:t>Model</a:t>
                      </a:r>
                      <a:endParaRPr lang="en-US" dirty="0"/>
                    </a:p>
                  </a:txBody>
                  <a:tcPr>
                    <a:solidFill>
                      <a:srgbClr val="CED4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Every Feature ()</a:t>
                      </a:r>
                      <a:endParaRPr lang="en-US" dirty="0"/>
                    </a:p>
                  </a:txBody>
                  <a:tcPr>
                    <a:solidFill>
                      <a:srgbClr val="CED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Best Features ()</a:t>
                      </a:r>
                      <a:endParaRPr lang="en-US" dirty="0"/>
                    </a:p>
                  </a:txBody>
                  <a:tcPr>
                    <a:solidFill>
                      <a:srgbClr val="CED4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578542"/>
                  </a:ext>
                </a:extLst>
              </a:tr>
              <a:tr h="393449">
                <a:tc>
                  <a:txBody>
                    <a:bodyPr/>
                    <a:lstStyle/>
                    <a:p>
                      <a:pPr algn="l"/>
                      <a:r>
                        <a:rPr lang="pt-PT" dirty="0"/>
                        <a:t>XGBoost</a:t>
                      </a:r>
                      <a:endParaRPr lang="en-US" dirty="0"/>
                    </a:p>
                  </a:txBody>
                  <a:tcPr>
                    <a:solidFill>
                      <a:srgbClr val="CED4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0.</a:t>
                      </a:r>
                      <a:endParaRPr lang="en-US" dirty="0"/>
                    </a:p>
                  </a:txBody>
                  <a:tcPr>
                    <a:solidFill>
                      <a:srgbClr val="CED4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0.</a:t>
                      </a:r>
                      <a:endParaRPr lang="en-US" dirty="0"/>
                    </a:p>
                  </a:txBody>
                  <a:tcPr>
                    <a:solidFill>
                      <a:srgbClr val="CED4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590634"/>
                  </a:ext>
                </a:extLst>
              </a:tr>
              <a:tr h="393449">
                <a:tc>
                  <a:txBody>
                    <a:bodyPr/>
                    <a:lstStyle/>
                    <a:p>
                      <a:pPr algn="l"/>
                      <a:r>
                        <a:rPr lang="pt-PT" dirty="0"/>
                        <a:t>LightGBM</a:t>
                      </a:r>
                      <a:endParaRPr lang="en-US" dirty="0"/>
                    </a:p>
                  </a:txBody>
                  <a:tcPr>
                    <a:solidFill>
                      <a:srgbClr val="CED4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0.</a:t>
                      </a:r>
                      <a:endParaRPr lang="en-US" dirty="0"/>
                    </a:p>
                  </a:txBody>
                  <a:tcPr>
                    <a:solidFill>
                      <a:srgbClr val="CED4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0.</a:t>
                      </a:r>
                      <a:endParaRPr lang="en-US" dirty="0"/>
                    </a:p>
                  </a:txBody>
                  <a:tcPr>
                    <a:solidFill>
                      <a:srgbClr val="CED4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049150"/>
                  </a:ext>
                </a:extLst>
              </a:tr>
              <a:tr h="393449">
                <a:tc>
                  <a:txBody>
                    <a:bodyPr/>
                    <a:lstStyle/>
                    <a:p>
                      <a:pPr algn="l"/>
                      <a:r>
                        <a:rPr lang="pt-PT" dirty="0"/>
                        <a:t>CatBoost</a:t>
                      </a:r>
                      <a:endParaRPr lang="en-US" dirty="0"/>
                    </a:p>
                  </a:txBody>
                  <a:tcPr>
                    <a:solidFill>
                      <a:srgbClr val="CED4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0.</a:t>
                      </a:r>
                      <a:endParaRPr lang="en-US" dirty="0"/>
                    </a:p>
                  </a:txBody>
                  <a:tcPr>
                    <a:solidFill>
                      <a:srgbClr val="CED4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0.</a:t>
                      </a:r>
                      <a:endParaRPr lang="en-US" dirty="0"/>
                    </a:p>
                  </a:txBody>
                  <a:tcPr>
                    <a:solidFill>
                      <a:srgbClr val="CED4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812791"/>
                  </a:ext>
                </a:extLst>
              </a:tr>
              <a:tr h="3934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1" dirty="0"/>
                        <a:t>Ensemble Model</a:t>
                      </a:r>
                      <a:endParaRPr lang="en-US" b="1" dirty="0"/>
                    </a:p>
                  </a:txBody>
                  <a:tcPr>
                    <a:solidFill>
                      <a:srgbClr val="CED4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0.</a:t>
                      </a:r>
                      <a:endParaRPr lang="en-US" dirty="0"/>
                    </a:p>
                  </a:txBody>
                  <a:tcPr>
                    <a:solidFill>
                      <a:srgbClr val="CED4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0.</a:t>
                      </a:r>
                      <a:endParaRPr lang="en-US" dirty="0"/>
                    </a:p>
                  </a:txBody>
                  <a:tcPr>
                    <a:solidFill>
                      <a:srgbClr val="CED4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316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20140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980961-CA71-F844-9A6E-81B6026D170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81838" y="1326599"/>
            <a:ext cx="5020342" cy="345641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808080"/>
                </a:solidFill>
                <a:latin typeface="Noto Sans"/>
              </a:rPr>
              <a:t>Analyzed and cleaned large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808080"/>
                </a:solidFill>
                <a:latin typeface="Noto Sans"/>
              </a:rPr>
              <a:t>Performed feature engineering to extract a variety of features of different complexity levels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808080"/>
                </a:solidFill>
                <a:latin typeface="Noto Sans"/>
              </a:rPr>
              <a:t>Implemented prediction model based on ensemble of classifiers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808080"/>
                </a:solidFill>
                <a:latin typeface="Noto Sans"/>
              </a:rPr>
              <a:t>Submitted our solution on </a:t>
            </a:r>
            <a:r>
              <a:rPr lang="en-US" sz="2400" spc="-1" dirty="0" err="1">
                <a:solidFill>
                  <a:srgbClr val="808080"/>
                </a:solidFill>
                <a:latin typeface="Noto Sans"/>
              </a:rPr>
              <a:t>tianchi.aliyun.com</a:t>
            </a:r>
            <a:r>
              <a:rPr lang="en-US" sz="2400" spc="-1" dirty="0">
                <a:solidFill>
                  <a:srgbClr val="808080"/>
                </a:solidFill>
                <a:latin typeface="Noto Sans"/>
              </a:rPr>
              <a:t> and made it to the Top 40 Leaderboard!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2694C3-A3BD-6341-97F5-3D6D53000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6731C1-76C7-7646-9010-107327F96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336" y="942121"/>
            <a:ext cx="4722726" cy="478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77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A5D3B9-53A0-D642-99A3-61CCEB5B1230}"/>
              </a:ext>
            </a:extLst>
          </p:cNvPr>
          <p:cNvSpPr/>
          <p:nvPr/>
        </p:nvSpPr>
        <p:spPr>
          <a:xfrm>
            <a:off x="4752870" y="783771"/>
            <a:ext cx="5054321" cy="4039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649A7C-569E-8140-AF67-533C226BB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159" y="783771"/>
            <a:ext cx="5015114" cy="4012091"/>
          </a:xfrm>
          <a:prstGeom prst="rect">
            <a:avLst/>
          </a:prstGeom>
        </p:spPr>
      </p:pic>
      <p:sp>
        <p:nvSpPr>
          <p:cNvPr id="508" name="TextShape 2"/>
          <p:cNvSpPr/>
          <p:nvPr/>
        </p:nvSpPr>
        <p:spPr>
          <a:xfrm>
            <a:off x="460080" y="2137679"/>
            <a:ext cx="4654531" cy="298697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808080"/>
                </a:solidFill>
                <a:latin typeface="Noto Sans"/>
                <a:ea typeface="DejaVu Sans"/>
              </a:rPr>
              <a:t>Offer discounts on particular occasions</a:t>
            </a:r>
            <a:endParaRPr lang="en-US" sz="18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808080"/>
                </a:solidFill>
                <a:latin typeface="Noto Sans"/>
                <a:ea typeface="DejaVu Sans"/>
              </a:rPr>
              <a:t>Attract a large number of new customers</a:t>
            </a:r>
            <a:endParaRPr lang="en-US" sz="18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808080"/>
                </a:solidFill>
                <a:latin typeface="Noto Sans"/>
                <a:ea typeface="DejaVu Sans"/>
              </a:rPr>
              <a:t>Expect some of the new buyers to become regular customers</a:t>
            </a:r>
            <a:endParaRPr lang="en-US" sz="18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808080"/>
                </a:solidFill>
                <a:latin typeface="Noto Sans"/>
              </a:rPr>
              <a:t>Avoid one-time deal hunters as much as possible</a:t>
            </a:r>
            <a:endParaRPr lang="en-US" sz="18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1" spc="-1" dirty="0">
                <a:solidFill>
                  <a:srgbClr val="FF0000"/>
                </a:solidFill>
                <a:latin typeface="Noto Sans"/>
              </a:rPr>
              <a:t>Maximize return on investment (ROI) by targeting people most likely to become loyal customers</a:t>
            </a:r>
            <a:endParaRPr lang="en-US" sz="1800" b="1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509" name="TextShape 1"/>
          <p:cNvSpPr/>
          <p:nvPr/>
        </p:nvSpPr>
        <p:spPr>
          <a:xfrm>
            <a:off x="274318" y="1180799"/>
            <a:ext cx="5488807" cy="65542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strike="noStrike" spc="-1" dirty="0">
                <a:solidFill>
                  <a:srgbClr val="000000"/>
                </a:solidFill>
                <a:latin typeface="Noto Sans"/>
                <a:ea typeface="DejaVu Sans"/>
              </a:rPr>
              <a:t>How promotions work</a:t>
            </a:r>
            <a:endParaRPr lang="en-US" sz="4400" strike="noStrike" spc="-1" dirty="0">
              <a:latin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41768E-E06F-EE41-A10D-7122C61767BA}"/>
              </a:ext>
            </a:extLst>
          </p:cNvPr>
          <p:cNvSpPr/>
          <p:nvPr/>
        </p:nvSpPr>
        <p:spPr>
          <a:xfrm>
            <a:off x="4823209" y="4823209"/>
            <a:ext cx="2130250" cy="301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E8209BFA-277A-DB4C-BBD3-09709F61BBD5}"/>
              </a:ext>
            </a:extLst>
          </p:cNvPr>
          <p:cNvSpPr/>
          <p:nvPr/>
        </p:nvSpPr>
        <p:spPr>
          <a:xfrm rot="1815382">
            <a:off x="2098373" y="4901221"/>
            <a:ext cx="663191" cy="180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DA3816-CFBC-BB48-9169-C654B509DFEA}"/>
              </a:ext>
            </a:extLst>
          </p:cNvPr>
          <p:cNvSpPr txBox="1"/>
          <p:nvPr/>
        </p:nvSpPr>
        <p:spPr>
          <a:xfrm>
            <a:off x="2843684" y="502417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Big Data!</a:t>
            </a:r>
          </a:p>
        </p:txBody>
      </p:sp>
    </p:spTree>
    <p:extLst>
      <p:ext uri="{BB962C8B-B14F-4D97-AF65-F5344CB8AC3E}">
        <p14:creationId xmlns:p14="http://schemas.microsoft.com/office/powerpoint/2010/main" val="1463004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C37912B-06E3-C04F-9ACE-B8325BD369DB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503999" y="1326599"/>
            <a:ext cx="5295221" cy="4087611"/>
          </a:xfrm>
        </p:spPr>
        <p:txBody>
          <a:bodyPr>
            <a:normAutofit/>
          </a:bodyPr>
          <a:lstStyle/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808080"/>
                </a:solidFill>
                <a:latin typeface="Noto Sans"/>
              </a:rPr>
              <a:t>Predicting repeated buyers requires a lot of data</a:t>
            </a: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808080"/>
                </a:solidFill>
                <a:latin typeface="Noto Sans"/>
              </a:rPr>
              <a:t>Difficult to do for individual stores</a:t>
            </a: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808080"/>
                </a:solidFill>
                <a:latin typeface="Noto Sans"/>
              </a:rPr>
              <a:t>Readily available for large e-commerce platforms, such as TMALL</a:t>
            </a: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808080"/>
                </a:solidFill>
                <a:latin typeface="Noto Sans"/>
              </a:rPr>
              <a:t>Models trained on data from large platforms can be used by individual stores, if made available</a:t>
            </a:r>
            <a:r>
              <a:rPr lang="en-US" sz="3600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A33E88-340E-9243-9C49-3977EA11F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When to use Big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28213B-9A71-1F40-A577-9E8083767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103" y="1326600"/>
            <a:ext cx="5092728" cy="381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29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2B01D-2605-7C48-905C-62A3D4EC2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competition details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F595B-DAF3-9845-AEFD-684FD8524845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4000" y="1326599"/>
            <a:ext cx="4489105" cy="396729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808080"/>
                </a:solidFill>
                <a:latin typeface="Noto Sans"/>
              </a:rPr>
              <a:t>Data from </a:t>
            </a:r>
            <a:r>
              <a:rPr lang="en-US" sz="2400" spc="-1" dirty="0" err="1">
                <a:solidFill>
                  <a:srgbClr val="808080"/>
                </a:solidFill>
                <a:latin typeface="Noto Sans"/>
              </a:rPr>
              <a:t>Tmall.com</a:t>
            </a:r>
            <a:r>
              <a:rPr lang="en-US" sz="2400" spc="-1" dirty="0">
                <a:solidFill>
                  <a:srgbClr val="808080"/>
                </a:solidFill>
                <a:latin typeface="Noto Sans"/>
              </a:rPr>
              <a:t> user behavior in the 6 months leading up to 11/11 promotion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808080"/>
                </a:solidFill>
                <a:latin typeface="Noto Sans"/>
              </a:rPr>
              <a:t>Given a training and testing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808080"/>
                </a:solidFill>
                <a:latin typeface="Noto Sans"/>
              </a:rPr>
              <a:t>Need to predict labels for testing dataset and upload results in CSV format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808080"/>
                </a:solidFill>
                <a:latin typeface="Noto Sans"/>
              </a:rPr>
              <a:t>Use AUC (Area Under the ROC Curve) to evaluate predictions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B7F7F7-1535-7647-96AA-74C273223B63}"/>
              </a:ext>
            </a:extLst>
          </p:cNvPr>
          <p:cNvSpPr/>
          <p:nvPr/>
        </p:nvSpPr>
        <p:spPr>
          <a:xfrm>
            <a:off x="4812632" y="4836695"/>
            <a:ext cx="2165684" cy="264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0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Rectangle 549"/>
          <p:cNvSpPr/>
          <p:nvPr/>
        </p:nvSpPr>
        <p:spPr>
          <a:xfrm>
            <a:off x="1832381" y="191161"/>
            <a:ext cx="6414878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dirty="0">
                <a:latin typeface="+mj-lt"/>
                <a:ea typeface="+mj-ea"/>
                <a:cs typeface="+mj-cs"/>
              </a:rPr>
              <a:t>The competition dataset</a:t>
            </a:r>
          </a:p>
        </p:txBody>
      </p:sp>
      <p:sp>
        <p:nvSpPr>
          <p:cNvPr id="566" name="Oval 565"/>
          <p:cNvSpPr/>
          <p:nvPr/>
        </p:nvSpPr>
        <p:spPr>
          <a:xfrm>
            <a:off x="4445640" y="822960"/>
            <a:ext cx="273960" cy="27396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7" name="Oval 566"/>
          <p:cNvSpPr/>
          <p:nvPr/>
        </p:nvSpPr>
        <p:spPr>
          <a:xfrm>
            <a:off x="4902840" y="822960"/>
            <a:ext cx="273960" cy="27396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8" name="Oval 567"/>
          <p:cNvSpPr/>
          <p:nvPr/>
        </p:nvSpPr>
        <p:spPr>
          <a:xfrm>
            <a:off x="5360040" y="822960"/>
            <a:ext cx="273960" cy="273960"/>
          </a:xfrm>
          <a:prstGeom prst="ellipse">
            <a:avLst/>
          </a:prstGeom>
          <a:solidFill>
            <a:srgbClr val="2F455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B1ADE37-DC19-BB44-88AF-DC7C0527CC70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503999" y="1326599"/>
            <a:ext cx="5355379" cy="4244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dataset contains two types of data:</a:t>
            </a: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808080"/>
                </a:solidFill>
                <a:latin typeface="Noto Sans"/>
              </a:rPr>
              <a:t>Customer demographic information, such as age and gender</a:t>
            </a: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808080"/>
                </a:solidFill>
                <a:latin typeface="Noto Sans"/>
              </a:rPr>
              <a:t>Customer-merchant interaction data:</a:t>
            </a:r>
          </a:p>
          <a:p>
            <a:pPr marL="673200" lvl="2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dirty="0">
                <a:solidFill>
                  <a:srgbClr val="808080"/>
                </a:solidFill>
                <a:latin typeface="Noto Sans"/>
              </a:rPr>
              <a:t>Label indicating whether the customer is a repeated buyer (training dataset) </a:t>
            </a:r>
          </a:p>
          <a:p>
            <a:pPr marL="673200" lvl="2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dirty="0">
                <a:solidFill>
                  <a:srgbClr val="808080"/>
                </a:solidFill>
                <a:latin typeface="Noto Sans"/>
              </a:rPr>
              <a:t>Activity log: one record (with timestamp, category, brand and item number, plus the action type) for each item that was clicked, added to cart, purchased or added to favorite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3B36A5B-5A31-414F-86AC-5294A590C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120" y="1747705"/>
            <a:ext cx="2667789" cy="26677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C8BA06-0092-F144-B4F9-A881B763ED65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504000" y="1326600"/>
            <a:ext cx="5293899" cy="434395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808080"/>
                </a:solidFill>
                <a:latin typeface="Noto Sans"/>
              </a:rPr>
              <a:t>We use the AUC (Area Under the ROC Curve) to benchmark our solutions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808080"/>
                </a:solidFill>
                <a:latin typeface="Noto Sans"/>
              </a:rPr>
              <a:t>The ROC curve is obtained by plotting the True Positive (TP) rate as a function of the False Positive (FP) rate, with one point for each classification threshold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808080"/>
                </a:solidFill>
                <a:latin typeface="Noto Sans"/>
              </a:rPr>
              <a:t>The AUC is the integral of the curve, evaluated from (0,0) to (1,1).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808080"/>
                </a:solidFill>
                <a:latin typeface="Noto Sans"/>
              </a:rPr>
              <a:t>AUC is a good measure because it is scale-invariant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F5160-0897-A142-86CA-BF2BF6FA6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evaluation criteria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8625F7-BD0A-D842-A549-7D14C5956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582" y="1714385"/>
            <a:ext cx="3134333" cy="25130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629B16-7765-4A43-A7C3-F728BF8FBFCD}"/>
              </a:ext>
            </a:extLst>
          </p:cNvPr>
          <p:cNvSpPr txBox="1"/>
          <p:nvPr/>
        </p:nvSpPr>
        <p:spPr>
          <a:xfrm>
            <a:off x="5797899" y="4399948"/>
            <a:ext cx="4083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credits: </a:t>
            </a:r>
            <a:r>
              <a:rPr lang="en-US" dirty="0" err="1"/>
              <a:t>developers.google.com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3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Rectangle 535"/>
          <p:cNvSpPr/>
          <p:nvPr/>
        </p:nvSpPr>
        <p:spPr>
          <a:xfrm>
            <a:off x="1044540" y="1528182"/>
            <a:ext cx="3200040" cy="1132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00" b="0" strike="noStrike" spc="-1" dirty="0">
                <a:solidFill>
                  <a:srgbClr val="666666"/>
                </a:solidFill>
                <a:latin typeface="Noto Sans"/>
              </a:rPr>
              <a:t>The first </a:t>
            </a:r>
            <a:r>
              <a:rPr lang="en-US" sz="1500" b="0" strike="noStrike" spc="-1">
                <a:solidFill>
                  <a:srgbClr val="666666"/>
                </a:solidFill>
                <a:latin typeface="Noto Sans"/>
              </a:rPr>
              <a:t>step was </a:t>
            </a:r>
            <a:r>
              <a:rPr lang="en-US" sz="1500" b="0" strike="noStrike" spc="-1" dirty="0">
                <a:solidFill>
                  <a:srgbClr val="666666"/>
                </a:solidFill>
                <a:latin typeface="Noto Sans"/>
              </a:rPr>
              <a:t>to reorganize the dataset to optimize memory usage, and replace invalid (nan) values</a:t>
            </a:r>
            <a:endParaRPr lang="en-US" sz="1500" b="0" strike="noStrike" spc="-1" dirty="0">
              <a:latin typeface="Arial"/>
            </a:endParaRPr>
          </a:p>
        </p:txBody>
      </p:sp>
      <p:sp>
        <p:nvSpPr>
          <p:cNvPr id="537" name="Rectangle 536"/>
          <p:cNvSpPr/>
          <p:nvPr/>
        </p:nvSpPr>
        <p:spPr>
          <a:xfrm>
            <a:off x="1410660" y="1113840"/>
            <a:ext cx="1554120" cy="47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 dirty="0">
                <a:latin typeface="Noto Sans"/>
              </a:rPr>
              <a:t>Clean data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538" name="Rectangle 537"/>
          <p:cNvSpPr/>
          <p:nvPr/>
        </p:nvSpPr>
        <p:spPr>
          <a:xfrm>
            <a:off x="2560320" y="4179600"/>
            <a:ext cx="3200040" cy="1132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00" spc="-1" dirty="0">
                <a:solidFill>
                  <a:srgbClr val="666666"/>
                </a:solidFill>
                <a:latin typeface="Noto Sans"/>
              </a:rPr>
              <a:t>Before training, we need to arrange the data in a way that makes training most effective. This involves creating features of interest by organizing and transforming the data with various techniques</a:t>
            </a:r>
            <a:endParaRPr lang="en-US" sz="1500" b="0" strike="noStrike" spc="-1" dirty="0">
              <a:latin typeface="Arial"/>
            </a:endParaRPr>
          </a:p>
        </p:txBody>
      </p:sp>
      <p:sp>
        <p:nvSpPr>
          <p:cNvPr id="539" name="Rectangle 538"/>
          <p:cNvSpPr/>
          <p:nvPr/>
        </p:nvSpPr>
        <p:spPr>
          <a:xfrm>
            <a:off x="1878840" y="3795840"/>
            <a:ext cx="2837991" cy="47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 dirty="0">
                <a:latin typeface="Noto Sans"/>
              </a:rPr>
              <a:t>Feature engineering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540" name="Rectangle 539"/>
          <p:cNvSpPr/>
          <p:nvPr/>
        </p:nvSpPr>
        <p:spPr>
          <a:xfrm>
            <a:off x="6714000" y="4084560"/>
            <a:ext cx="3200040" cy="1132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00" b="0" strike="noStrike" spc="-1" dirty="0">
                <a:solidFill>
                  <a:srgbClr val="666666"/>
                </a:solidFill>
                <a:latin typeface="Noto Sans"/>
              </a:rPr>
              <a:t>We predict using an ensemble of the trained classifier models, taking their best instances, and optimizing the weight </a:t>
            </a:r>
            <a:r>
              <a:rPr lang="en-US" sz="1500" b="0" strike="noStrike" spc="-1">
                <a:solidFill>
                  <a:srgbClr val="666666"/>
                </a:solidFill>
                <a:latin typeface="Noto Sans"/>
              </a:rPr>
              <a:t>of each model.</a:t>
            </a:r>
            <a:endParaRPr lang="en-US" sz="1500" b="0" strike="noStrike" spc="-1" dirty="0">
              <a:latin typeface="Arial"/>
            </a:endParaRPr>
          </a:p>
        </p:txBody>
      </p:sp>
      <p:sp>
        <p:nvSpPr>
          <p:cNvPr id="541" name="Rectangle 540"/>
          <p:cNvSpPr/>
          <p:nvPr/>
        </p:nvSpPr>
        <p:spPr>
          <a:xfrm>
            <a:off x="7365240" y="3674160"/>
            <a:ext cx="1554120" cy="47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 dirty="0">
                <a:latin typeface="Noto Sans"/>
              </a:rPr>
              <a:t>Predicting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542" name="Rectangle 541"/>
          <p:cNvSpPr/>
          <p:nvPr/>
        </p:nvSpPr>
        <p:spPr>
          <a:xfrm>
            <a:off x="5068080" y="1524240"/>
            <a:ext cx="3200040" cy="1132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00" b="0" strike="noStrike" spc="-1" dirty="0">
                <a:solidFill>
                  <a:srgbClr val="666666"/>
                </a:solidFill>
                <a:latin typeface="Noto Sans"/>
              </a:rPr>
              <a:t>We train several classifier models (</a:t>
            </a:r>
            <a:r>
              <a:rPr lang="en-US" sz="1500" spc="-1" dirty="0" err="1">
                <a:solidFill>
                  <a:srgbClr val="666666"/>
                </a:solidFill>
                <a:latin typeface="Noto Sans"/>
              </a:rPr>
              <a:t>CatBoostClassifier</a:t>
            </a:r>
            <a:r>
              <a:rPr lang="en-US" sz="1500" spc="-1" dirty="0">
                <a:solidFill>
                  <a:srgbClr val="666666"/>
                </a:solidFill>
                <a:latin typeface="Noto Sans"/>
              </a:rPr>
              <a:t>, </a:t>
            </a:r>
            <a:r>
              <a:rPr lang="en-US" sz="1500" spc="-1" dirty="0" err="1">
                <a:solidFill>
                  <a:srgbClr val="666666"/>
                </a:solidFill>
                <a:latin typeface="Noto Sans"/>
              </a:rPr>
              <a:t>LGBMClassifier</a:t>
            </a:r>
            <a:r>
              <a:rPr lang="en-US" sz="1500" spc="-1" dirty="0">
                <a:solidFill>
                  <a:srgbClr val="666666"/>
                </a:solidFill>
                <a:latin typeface="Noto Sans"/>
              </a:rPr>
              <a:t>, </a:t>
            </a:r>
            <a:r>
              <a:rPr lang="en-US" sz="1500" spc="-1" dirty="0" err="1">
                <a:solidFill>
                  <a:srgbClr val="666666"/>
                </a:solidFill>
                <a:latin typeface="Noto Sans"/>
              </a:rPr>
              <a:t>XGBClassifier</a:t>
            </a:r>
            <a:r>
              <a:rPr lang="en-US" sz="1500" spc="-1" dirty="0">
                <a:solidFill>
                  <a:srgbClr val="666666"/>
                </a:solidFill>
                <a:latin typeface="Noto Sans"/>
              </a:rPr>
              <a:t>) and optimize their hyperparameters</a:t>
            </a:r>
            <a:endParaRPr lang="en-US" sz="1500" b="0" strike="noStrike" spc="-1" dirty="0">
              <a:latin typeface="Arial"/>
            </a:endParaRPr>
          </a:p>
        </p:txBody>
      </p:sp>
      <p:sp>
        <p:nvSpPr>
          <p:cNvPr id="543" name="Rectangle 542"/>
          <p:cNvSpPr/>
          <p:nvPr/>
        </p:nvSpPr>
        <p:spPr>
          <a:xfrm>
            <a:off x="5568594" y="906480"/>
            <a:ext cx="1554120" cy="47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 dirty="0">
                <a:latin typeface="Noto Sans"/>
              </a:rPr>
              <a:t>Training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544" name="Rectangle 543"/>
          <p:cNvSpPr/>
          <p:nvPr/>
        </p:nvSpPr>
        <p:spPr>
          <a:xfrm>
            <a:off x="496080" y="518400"/>
            <a:ext cx="1096920" cy="112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6000" b="0" strike="noStrike" spc="-1">
                <a:latin typeface="Noto Sans"/>
              </a:rPr>
              <a:t>01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545" name="Rectangle 544"/>
          <p:cNvSpPr/>
          <p:nvPr/>
        </p:nvSpPr>
        <p:spPr>
          <a:xfrm>
            <a:off x="2416320" y="3078720"/>
            <a:ext cx="1096920" cy="112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6000" b="0" strike="noStrike" spc="-1" dirty="0">
                <a:latin typeface="Noto Sans"/>
              </a:rPr>
              <a:t>02</a:t>
            </a:r>
            <a:endParaRPr lang="en-US" sz="6000" b="0" strike="noStrike" spc="-1" dirty="0">
              <a:latin typeface="Arial"/>
            </a:endParaRPr>
          </a:p>
        </p:txBody>
      </p:sp>
      <p:sp>
        <p:nvSpPr>
          <p:cNvPr id="546" name="Rectangle 545"/>
          <p:cNvSpPr/>
          <p:nvPr/>
        </p:nvSpPr>
        <p:spPr>
          <a:xfrm>
            <a:off x="4610880" y="577440"/>
            <a:ext cx="1096920" cy="112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6000" b="0" strike="noStrike" spc="-1">
                <a:latin typeface="Noto Sans"/>
              </a:rPr>
              <a:t>03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547" name="Rectangle 546"/>
          <p:cNvSpPr/>
          <p:nvPr/>
        </p:nvSpPr>
        <p:spPr>
          <a:xfrm>
            <a:off x="6256800" y="3137760"/>
            <a:ext cx="1096920" cy="112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6000" b="0" strike="noStrike" spc="-1" dirty="0">
                <a:latin typeface="Noto Sans"/>
              </a:rPr>
              <a:t>04</a:t>
            </a:r>
            <a:endParaRPr lang="en-US" sz="6000" b="0" strike="noStrike" spc="-1" dirty="0">
              <a:latin typeface="Arial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2C5C16-94E8-A54B-AED0-2AC04D7E5372}"/>
              </a:ext>
            </a:extLst>
          </p:cNvPr>
          <p:cNvSpPr/>
          <p:nvPr/>
        </p:nvSpPr>
        <p:spPr>
          <a:xfrm>
            <a:off x="2560320" y="285840"/>
            <a:ext cx="493740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latin typeface="Lato Black"/>
              </a:rPr>
              <a:t>The roadmap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9838F-F9BA-3B49-BDC8-7BB6D5217B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387547" y="763718"/>
            <a:ext cx="5466303" cy="947738"/>
          </a:xfrm>
        </p:spPr>
        <p:txBody>
          <a:bodyPr/>
          <a:lstStyle/>
          <a:p>
            <a:pPr algn="ctr"/>
            <a:r>
              <a:rPr lang="en-US" dirty="0"/>
              <a:t>Feature Engineering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37684D-55F6-1B43-9972-D40F230E5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596" y="1818751"/>
            <a:ext cx="3520204" cy="352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585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781</TotalTime>
  <Words>1155</Words>
  <Application>Microsoft Macintosh PowerPoint</Application>
  <PresentationFormat>Custom</PresentationFormat>
  <Paragraphs>350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25</vt:i4>
      </vt:variant>
    </vt:vector>
  </HeadingPairs>
  <TitlesOfParts>
    <vt:vector size="42" baseType="lpstr">
      <vt:lpstr>DejaVu Sans</vt:lpstr>
      <vt:lpstr>Noto Sans CJK SC</vt:lpstr>
      <vt:lpstr>raleway</vt:lpstr>
      <vt:lpstr>SimSun</vt:lpstr>
      <vt:lpstr>Arial</vt:lpstr>
      <vt:lpstr>Calibri</vt:lpstr>
      <vt:lpstr>Cambria Math</vt:lpstr>
      <vt:lpstr>Lato</vt:lpstr>
      <vt:lpstr>Lato Black</vt:lpstr>
      <vt:lpstr>Noto Sans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When to use Big Data</vt:lpstr>
      <vt:lpstr>The competition details</vt:lpstr>
      <vt:lpstr>PowerPoint Presentation</vt:lpstr>
      <vt:lpstr>The evaluation criteria</vt:lpstr>
      <vt:lpstr>PowerPoint Presentation</vt:lpstr>
      <vt:lpstr>Feature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Elegant</dc:title>
  <dc:subject/>
  <dc:creator/>
  <dc:description/>
  <cp:lastModifiedBy>Gabriele Oliaro</cp:lastModifiedBy>
  <cp:revision>25</cp:revision>
  <dcterms:created xsi:type="dcterms:W3CDTF">2021-12-12T11:24:33Z</dcterms:created>
  <dcterms:modified xsi:type="dcterms:W3CDTF">2021-12-13T22:54:29Z</dcterms:modified>
  <dc:language>en-US</dc:language>
</cp:coreProperties>
</file>