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13" r:id="rId3"/>
    <p:sldMasterId id="2147483739" r:id="rId4"/>
  </p:sldMasterIdLst>
  <p:notesMasterIdLst>
    <p:notesMasterId r:id="rId22"/>
  </p:notesMasterIdLst>
  <p:sldIdLst>
    <p:sldId id="256" r:id="rId5"/>
    <p:sldId id="257" r:id="rId6"/>
    <p:sldId id="265" r:id="rId7"/>
    <p:sldId id="266" r:id="rId8"/>
    <p:sldId id="267" r:id="rId9"/>
    <p:sldId id="263" r:id="rId10"/>
    <p:sldId id="268" r:id="rId11"/>
    <p:sldId id="261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9" r:id="rId21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User-Period</a:t>
            </a:r>
            <a:r>
              <a:rPr lang="en-US" baseline="0" dirty="0"/>
              <a:t> Purchases</a:t>
            </a:r>
            <a:endParaRPr lang="en-US" dirty="0"/>
          </a:p>
        </c:rich>
      </c:tx>
      <c:layout>
        <c:manualLayout>
          <c:xMode val="edge"/>
          <c:yMode val="edge"/>
          <c:x val="0.31969974793287192"/>
          <c:y val="7.06899571021998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Purchases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10</c:v>
                </c:pt>
                <c:pt idx="2">
                  <c:v>5</c:v>
                </c:pt>
                <c:pt idx="3">
                  <c:v>21</c:v>
                </c:pt>
                <c:pt idx="4">
                  <c:v>19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27-47BC-8F8E-109577A85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403967"/>
        <c:axId val="709397727"/>
      </c:scatterChart>
      <c:valAx>
        <c:axId val="709403967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Period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397727"/>
        <c:crosses val="autoZero"/>
        <c:crossBetween val="midCat"/>
      </c:valAx>
      <c:valAx>
        <c:axId val="70939772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403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Merchant-Period</a:t>
            </a:r>
            <a:r>
              <a:rPr lang="en-US" baseline="0"/>
              <a:t> Clicks</a:t>
            </a:r>
            <a:endParaRPr lang="en-US"/>
          </a:p>
        </c:rich>
      </c:tx>
      <c:layout>
        <c:manualLayout>
          <c:xMode val="edge"/>
          <c:yMode val="edge"/>
          <c:x val="0.36773600174978133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Clicks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Sheet1!$A$16:$A$21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Sheet1!$B$16:$B$21</c:f>
              <c:numCache>
                <c:formatCode>General</c:formatCode>
                <c:ptCount val="6"/>
                <c:pt idx="0">
                  <c:v>347901</c:v>
                </c:pt>
                <c:pt idx="1">
                  <c:v>125048</c:v>
                </c:pt>
                <c:pt idx="2">
                  <c:v>101852</c:v>
                </c:pt>
                <c:pt idx="3">
                  <c:v>150874</c:v>
                </c:pt>
                <c:pt idx="4">
                  <c:v>70247</c:v>
                </c:pt>
                <c:pt idx="5">
                  <c:v>90115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09-4258-B476-A7673550B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394815"/>
        <c:axId val="709395231"/>
      </c:scatterChart>
      <c:valAx>
        <c:axId val="709394815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Period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395231"/>
        <c:crosses val="autoZero"/>
        <c:crossBetween val="midCat"/>
      </c:valAx>
      <c:valAx>
        <c:axId val="70939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Clicks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3948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60D3B-541D-CE4A-A63F-1518EF685EF4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CFE7C-9533-3F49-BE06-8A4ED117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4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0DD1C-4348-4E45-B107-FDFA807FA2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hyperlink" Target="https://icons8.com/" TargetMode="External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s://icons8.com/illustrations/author/5ec7b0e101d0360016f3d1b3" TargetMode="Externa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4114800"/>
            <a:ext cx="10079640" cy="1554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3" name="Group 22"/>
          <p:cNvGrpSpPr/>
          <p:nvPr/>
        </p:nvGrpSpPr>
        <p:grpSpPr>
          <a:xfrm>
            <a:off x="0" y="0"/>
            <a:ext cx="10080360" cy="4114440"/>
            <a:chOff x="0" y="0"/>
            <a:chExt cx="10080360" cy="411444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Rectangle 2"/>
            <p:cNvSpPr/>
            <p:nvPr/>
          </p:nvSpPr>
          <p:spPr>
            <a:xfrm>
              <a:off x="0" y="1280160"/>
              <a:ext cx="1554120" cy="6397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Rectangle 3"/>
            <p:cNvSpPr/>
            <p:nvPr/>
          </p:nvSpPr>
          <p:spPr>
            <a:xfrm>
              <a:off x="914400" y="1920240"/>
              <a:ext cx="1279800" cy="18284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Rectangle 4"/>
            <p:cNvSpPr/>
            <p:nvPr/>
          </p:nvSpPr>
          <p:spPr>
            <a:xfrm>
              <a:off x="2194560" y="548640"/>
              <a:ext cx="1279800" cy="1828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Rectangle 5"/>
            <p:cNvSpPr/>
            <p:nvPr/>
          </p:nvSpPr>
          <p:spPr>
            <a:xfrm>
              <a:off x="3474720" y="118872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Rectangle 6"/>
            <p:cNvSpPr/>
            <p:nvPr/>
          </p:nvSpPr>
          <p:spPr>
            <a:xfrm>
              <a:off x="4206240" y="0"/>
              <a:ext cx="1462680" cy="9140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Rectangle 7"/>
            <p:cNvSpPr/>
            <p:nvPr/>
          </p:nvSpPr>
          <p:spPr>
            <a:xfrm>
              <a:off x="4663440" y="914400"/>
              <a:ext cx="1005480" cy="456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Rectangle 8"/>
            <p:cNvSpPr/>
            <p:nvPr/>
          </p:nvSpPr>
          <p:spPr>
            <a:xfrm>
              <a:off x="3474720" y="1737360"/>
              <a:ext cx="3108600" cy="10054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Rectangle 9"/>
            <p:cNvSpPr/>
            <p:nvPr/>
          </p:nvSpPr>
          <p:spPr>
            <a:xfrm>
              <a:off x="4114800" y="2743200"/>
              <a:ext cx="1462680" cy="10054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Rectangle 10"/>
            <p:cNvSpPr/>
            <p:nvPr/>
          </p:nvSpPr>
          <p:spPr>
            <a:xfrm>
              <a:off x="6583680" y="1463040"/>
              <a:ext cx="1554120" cy="4568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Rectangle 11"/>
            <p:cNvSpPr/>
            <p:nvPr/>
          </p:nvSpPr>
          <p:spPr>
            <a:xfrm>
              <a:off x="7315200" y="1920240"/>
              <a:ext cx="1462680" cy="16455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Rectangle 12"/>
            <p:cNvSpPr/>
            <p:nvPr/>
          </p:nvSpPr>
          <p:spPr>
            <a:xfrm>
              <a:off x="2743200" y="2377440"/>
              <a:ext cx="548280" cy="822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Rectangle 13"/>
            <p:cNvSpPr/>
            <p:nvPr/>
          </p:nvSpPr>
          <p:spPr>
            <a:xfrm>
              <a:off x="8595360" y="0"/>
              <a:ext cx="1485000" cy="14626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Rectangle 14"/>
            <p:cNvSpPr/>
            <p:nvPr/>
          </p:nvSpPr>
          <p:spPr>
            <a:xfrm>
              <a:off x="6766560" y="0"/>
              <a:ext cx="273960" cy="10054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Rectangle 15"/>
            <p:cNvSpPr/>
            <p:nvPr/>
          </p:nvSpPr>
          <p:spPr>
            <a:xfrm>
              <a:off x="1554480" y="0"/>
              <a:ext cx="182520" cy="9140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Rectangle 16"/>
            <p:cNvSpPr/>
            <p:nvPr/>
          </p:nvSpPr>
          <p:spPr>
            <a:xfrm>
              <a:off x="0" y="3017520"/>
              <a:ext cx="365400" cy="10969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Rectangle 17"/>
            <p:cNvSpPr/>
            <p:nvPr/>
          </p:nvSpPr>
          <p:spPr>
            <a:xfrm>
              <a:off x="9601200" y="2560320"/>
              <a:ext cx="365400" cy="15541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Rectangle 18"/>
            <p:cNvSpPr/>
            <p:nvPr/>
          </p:nvSpPr>
          <p:spPr>
            <a:xfrm>
              <a:off x="8778240" y="182880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8540280" y="5065560"/>
            <a:ext cx="1280160" cy="914400"/>
            <a:chOff x="8540280" y="5065560"/>
            <a:chExt cx="1280160" cy="914400"/>
          </a:xfrm>
        </p:grpSpPr>
        <p:grpSp>
          <p:nvGrpSpPr>
            <p:cNvPr id="59" name="Group 58"/>
            <p:cNvGrpSpPr/>
            <p:nvPr/>
          </p:nvGrpSpPr>
          <p:grpSpPr>
            <a:xfrm>
              <a:off x="8540280" y="5065560"/>
              <a:ext cx="1280160" cy="914400"/>
              <a:chOff x="8540280" y="5065560"/>
              <a:chExt cx="1280160" cy="914400"/>
            </a:xfrm>
          </p:grpSpPr>
          <p:sp>
            <p:nvSpPr>
              <p:cNvPr id="60" name="Oval 59"/>
              <p:cNvSpPr/>
              <p:nvPr/>
            </p:nvSpPr>
            <p:spPr>
              <a:xfrm rot="21598800" flipV="1">
                <a:off x="9637560" y="54309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" name="Oval 60"/>
              <p:cNvSpPr/>
              <p:nvPr/>
            </p:nvSpPr>
            <p:spPr>
              <a:xfrm rot="21598800" flipV="1">
                <a:off x="9271800" y="54309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Oval 61"/>
              <p:cNvSpPr/>
              <p:nvPr/>
            </p:nvSpPr>
            <p:spPr>
              <a:xfrm rot="21598800" flipV="1">
                <a:off x="8906400" y="54309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" name="Oval 62"/>
              <p:cNvSpPr/>
              <p:nvPr/>
            </p:nvSpPr>
            <p:spPr>
              <a:xfrm rot="21598800" flipV="1">
                <a:off x="8540280" y="54313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" name="Oval 63"/>
              <p:cNvSpPr/>
              <p:nvPr/>
            </p:nvSpPr>
            <p:spPr>
              <a:xfrm rot="21598800" flipV="1">
                <a:off x="8540280" y="506520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Oval 64"/>
              <p:cNvSpPr/>
              <p:nvPr/>
            </p:nvSpPr>
            <p:spPr>
              <a:xfrm rot="21598800" flipV="1">
                <a:off x="8906040" y="506520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" name="Oval 65"/>
              <p:cNvSpPr/>
              <p:nvPr/>
            </p:nvSpPr>
            <p:spPr>
              <a:xfrm rot="21598800" flipV="1">
                <a:off x="9271800" y="50655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" name="Oval 66"/>
              <p:cNvSpPr/>
              <p:nvPr/>
            </p:nvSpPr>
            <p:spPr>
              <a:xfrm rot="21598800" flipV="1">
                <a:off x="9637920" y="506520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" name="Oval 67"/>
              <p:cNvSpPr/>
              <p:nvPr/>
            </p:nvSpPr>
            <p:spPr>
              <a:xfrm rot="21598800" flipV="1">
                <a:off x="9637560" y="57967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" name="Oval 68"/>
              <p:cNvSpPr/>
              <p:nvPr/>
            </p:nvSpPr>
            <p:spPr>
              <a:xfrm rot="21598800" flipV="1">
                <a:off x="9272160" y="579708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" name="Oval 69"/>
              <p:cNvSpPr/>
              <p:nvPr/>
            </p:nvSpPr>
            <p:spPr>
              <a:xfrm rot="21598800" flipV="1">
                <a:off x="8906040" y="57967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1" name="Oval 70"/>
              <p:cNvSpPr/>
              <p:nvPr/>
            </p:nvSpPr>
            <p:spPr>
              <a:xfrm rot="21598800" flipV="1">
                <a:off x="8540280" y="57967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72" name="Oval 71"/>
          <p:cNvSpPr/>
          <p:nvPr/>
        </p:nvSpPr>
        <p:spPr>
          <a:xfrm>
            <a:off x="1499760" y="1774080"/>
            <a:ext cx="2925720" cy="2925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Oval 72"/>
          <p:cNvSpPr/>
          <p:nvPr/>
        </p:nvSpPr>
        <p:spPr>
          <a:xfrm>
            <a:off x="1225080" y="1134360"/>
            <a:ext cx="1188720" cy="11880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Oval 73"/>
          <p:cNvSpPr/>
          <p:nvPr/>
        </p:nvSpPr>
        <p:spPr>
          <a:xfrm>
            <a:off x="3420000" y="4242960"/>
            <a:ext cx="639720" cy="639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" name="Picture 74"/>
          <p:cNvPicPr/>
          <p:nvPr/>
        </p:nvPicPr>
        <p:blipFill>
          <a:blip r:embed="rId15"/>
          <a:stretch/>
        </p:blipFill>
        <p:spPr>
          <a:xfrm>
            <a:off x="4349520" y="792360"/>
            <a:ext cx="5525640" cy="4145040"/>
          </a:xfrm>
          <a:prstGeom prst="rect">
            <a:avLst/>
          </a:prstGeom>
          <a:ln w="0">
            <a:noFill/>
          </a:ln>
        </p:spPr>
      </p:pic>
      <p:sp>
        <p:nvSpPr>
          <p:cNvPr id="76" name="Rectangle 75"/>
          <p:cNvSpPr/>
          <p:nvPr/>
        </p:nvSpPr>
        <p:spPr>
          <a:xfrm>
            <a:off x="4846320" y="4846320"/>
            <a:ext cx="2132640" cy="2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000" b="0" strike="noStrike" spc="-1">
                <a:latin typeface="Lato"/>
                <a:ea typeface="Noto Sans CJK SC"/>
              </a:rPr>
              <a:t>Illustrations  by </a:t>
            </a:r>
            <a:r>
              <a:rPr lang="en-US" sz="1000" b="0" u="sng" strike="noStrike" spc="-1">
                <a:solidFill>
                  <a:srgbClr val="0000FF"/>
                </a:solidFill>
                <a:uFillTx/>
                <a:latin typeface="Lato"/>
                <a:ea typeface="Noto Sans CJK SC"/>
                <a:hlinkClick r:id="rId16"/>
              </a:rPr>
              <a:t>Pixeltrue</a:t>
            </a:r>
            <a:r>
              <a:rPr lang="en-US" sz="1000" b="0" strike="noStrike" spc="-1">
                <a:latin typeface="Lato"/>
                <a:ea typeface="Noto Sans CJK SC"/>
              </a:rPr>
              <a:t> on </a:t>
            </a:r>
            <a:r>
              <a:rPr lang="en-US" sz="1000" b="0" u="sng" strike="noStrike" spc="-1">
                <a:solidFill>
                  <a:srgbClr val="0000FF"/>
                </a:solidFill>
                <a:uFillTx/>
                <a:latin typeface="Lato"/>
                <a:ea typeface="Noto Sans CJK SC"/>
                <a:hlinkClick r:id="rId17"/>
              </a:rPr>
              <a:t>icons8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262"/>
          <p:cNvSpPr/>
          <p:nvPr/>
        </p:nvSpPr>
        <p:spPr>
          <a:xfrm>
            <a:off x="641196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Rectangle 263"/>
          <p:cNvSpPr/>
          <p:nvPr/>
        </p:nvSpPr>
        <p:spPr>
          <a:xfrm>
            <a:off x="5813280" y="38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Oval 264"/>
          <p:cNvSpPr/>
          <p:nvPr/>
        </p:nvSpPr>
        <p:spPr>
          <a:xfrm>
            <a:off x="7589520" y="256032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Oval 265"/>
          <p:cNvSpPr/>
          <p:nvPr/>
        </p:nvSpPr>
        <p:spPr>
          <a:xfrm>
            <a:off x="3200400" y="7315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Oval 266"/>
          <p:cNvSpPr/>
          <p:nvPr/>
        </p:nvSpPr>
        <p:spPr>
          <a:xfrm>
            <a:off x="1424160" y="34891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Freeform 267"/>
          <p:cNvSpPr/>
          <p:nvPr/>
        </p:nvSpPr>
        <p:spPr>
          <a:xfrm>
            <a:off x="700920" y="1900080"/>
            <a:ext cx="1401840" cy="1848600"/>
          </a:xfrm>
          <a:custGeom>
            <a:avLst/>
            <a:gdLst/>
            <a:ahLst/>
            <a:cxnLst/>
            <a:rect l="l" t="t" r="r" b="b"/>
            <a:pathLst>
              <a:path w="4827" h="5589">
                <a:moveTo>
                  <a:pt x="1270" y="0"/>
                </a:moveTo>
                <a:cubicBezTo>
                  <a:pt x="0" y="2540"/>
                  <a:pt x="2540" y="5588"/>
                  <a:pt x="4826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Freeform 268"/>
          <p:cNvSpPr/>
          <p:nvPr/>
        </p:nvSpPr>
        <p:spPr>
          <a:xfrm>
            <a:off x="3931920" y="2011680"/>
            <a:ext cx="975600" cy="1371240"/>
          </a:xfrm>
          <a:custGeom>
            <a:avLst/>
            <a:gdLst/>
            <a:ahLst/>
            <a:cxn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Freeform 269"/>
          <p:cNvSpPr/>
          <p:nvPr/>
        </p:nvSpPr>
        <p:spPr>
          <a:xfrm>
            <a:off x="7724880" y="2103120"/>
            <a:ext cx="778680" cy="1462680"/>
          </a:xfrm>
          <a:custGeom>
            <a:avLst/>
            <a:gdLst/>
            <a:ahLst/>
            <a:cxnLst/>
            <a:rect l="l" t="t" r="r" b="b"/>
            <a:pathLst>
              <a:path w="2795" h="4065">
                <a:moveTo>
                  <a:pt x="762" y="4064"/>
                </a:moveTo>
                <a:cubicBezTo>
                  <a:pt x="0" y="3301"/>
                  <a:pt x="2794" y="3555"/>
                  <a:pt x="2794" y="2794"/>
                </a:cubicBezTo>
                <a:cubicBezTo>
                  <a:pt x="2794" y="2032"/>
                  <a:pt x="0" y="1778"/>
                  <a:pt x="762" y="2540"/>
                </a:cubicBezTo>
                <a:cubicBezTo>
                  <a:pt x="1524" y="3302"/>
                  <a:pt x="2540" y="508"/>
                  <a:pt x="152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Rectangle 270"/>
          <p:cNvSpPr/>
          <p:nvPr/>
        </p:nvSpPr>
        <p:spPr>
          <a:xfrm>
            <a:off x="1424160" y="47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Rectangle 271"/>
          <p:cNvSpPr/>
          <p:nvPr/>
        </p:nvSpPr>
        <p:spPr>
          <a:xfrm>
            <a:off x="288720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Oval 392"/>
          <p:cNvSpPr/>
          <p:nvPr/>
        </p:nvSpPr>
        <p:spPr>
          <a:xfrm>
            <a:off x="8266320" y="41155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Oval 393"/>
          <p:cNvSpPr/>
          <p:nvPr/>
        </p:nvSpPr>
        <p:spPr>
          <a:xfrm>
            <a:off x="7717680" y="-54828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5" name="Group 394"/>
          <p:cNvGrpSpPr/>
          <p:nvPr/>
        </p:nvGrpSpPr>
        <p:grpSpPr>
          <a:xfrm>
            <a:off x="-147240" y="-295920"/>
            <a:ext cx="915120" cy="1280520"/>
            <a:chOff x="-147240" y="-295920"/>
            <a:chExt cx="915120" cy="1280520"/>
          </a:xfrm>
        </p:grpSpPr>
        <p:sp>
          <p:nvSpPr>
            <p:cNvPr id="396" name="Oval 395"/>
            <p:cNvSpPr/>
            <p:nvPr/>
          </p:nvSpPr>
          <p:spPr>
            <a:xfrm rot="5395800" flipV="1">
              <a:off x="219240" y="8013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Oval 396"/>
            <p:cNvSpPr/>
            <p:nvPr/>
          </p:nvSpPr>
          <p:spPr>
            <a:xfrm rot="5395800" flipV="1">
              <a:off x="218880" y="4356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Oval 397"/>
            <p:cNvSpPr/>
            <p:nvPr/>
          </p:nvSpPr>
          <p:spPr>
            <a:xfrm rot="5395800" flipV="1">
              <a:off x="218520" y="702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Oval 398"/>
            <p:cNvSpPr/>
            <p:nvPr/>
          </p:nvSpPr>
          <p:spPr>
            <a:xfrm rot="5395800" flipV="1">
              <a:off x="217800" y="-2952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Oval 399"/>
            <p:cNvSpPr/>
            <p:nvPr/>
          </p:nvSpPr>
          <p:spPr>
            <a:xfrm rot="5395800" flipV="1">
              <a:off x="583920" y="-2955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Oval 400"/>
            <p:cNvSpPr/>
            <p:nvPr/>
          </p:nvSpPr>
          <p:spPr>
            <a:xfrm rot="5395800" flipV="1">
              <a:off x="584280" y="694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Oval 401"/>
            <p:cNvSpPr/>
            <p:nvPr/>
          </p:nvSpPr>
          <p:spPr>
            <a:xfrm rot="5395800" flipV="1">
              <a:off x="584280" y="4352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Oval 402"/>
            <p:cNvSpPr/>
            <p:nvPr/>
          </p:nvSpPr>
          <p:spPr>
            <a:xfrm rot="5395800" flipV="1">
              <a:off x="585000" y="8013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Oval 403"/>
            <p:cNvSpPr/>
            <p:nvPr/>
          </p:nvSpPr>
          <p:spPr>
            <a:xfrm rot="5395800" flipV="1">
              <a:off x="-145800" y="8017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Oval 404"/>
            <p:cNvSpPr/>
            <p:nvPr/>
          </p:nvSpPr>
          <p:spPr>
            <a:xfrm rot="5395800" flipV="1">
              <a:off x="-146520" y="4363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Oval 405"/>
            <p:cNvSpPr/>
            <p:nvPr/>
          </p:nvSpPr>
          <p:spPr>
            <a:xfrm rot="5395800" flipV="1">
              <a:off x="-146520" y="702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Oval 406"/>
            <p:cNvSpPr/>
            <p:nvPr/>
          </p:nvSpPr>
          <p:spPr>
            <a:xfrm rot="5395800" flipV="1">
              <a:off x="-146880" y="-2948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8" name="Group 407"/>
          <p:cNvGrpSpPr/>
          <p:nvPr/>
        </p:nvGrpSpPr>
        <p:grpSpPr>
          <a:xfrm>
            <a:off x="9545040" y="4645800"/>
            <a:ext cx="915480" cy="1280880"/>
            <a:chOff x="9545040" y="4645800"/>
            <a:chExt cx="915480" cy="1280880"/>
          </a:xfrm>
        </p:grpSpPr>
        <p:sp>
          <p:nvSpPr>
            <p:cNvPr id="409" name="Oval 408"/>
            <p:cNvSpPr/>
            <p:nvPr/>
          </p:nvSpPr>
          <p:spPr>
            <a:xfrm rot="5395800" flipV="1">
              <a:off x="991188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Oval 409"/>
            <p:cNvSpPr/>
            <p:nvPr/>
          </p:nvSpPr>
          <p:spPr>
            <a:xfrm rot="5395800" flipV="1">
              <a:off x="9911520" y="53776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Oval 410"/>
            <p:cNvSpPr/>
            <p:nvPr/>
          </p:nvSpPr>
          <p:spPr>
            <a:xfrm rot="5395800" flipV="1">
              <a:off x="9911160" y="50122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Oval 411"/>
            <p:cNvSpPr/>
            <p:nvPr/>
          </p:nvSpPr>
          <p:spPr>
            <a:xfrm rot="5395800" flipV="1">
              <a:off x="9910440" y="46461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Oval 412"/>
            <p:cNvSpPr/>
            <p:nvPr/>
          </p:nvSpPr>
          <p:spPr>
            <a:xfrm rot="5395800" flipV="1">
              <a:off x="10276560" y="46458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Oval 413"/>
            <p:cNvSpPr/>
            <p:nvPr/>
          </p:nvSpPr>
          <p:spPr>
            <a:xfrm rot="5395800" flipV="1">
              <a:off x="10276920" y="50115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Oval 414"/>
            <p:cNvSpPr/>
            <p:nvPr/>
          </p:nvSpPr>
          <p:spPr>
            <a:xfrm rot="5395800" flipV="1">
              <a:off x="10276920" y="53773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Oval 415"/>
            <p:cNvSpPr/>
            <p:nvPr/>
          </p:nvSpPr>
          <p:spPr>
            <a:xfrm rot="5395800" flipV="1">
              <a:off x="1027764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Oval 416"/>
            <p:cNvSpPr/>
            <p:nvPr/>
          </p:nvSpPr>
          <p:spPr>
            <a:xfrm rot="5395800" flipV="1">
              <a:off x="9546120" y="57438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Oval 417"/>
            <p:cNvSpPr/>
            <p:nvPr/>
          </p:nvSpPr>
          <p:spPr>
            <a:xfrm rot="5395800" flipV="1">
              <a:off x="9545400" y="53784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Oval 418"/>
            <p:cNvSpPr/>
            <p:nvPr/>
          </p:nvSpPr>
          <p:spPr>
            <a:xfrm rot="5395800" flipV="1">
              <a:off x="9545400" y="50122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Oval 419"/>
            <p:cNvSpPr/>
            <p:nvPr/>
          </p:nvSpPr>
          <p:spPr>
            <a:xfrm rot="5395800" flipV="1">
              <a:off x="9545040" y="46465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1" name="Oval 420"/>
          <p:cNvSpPr/>
          <p:nvPr/>
        </p:nvSpPr>
        <p:spPr>
          <a:xfrm>
            <a:off x="-146160" y="31093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Rectangle 504"/>
          <p:cNvSpPr/>
          <p:nvPr/>
        </p:nvSpPr>
        <p:spPr>
          <a:xfrm>
            <a:off x="228600" y="4515120"/>
            <a:ext cx="6665040" cy="92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strike="noStrike" spc="-1" dirty="0" err="1">
                <a:latin typeface="Noto Sans"/>
              </a:rPr>
              <a:t>TMall</a:t>
            </a:r>
            <a:r>
              <a:rPr lang="en-US" sz="2800" b="1" strike="noStrike" spc="-1" dirty="0">
                <a:latin typeface="Noto Sans"/>
              </a:rPr>
              <a:t> Repeat Buyers Prediction</a:t>
            </a:r>
            <a:endParaRPr lang="en-US" sz="2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000" b="0" strike="noStrike" spc="-1" dirty="0">
                <a:latin typeface="Noto Sans"/>
              </a:rPr>
              <a:t>Big Data Intelligence – Tsinghua University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6" name="Rectangle 505"/>
          <p:cNvSpPr/>
          <p:nvPr/>
        </p:nvSpPr>
        <p:spPr>
          <a:xfrm>
            <a:off x="7315200" y="4629240"/>
            <a:ext cx="2377080" cy="49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 dirty="0">
                <a:latin typeface="Noto Sans"/>
              </a:rPr>
              <a:t>Armando Fortes, David </a:t>
            </a:r>
            <a:r>
              <a:rPr lang="en-US" sz="1300" b="0" strike="noStrike" spc="-1" dirty="0" err="1">
                <a:latin typeface="Noto Sans"/>
              </a:rPr>
              <a:t>Pissarra</a:t>
            </a:r>
            <a:r>
              <a:rPr lang="en-US" sz="1300" b="0" strike="noStrike" spc="-1" dirty="0">
                <a:latin typeface="Noto Sans"/>
              </a:rPr>
              <a:t>, Gabriele Oliaro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 dirty="0">
                <a:latin typeface="Noto Sans"/>
              </a:rPr>
              <a:t>14 December 2021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507" name="Straight Connector 506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830A4-C151-F046-B5BF-55CCB068A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95" y="186194"/>
            <a:ext cx="7447547" cy="41892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B2BE3F-F61F-4CC6-82E1-13E0EB04FE53}"/>
              </a:ext>
            </a:extLst>
          </p:cNvPr>
          <p:cNvSpPr txBox="1"/>
          <p:nvPr/>
        </p:nvSpPr>
        <p:spPr>
          <a:xfrm>
            <a:off x="2519997" y="234434"/>
            <a:ext cx="5040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Feature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75B15-98A3-4D33-9CD0-F390BE18F962}"/>
              </a:ext>
            </a:extLst>
          </p:cNvPr>
          <p:cNvSpPr txBox="1"/>
          <p:nvPr/>
        </p:nvSpPr>
        <p:spPr>
          <a:xfrm>
            <a:off x="1684062" y="2500243"/>
            <a:ext cx="6712499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Counting features (counting user purchase frequency, etc.)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Statistical analysis features based on counting features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Time period features (time span analysis, double 11 features)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Principal component analysis features (PCA features)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C623F-6016-4A81-BD31-38E65EAF88DA}"/>
              </a:ext>
            </a:extLst>
          </p:cNvPr>
          <p:cNvSpPr txBox="1"/>
          <p:nvPr/>
        </p:nvSpPr>
        <p:spPr>
          <a:xfrm>
            <a:off x="1684062" y="1468720"/>
            <a:ext cx="671249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There’s no strong correlation between users and merchants in the initial dataset</a:t>
            </a:r>
          </a:p>
          <a:p>
            <a:pPr algn="just"/>
            <a:r>
              <a:rPr lang="en-US" sz="1600" dirty="0"/>
              <a:t>     </a:t>
            </a:r>
            <a:r>
              <a:rPr lang="en-US" sz="1600" b="1" dirty="0"/>
              <a:t>Solution</a:t>
            </a:r>
            <a:r>
              <a:rPr lang="en-US" sz="1600" dirty="0"/>
              <a:t>: Create features!</a:t>
            </a:r>
          </a:p>
        </p:txBody>
      </p:sp>
    </p:spTree>
    <p:extLst>
      <p:ext uri="{BB962C8B-B14F-4D97-AF65-F5344CB8AC3E}">
        <p14:creationId xmlns:p14="http://schemas.microsoft.com/office/powerpoint/2010/main" val="309216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C8BB87-6514-4A93-BFD4-3492C4C26372}"/>
              </a:ext>
            </a:extLst>
          </p:cNvPr>
          <p:cNvSpPr txBox="1"/>
          <p:nvPr/>
        </p:nvSpPr>
        <p:spPr>
          <a:xfrm>
            <a:off x="1700428" y="214415"/>
            <a:ext cx="6679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Counting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C480B-77DC-4B92-8373-A05F1B67F726}"/>
              </a:ext>
            </a:extLst>
          </p:cNvPr>
          <p:cNvSpPr txBox="1"/>
          <p:nvPr/>
        </p:nvSpPr>
        <p:spPr>
          <a:xfrm>
            <a:off x="1034209" y="1384465"/>
            <a:ext cx="4179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Interactions regarding users, merchants or even both together.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C2526FE-8117-4F32-9408-70FA3C7C6D0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9884" y="2404359"/>
          <a:ext cx="4928460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21410">
                  <a:extLst>
                    <a:ext uri="{9D8B030D-6E8A-4147-A177-3AD203B41FA5}">
                      <a16:colId xmlns:a16="http://schemas.microsoft.com/office/drawing/2014/main" val="1935527031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053740939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624816796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4043552819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405461513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179074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263947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90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338674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57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5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237186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25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2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40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49472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05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28974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5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359629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8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216711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7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61119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2317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A4B0E0C-8D93-4A3F-86F4-C4A7064E5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377" y="1676853"/>
            <a:ext cx="3197364" cy="31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1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87B602-F62B-43E3-BE12-593DF83BCCC8}"/>
              </a:ext>
            </a:extLst>
          </p:cNvPr>
          <p:cNvSpPr txBox="1"/>
          <p:nvPr/>
        </p:nvSpPr>
        <p:spPr>
          <a:xfrm>
            <a:off x="2368549" y="394454"/>
            <a:ext cx="5343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Statistical Analysis Features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AB628-E566-4810-A720-8BEE9E4F5721}"/>
              </a:ext>
            </a:extLst>
          </p:cNvPr>
          <p:cNvSpPr txBox="1"/>
          <p:nvPr/>
        </p:nvSpPr>
        <p:spPr>
          <a:xfrm>
            <a:off x="2229285" y="1281747"/>
            <a:ext cx="56220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 the calculated user-merchant counting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deviation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9A8F375-020C-4634-B5D3-2D93D9713396}"/>
              </a:ext>
            </a:extLst>
          </p:cNvPr>
          <p:cNvSpPr/>
          <p:nvPr/>
        </p:nvSpPr>
        <p:spPr>
          <a:xfrm>
            <a:off x="5557833" y="3608342"/>
            <a:ext cx="678180" cy="312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85F6B79-B814-4700-B645-BF8A231BA9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7625" y="3116852"/>
          <a:ext cx="3661503" cy="1295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0501">
                  <a:extLst>
                    <a:ext uri="{9D8B030D-6E8A-4147-A177-3AD203B41FA5}">
                      <a16:colId xmlns:a16="http://schemas.microsoft.com/office/drawing/2014/main" val="4209355329"/>
                    </a:ext>
                  </a:extLst>
                </a:gridCol>
                <a:gridCol w="1220501">
                  <a:extLst>
                    <a:ext uri="{9D8B030D-6E8A-4147-A177-3AD203B41FA5}">
                      <a16:colId xmlns:a16="http://schemas.microsoft.com/office/drawing/2014/main" val="4112978314"/>
                    </a:ext>
                  </a:extLst>
                </a:gridCol>
                <a:gridCol w="1220501">
                  <a:extLst>
                    <a:ext uri="{9D8B030D-6E8A-4147-A177-3AD203B41FA5}">
                      <a16:colId xmlns:a16="http://schemas.microsoft.com/office/drawing/2014/main" val="2692483892"/>
                    </a:ext>
                  </a:extLst>
                </a:gridCol>
              </a:tblGrid>
              <a:tr h="247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Merchant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82858"/>
                  </a:ext>
                </a:extLst>
              </a:tr>
              <a:tr h="247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43257"/>
                  </a:ext>
                </a:extLst>
              </a:tr>
              <a:tr h="247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65319"/>
                  </a:ext>
                </a:extLst>
              </a:tr>
              <a:tr h="247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19135"/>
                  </a:ext>
                </a:extLst>
              </a:tr>
              <a:tr h="2451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8294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C291D06-07E8-4EF1-A60A-7C9603F486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04718" y="3116852"/>
          <a:ext cx="1719588" cy="1295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59794">
                  <a:extLst>
                    <a:ext uri="{9D8B030D-6E8A-4147-A177-3AD203B41FA5}">
                      <a16:colId xmlns:a16="http://schemas.microsoft.com/office/drawing/2014/main" val="4037665219"/>
                    </a:ext>
                  </a:extLst>
                </a:gridCol>
                <a:gridCol w="859794">
                  <a:extLst>
                    <a:ext uri="{9D8B030D-6E8A-4147-A177-3AD203B41FA5}">
                      <a16:colId xmlns:a16="http://schemas.microsoft.com/office/drawing/2014/main" val="2444402967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Used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2933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7996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75872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3115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7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61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BD4FF-3E22-4196-BE13-0CAE0CBFBA41}"/>
              </a:ext>
            </a:extLst>
          </p:cNvPr>
          <p:cNvSpPr txBox="1"/>
          <p:nvPr/>
        </p:nvSpPr>
        <p:spPr>
          <a:xfrm>
            <a:off x="2772409" y="181094"/>
            <a:ext cx="4535805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Time Period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800184-AB77-433F-9633-FE729A8AB7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50" y="2533963"/>
            <a:ext cx="8884922" cy="1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6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title="Period">
            <a:extLst>
              <a:ext uri="{FF2B5EF4-FFF2-40B4-BE49-F238E27FC236}">
                <a16:creationId xmlns:a16="http://schemas.microsoft.com/office/drawing/2014/main" id="{78E8D828-B221-41EF-A519-01B7EAE34D3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16714" y="162186"/>
          <a:ext cx="4110413" cy="2335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14">
            <a:extLst>
              <a:ext uri="{FF2B5EF4-FFF2-40B4-BE49-F238E27FC236}">
                <a16:creationId xmlns:a16="http://schemas.microsoft.com/office/drawing/2014/main" id="{9D3C064F-4C41-4CFB-81B0-157699043B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87040" y="423181"/>
          <a:ext cx="1790700" cy="1813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420935532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112978314"/>
                    </a:ext>
                  </a:extLst>
                </a:gridCol>
              </a:tblGrid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82858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43257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65319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19135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8294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22128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4280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453DDC0A-18C8-4C63-92EA-98FFF6F25E46}"/>
              </a:ext>
            </a:extLst>
          </p:cNvPr>
          <p:cNvSpPr/>
          <p:nvPr/>
        </p:nvSpPr>
        <p:spPr>
          <a:xfrm>
            <a:off x="4987430" y="1173751"/>
            <a:ext cx="678180" cy="312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0F9BFBA0-2139-47C3-AD9E-6D86D0FF996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580" y="3486421"/>
          <a:ext cx="1790700" cy="1813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420935532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112978314"/>
                    </a:ext>
                  </a:extLst>
                </a:gridCol>
              </a:tblGrid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82858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347901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43257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125048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65319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101852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19135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150874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8294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22128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428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994292-B99A-4AFD-9595-075E9F80CE1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082290" y="3126198"/>
          <a:ext cx="4110413" cy="2457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F99D39C9-B470-42E8-82FE-8137259460E8}"/>
              </a:ext>
            </a:extLst>
          </p:cNvPr>
          <p:cNvSpPr/>
          <p:nvPr/>
        </p:nvSpPr>
        <p:spPr>
          <a:xfrm>
            <a:off x="2404110" y="4198577"/>
            <a:ext cx="678180" cy="312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0F62AD-71D4-4D55-9373-5EB5F1575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06" y="2387941"/>
            <a:ext cx="2160847" cy="8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FD2A95-96BE-40A0-A3B6-032A7392B869}"/>
              </a:ext>
            </a:extLst>
          </p:cNvPr>
          <p:cNvSpPr txBox="1"/>
          <p:nvPr/>
        </p:nvSpPr>
        <p:spPr>
          <a:xfrm>
            <a:off x="2926474" y="108820"/>
            <a:ext cx="4227675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Double 11 Features</a:t>
            </a:r>
          </a:p>
        </p:txBody>
      </p:sp>
      <p:pic>
        <p:nvPicPr>
          <p:cNvPr id="1026" name="Picture 2" descr="What Alibaba&amp;amp;#039;s Double 11 event tells us about China&amp;amp;#039;s economy  EJINSIGHT - ejinsight.com">
            <a:extLst>
              <a:ext uri="{FF2B5EF4-FFF2-40B4-BE49-F238E27FC236}">
                <a16:creationId xmlns:a16="http://schemas.microsoft.com/office/drawing/2014/main" id="{62970204-4143-4A9A-A03E-78A19B507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4" y="2835275"/>
            <a:ext cx="4424357" cy="229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098634-28E5-4EFA-89FD-0D5752EF0BE9}"/>
              </a:ext>
            </a:extLst>
          </p:cNvPr>
          <p:cNvSpPr txBox="1"/>
          <p:nvPr/>
        </p:nvSpPr>
        <p:spPr>
          <a:xfrm>
            <a:off x="714295" y="1477580"/>
            <a:ext cx="4424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sz="1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November – shopping festival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Huge volume of online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sz="1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ne-time deal hunters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9EB7B-D3AE-4ADB-B3FB-DB58F1368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19" y="1495471"/>
            <a:ext cx="4603334" cy="30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36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1598A102-B64C-4140-A76B-499F527363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994" y="1677908"/>
          <a:ext cx="3285640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21410">
                  <a:extLst>
                    <a:ext uri="{9D8B030D-6E8A-4147-A177-3AD203B41FA5}">
                      <a16:colId xmlns:a16="http://schemas.microsoft.com/office/drawing/2014/main" val="1935527031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053740939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624816796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40435528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Merchant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263947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90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338674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57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5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237186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25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2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40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49472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05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28974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5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359629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8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216711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7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61119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23172"/>
                  </a:ext>
                </a:extLst>
              </a:tr>
            </a:tbl>
          </a:graphicData>
        </a:graphic>
      </p:graphicFrame>
      <p:sp>
        <p:nvSpPr>
          <p:cNvPr id="3" name="Arrow: Up-Down 2">
            <a:extLst>
              <a:ext uri="{FF2B5EF4-FFF2-40B4-BE49-F238E27FC236}">
                <a16:creationId xmlns:a16="http://schemas.microsoft.com/office/drawing/2014/main" id="{504CC9A6-BD46-4AB4-9C37-E8F2ABE881BA}"/>
              </a:ext>
            </a:extLst>
          </p:cNvPr>
          <p:cNvSpPr/>
          <p:nvPr/>
        </p:nvSpPr>
        <p:spPr>
          <a:xfrm rot="16200000">
            <a:off x="3120986" y="810749"/>
            <a:ext cx="101600" cy="1535699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13E68-704C-4803-AF48-DB4C84E0E197}"/>
              </a:ext>
            </a:extLst>
          </p:cNvPr>
          <p:cNvSpPr txBox="1"/>
          <p:nvPr/>
        </p:nvSpPr>
        <p:spPr>
          <a:xfrm>
            <a:off x="2758852" y="1318586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215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A241F-A41E-4388-B563-D5940406E615}"/>
              </a:ext>
            </a:extLst>
          </p:cNvPr>
          <p:cNvSpPr txBox="1"/>
          <p:nvPr/>
        </p:nvSpPr>
        <p:spPr>
          <a:xfrm>
            <a:off x="4232530" y="2573347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+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57BCC6F9-6B72-4FB8-BD60-9DB6A573DD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40311" y="1677908"/>
          <a:ext cx="879268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9268">
                  <a:extLst>
                    <a:ext uri="{9D8B030D-6E8A-4147-A177-3AD203B41FA5}">
                      <a16:colId xmlns:a16="http://schemas.microsoft.com/office/drawing/2014/main" val="1935527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PCA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90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57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5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25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2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40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05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5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8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7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231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76F762-E1F6-4B29-A6E8-D6CFE1776141}"/>
              </a:ext>
            </a:extLst>
          </p:cNvPr>
          <p:cNvSpPr txBox="1"/>
          <p:nvPr/>
        </p:nvSpPr>
        <p:spPr>
          <a:xfrm>
            <a:off x="4913429" y="1307406"/>
            <a:ext cx="1133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5 PCA features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4A04837E-6292-4498-94DC-AEC9C81D54EA}"/>
              </a:ext>
            </a:extLst>
          </p:cNvPr>
          <p:cNvSpPr/>
          <p:nvPr/>
        </p:nvSpPr>
        <p:spPr>
          <a:xfrm rot="16200000">
            <a:off x="5429143" y="1138966"/>
            <a:ext cx="101602" cy="87926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Análise de componentes principais – Wikipédia, a enciclopédia livre">
            <a:extLst>
              <a:ext uri="{FF2B5EF4-FFF2-40B4-BE49-F238E27FC236}">
                <a16:creationId xmlns:a16="http://schemas.microsoft.com/office/drawing/2014/main" id="{55E55BBF-56A1-45E7-A1C8-A6B5FF948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076" y="2046404"/>
            <a:ext cx="2620475" cy="245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BD909F-FF8D-40B4-A7AB-6F2D8A8D2E00}"/>
              </a:ext>
            </a:extLst>
          </p:cNvPr>
          <p:cNvSpPr txBox="1"/>
          <p:nvPr/>
        </p:nvSpPr>
        <p:spPr>
          <a:xfrm>
            <a:off x="3503929" y="195688"/>
            <a:ext cx="3072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PCA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20667-3AFC-4A09-ABC1-C59CC5EAA9C5}"/>
              </a:ext>
            </a:extLst>
          </p:cNvPr>
          <p:cNvSpPr txBox="1"/>
          <p:nvPr/>
        </p:nvSpPr>
        <p:spPr>
          <a:xfrm>
            <a:off x="653994" y="4505121"/>
            <a:ext cx="526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Summarize all features in 5 dimensions using Principal Component Analysis and append it to the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398539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980961-CA71-F844-9A6E-81B6026D170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898179" cy="3288600"/>
          </a:xfrm>
        </p:spPr>
        <p:txBody>
          <a:bodyPr/>
          <a:lstStyle/>
          <a:p>
            <a:r>
              <a:rPr lang="en-US" sz="2400" dirty="0"/>
              <a:t>Analyzed and cleaned large dataset</a:t>
            </a:r>
          </a:p>
          <a:p>
            <a:r>
              <a:rPr lang="en-US" sz="2400" dirty="0"/>
              <a:t>Performed feature engineering to extract a variety of features of different complexity levels</a:t>
            </a:r>
          </a:p>
          <a:p>
            <a:r>
              <a:rPr lang="en-US" sz="2400" dirty="0"/>
              <a:t>Implemented prediction model based on ensemble of classifiers</a:t>
            </a:r>
          </a:p>
          <a:p>
            <a:r>
              <a:rPr lang="en-US" sz="2400" dirty="0"/>
              <a:t>Submitted our solution on </a:t>
            </a:r>
            <a:r>
              <a:rPr lang="en-US" sz="2400" dirty="0" err="1"/>
              <a:t>tianchi.aliyun.com</a:t>
            </a:r>
            <a:r>
              <a:rPr lang="en-US" sz="2400" dirty="0"/>
              <a:t> and made it to the Top 40 Leaderboard!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694C3-A3BD-6341-97F5-3D6D5300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731C1-76C7-7646-9010-107327F9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36" y="942121"/>
            <a:ext cx="4722726" cy="47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7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A5D3B9-53A0-D642-99A3-61CCEB5B1230}"/>
              </a:ext>
            </a:extLst>
          </p:cNvPr>
          <p:cNvSpPr/>
          <p:nvPr/>
        </p:nvSpPr>
        <p:spPr>
          <a:xfrm>
            <a:off x="4752870" y="783771"/>
            <a:ext cx="5054321" cy="4039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49A7C-569E-8140-AF67-533C226BB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59" y="783771"/>
            <a:ext cx="5015114" cy="4012091"/>
          </a:xfrm>
          <a:prstGeom prst="rect">
            <a:avLst/>
          </a:prstGeom>
        </p:spPr>
      </p:pic>
      <p:sp>
        <p:nvSpPr>
          <p:cNvPr id="509" name="TextShape 1"/>
          <p:cNvSpPr/>
          <p:nvPr/>
        </p:nvSpPr>
        <p:spPr>
          <a:xfrm>
            <a:off x="274319" y="1180800"/>
            <a:ext cx="5705375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strike="noStrike" spc="-1" dirty="0">
                <a:solidFill>
                  <a:srgbClr val="000000"/>
                </a:solidFill>
                <a:latin typeface="Noto Sans"/>
                <a:ea typeface="DejaVu Sans"/>
              </a:rPr>
              <a:t>How promotions work</a:t>
            </a:r>
            <a:endParaRPr lang="en-US" sz="4400" strike="noStrike" spc="-1" dirty="0"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41768E-E06F-EE41-A10D-7122C61767BA}"/>
              </a:ext>
            </a:extLst>
          </p:cNvPr>
          <p:cNvSpPr/>
          <p:nvPr/>
        </p:nvSpPr>
        <p:spPr>
          <a:xfrm>
            <a:off x="4823209" y="4823209"/>
            <a:ext cx="2130250" cy="30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D84AD298-B5A3-304E-A20D-723B7C33B044}"/>
              </a:ext>
            </a:extLst>
          </p:cNvPr>
          <p:cNvSpPr/>
          <p:nvPr/>
        </p:nvSpPr>
        <p:spPr>
          <a:xfrm>
            <a:off x="460080" y="2137679"/>
            <a:ext cx="4654531" cy="29869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Offer discounts on particular occasions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Attract a large number of new customers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Expect some of the new buyers to become regular customers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latin typeface="Noto Sans"/>
              </a:rPr>
              <a:t>Avoid one-time deal hunters as much as possible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latin typeface="Noto Sans"/>
              </a:rPr>
              <a:t>Maximize return on investment (ROI) by targeting people most likely to become loyal customers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A5D3B9-53A0-D642-99A3-61CCEB5B1230}"/>
              </a:ext>
            </a:extLst>
          </p:cNvPr>
          <p:cNvSpPr/>
          <p:nvPr/>
        </p:nvSpPr>
        <p:spPr>
          <a:xfrm>
            <a:off x="4752870" y="783771"/>
            <a:ext cx="5054321" cy="4039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49A7C-569E-8140-AF67-533C226BB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59" y="783771"/>
            <a:ext cx="5015114" cy="4012091"/>
          </a:xfrm>
          <a:prstGeom prst="rect">
            <a:avLst/>
          </a:prstGeom>
        </p:spPr>
      </p:pic>
      <p:sp>
        <p:nvSpPr>
          <p:cNvPr id="508" name="TextShape 2"/>
          <p:cNvSpPr/>
          <p:nvPr/>
        </p:nvSpPr>
        <p:spPr>
          <a:xfrm>
            <a:off x="460080" y="2137679"/>
            <a:ext cx="4654531" cy="29869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Offer discounts on particular occasions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Attract a large number of new customers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Expect some of the new buyers to become regular customers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latin typeface="Noto Sans"/>
              </a:rPr>
              <a:t>Avoid one-time deal hunters as much as possible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1" spc="-1" dirty="0">
                <a:solidFill>
                  <a:srgbClr val="FF0000"/>
                </a:solidFill>
                <a:latin typeface="Noto Sans"/>
              </a:rPr>
              <a:t>Maximize return on investment (ROI) by targeting people most likely to become loyal customers</a:t>
            </a:r>
            <a:endParaRPr lang="en-US" sz="18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09" name="TextShape 1"/>
          <p:cNvSpPr/>
          <p:nvPr/>
        </p:nvSpPr>
        <p:spPr>
          <a:xfrm>
            <a:off x="274318" y="1180799"/>
            <a:ext cx="5488807" cy="6554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strike="noStrike" spc="-1" dirty="0">
                <a:solidFill>
                  <a:srgbClr val="000000"/>
                </a:solidFill>
                <a:latin typeface="Noto Sans"/>
                <a:ea typeface="DejaVu Sans"/>
              </a:rPr>
              <a:t>How promotions work</a:t>
            </a:r>
            <a:endParaRPr lang="en-US" sz="4400" strike="noStrike" spc="-1" dirty="0"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41768E-E06F-EE41-A10D-7122C61767BA}"/>
              </a:ext>
            </a:extLst>
          </p:cNvPr>
          <p:cNvSpPr/>
          <p:nvPr/>
        </p:nvSpPr>
        <p:spPr>
          <a:xfrm>
            <a:off x="4823209" y="4823209"/>
            <a:ext cx="2130250" cy="30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E8209BFA-277A-DB4C-BBD3-09709F61BBD5}"/>
              </a:ext>
            </a:extLst>
          </p:cNvPr>
          <p:cNvSpPr/>
          <p:nvPr/>
        </p:nvSpPr>
        <p:spPr>
          <a:xfrm rot="1815382">
            <a:off x="2098373" y="4901221"/>
            <a:ext cx="663191" cy="180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A3816-CFBC-BB48-9169-C654B509DFEA}"/>
              </a:ext>
            </a:extLst>
          </p:cNvPr>
          <p:cNvSpPr txBox="1"/>
          <p:nvPr/>
        </p:nvSpPr>
        <p:spPr>
          <a:xfrm>
            <a:off x="2843684" y="502417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Big Data!</a:t>
            </a:r>
          </a:p>
        </p:txBody>
      </p:sp>
    </p:spTree>
    <p:extLst>
      <p:ext uri="{BB962C8B-B14F-4D97-AF65-F5344CB8AC3E}">
        <p14:creationId xmlns:p14="http://schemas.microsoft.com/office/powerpoint/2010/main" val="146300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37912B-06E3-C04F-9ACE-B8325BD369D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3999" y="1326599"/>
            <a:ext cx="5295221" cy="4087611"/>
          </a:xfrm>
        </p:spPr>
        <p:txBody>
          <a:bodyPr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Predicting repeated buyers requires a lot of data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Difficult to do for individual stores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Readily available for large e-commerce platforms, such as TMALL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Models trained on data from large platforms can be used by individual stores, if made available</a:t>
            </a:r>
            <a:r>
              <a:rPr lang="en-US" sz="36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33E88-340E-9243-9C49-3977EA11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to use Big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8213B-9A71-1F40-A577-9E8083767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103" y="1326600"/>
            <a:ext cx="5092728" cy="381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9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B01D-2605-7C48-905C-62A3D4EC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competition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F595B-DAF3-9845-AEFD-684FD852484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326599"/>
            <a:ext cx="4489105" cy="3967295"/>
          </a:xfrm>
        </p:spPr>
        <p:txBody>
          <a:bodyPr/>
          <a:lstStyle/>
          <a:p>
            <a:r>
              <a:rPr lang="en-US" sz="2400" spc="-1" dirty="0">
                <a:solidFill>
                  <a:srgbClr val="808080"/>
                </a:solidFill>
                <a:latin typeface="Noto Sans"/>
              </a:rPr>
              <a:t>Data from </a:t>
            </a:r>
            <a:r>
              <a:rPr lang="en-US" sz="2400" spc="-1" dirty="0" err="1">
                <a:solidFill>
                  <a:srgbClr val="808080"/>
                </a:solidFill>
                <a:latin typeface="Noto Sans"/>
              </a:rPr>
              <a:t>Tmall.com</a:t>
            </a: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 user behavior in the 6 months leading up to 11/11 promotion</a:t>
            </a:r>
          </a:p>
          <a:p>
            <a:r>
              <a:rPr lang="en-US" sz="2400" spc="-1" dirty="0">
                <a:solidFill>
                  <a:srgbClr val="808080"/>
                </a:solidFill>
                <a:latin typeface="Noto Sans"/>
              </a:rPr>
              <a:t>Given a training and testing dataset</a:t>
            </a:r>
          </a:p>
          <a:p>
            <a:r>
              <a:rPr lang="en-US" sz="2400" spc="-1" dirty="0">
                <a:solidFill>
                  <a:srgbClr val="808080"/>
                </a:solidFill>
                <a:latin typeface="Noto Sans"/>
              </a:rPr>
              <a:t>Need to predict labels for testing dataset and upload results in CSV format</a:t>
            </a:r>
          </a:p>
          <a:p>
            <a:r>
              <a:rPr lang="en-US" sz="2400" spc="-1" dirty="0">
                <a:solidFill>
                  <a:srgbClr val="808080"/>
                </a:solidFill>
                <a:latin typeface="Noto Sans"/>
              </a:rPr>
              <a:t>Use AUC (Area Under the ROC Curve) to evaluate predictions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7F7F7-1535-7647-96AA-74C273223B63}"/>
              </a:ext>
            </a:extLst>
          </p:cNvPr>
          <p:cNvSpPr/>
          <p:nvPr/>
        </p:nvSpPr>
        <p:spPr>
          <a:xfrm>
            <a:off x="4812632" y="4836695"/>
            <a:ext cx="2165684" cy="26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Rectangle 549"/>
          <p:cNvSpPr/>
          <p:nvPr/>
        </p:nvSpPr>
        <p:spPr>
          <a:xfrm>
            <a:off x="1832381" y="191161"/>
            <a:ext cx="6414878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+mj-lt"/>
                <a:ea typeface="+mj-ea"/>
                <a:cs typeface="+mj-cs"/>
              </a:rPr>
              <a:t>The competition dataset</a:t>
            </a:r>
          </a:p>
        </p:txBody>
      </p:sp>
      <p:sp>
        <p:nvSpPr>
          <p:cNvPr id="566" name="Oval 565"/>
          <p:cNvSpPr/>
          <p:nvPr/>
        </p:nvSpPr>
        <p:spPr>
          <a:xfrm>
            <a:off x="4445640" y="822960"/>
            <a:ext cx="273960" cy="2739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7" name="Oval 566"/>
          <p:cNvSpPr/>
          <p:nvPr/>
        </p:nvSpPr>
        <p:spPr>
          <a:xfrm>
            <a:off x="4902840" y="822960"/>
            <a:ext cx="273960" cy="2739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Oval 567"/>
          <p:cNvSpPr/>
          <p:nvPr/>
        </p:nvSpPr>
        <p:spPr>
          <a:xfrm>
            <a:off x="5360040" y="822960"/>
            <a:ext cx="273960" cy="27396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1ADE37-DC19-BB44-88AF-DC7C0527CC7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3999" y="1326599"/>
            <a:ext cx="5355379" cy="424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dataset contains two types of data: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Customer demographic information, such as age and gender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Customer-merchant interaction data:</a:t>
            </a:r>
          </a:p>
          <a:p>
            <a:pPr marL="673200" lvl="2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808080"/>
                </a:solidFill>
                <a:latin typeface="Noto Sans"/>
              </a:rPr>
              <a:t>Label indicating whether the customer is a repeated buyer (training dataset) </a:t>
            </a:r>
          </a:p>
          <a:p>
            <a:pPr marL="673200" lvl="2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808080"/>
                </a:solidFill>
                <a:latin typeface="Noto Sans"/>
              </a:rPr>
              <a:t>Activity log: one record (with timestamp, category, brand and item number, plus the action type) for each item that was clicked, added to cart, purchased or added to favorite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B36A5B-5A31-414F-86AC-5294A590C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20" y="1747705"/>
            <a:ext cx="2667789" cy="26677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C8BA06-0092-F144-B4F9-A881B763ED6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4000" y="1326600"/>
            <a:ext cx="5293899" cy="43439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We use the AUC (Area Under the ROC Curve) to benchmark our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The ROC curve is obtained by plotting the True Positive (TP) rate as a function of the False Positive (FP) rate, with one point for each classification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The AUC is the integral of the curve, evaluated from (0,0) to (1,1).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AUC is a good measure because it is scale-invariant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F5160-0897-A142-86CA-BF2BF6FA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evaluation criteria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625F7-BD0A-D842-A549-7D14C5956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582" y="1714385"/>
            <a:ext cx="3134333" cy="2513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629B16-7765-4A43-A7C3-F728BF8FBFCD}"/>
              </a:ext>
            </a:extLst>
          </p:cNvPr>
          <p:cNvSpPr txBox="1"/>
          <p:nvPr/>
        </p:nvSpPr>
        <p:spPr>
          <a:xfrm>
            <a:off x="5797899" y="4399948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credits: </a:t>
            </a:r>
            <a:r>
              <a:rPr lang="en-US" dirty="0" err="1"/>
              <a:t>developers.google.com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Rectangle 535"/>
          <p:cNvSpPr/>
          <p:nvPr/>
        </p:nvSpPr>
        <p:spPr>
          <a:xfrm>
            <a:off x="1044540" y="1528182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666666"/>
                </a:solidFill>
                <a:latin typeface="Noto Sans"/>
              </a:rPr>
              <a:t>The first </a:t>
            </a:r>
            <a:r>
              <a:rPr lang="en-US" sz="1500" b="0" strike="noStrike" spc="-1">
                <a:solidFill>
                  <a:srgbClr val="666666"/>
                </a:solidFill>
                <a:latin typeface="Noto Sans"/>
              </a:rPr>
              <a:t>step was </a:t>
            </a:r>
            <a:r>
              <a:rPr lang="en-US" sz="1500" b="0" strike="noStrike" spc="-1" dirty="0">
                <a:solidFill>
                  <a:srgbClr val="666666"/>
                </a:solidFill>
                <a:latin typeface="Noto Sans"/>
              </a:rPr>
              <a:t>to reorganize the dataset to optimize memory usage, and replace invalid (nan) values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1410660" y="111384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Noto Sans"/>
              </a:rPr>
              <a:t>Clean data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538" name="Rectangle 537"/>
          <p:cNvSpPr/>
          <p:nvPr/>
        </p:nvSpPr>
        <p:spPr>
          <a:xfrm>
            <a:off x="2560320" y="417960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spc="-1" dirty="0">
                <a:solidFill>
                  <a:srgbClr val="666666"/>
                </a:solidFill>
                <a:latin typeface="Noto Sans"/>
              </a:rPr>
              <a:t>Before training, we need to arrange the data in a way that makes training most effective. This involves creating features of interest by organizing and transforming the data with various techniques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1878840" y="3795840"/>
            <a:ext cx="2837991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Noto Sans"/>
              </a:rPr>
              <a:t>Feature engineering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540" name="Rectangle 539"/>
          <p:cNvSpPr/>
          <p:nvPr/>
        </p:nvSpPr>
        <p:spPr>
          <a:xfrm>
            <a:off x="6714000" y="408456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666666"/>
                </a:solidFill>
                <a:latin typeface="Noto Sans"/>
              </a:rPr>
              <a:t>We predict using an ensemble of the trained classifier models, taking their best instances, and optimizing the weight </a:t>
            </a:r>
            <a:r>
              <a:rPr lang="en-US" sz="1500" b="0" strike="noStrike" spc="-1">
                <a:solidFill>
                  <a:srgbClr val="666666"/>
                </a:solidFill>
                <a:latin typeface="Noto Sans"/>
              </a:rPr>
              <a:t>of each model.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7365240" y="367416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Noto Sans"/>
              </a:rPr>
              <a:t>Predicting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542" name="Rectangle 541"/>
          <p:cNvSpPr/>
          <p:nvPr/>
        </p:nvSpPr>
        <p:spPr>
          <a:xfrm>
            <a:off x="5068080" y="152424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666666"/>
                </a:solidFill>
                <a:latin typeface="Noto Sans"/>
              </a:rPr>
              <a:t>We train several classifier models (</a:t>
            </a:r>
            <a:r>
              <a:rPr lang="en-US" sz="1500" spc="-1" dirty="0" err="1">
                <a:solidFill>
                  <a:srgbClr val="666666"/>
                </a:solidFill>
                <a:latin typeface="Noto Sans"/>
              </a:rPr>
              <a:t>CatBoostClassifier</a:t>
            </a:r>
            <a:r>
              <a:rPr lang="en-US" sz="1500" spc="-1" dirty="0">
                <a:solidFill>
                  <a:srgbClr val="666666"/>
                </a:solidFill>
                <a:latin typeface="Noto Sans"/>
              </a:rPr>
              <a:t>, </a:t>
            </a:r>
            <a:r>
              <a:rPr lang="en-US" sz="1500" spc="-1" dirty="0" err="1">
                <a:solidFill>
                  <a:srgbClr val="666666"/>
                </a:solidFill>
                <a:latin typeface="Noto Sans"/>
              </a:rPr>
              <a:t>LGBMClassifier</a:t>
            </a:r>
            <a:r>
              <a:rPr lang="en-US" sz="1500" spc="-1" dirty="0">
                <a:solidFill>
                  <a:srgbClr val="666666"/>
                </a:solidFill>
                <a:latin typeface="Noto Sans"/>
              </a:rPr>
              <a:t>, </a:t>
            </a:r>
            <a:r>
              <a:rPr lang="en-US" sz="1500" spc="-1" dirty="0" err="1">
                <a:solidFill>
                  <a:srgbClr val="666666"/>
                </a:solidFill>
                <a:latin typeface="Noto Sans"/>
              </a:rPr>
              <a:t>XGBClassifier</a:t>
            </a:r>
            <a:r>
              <a:rPr lang="en-US" sz="1500" spc="-1" dirty="0">
                <a:solidFill>
                  <a:srgbClr val="666666"/>
                </a:solidFill>
                <a:latin typeface="Noto Sans"/>
              </a:rPr>
              <a:t>) and optimize their hyperparameters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5568594" y="90648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Noto Sans"/>
              </a:rPr>
              <a:t>Training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544" name="Rectangle 543"/>
          <p:cNvSpPr/>
          <p:nvPr/>
        </p:nvSpPr>
        <p:spPr>
          <a:xfrm>
            <a:off x="496080" y="51840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latin typeface="Noto Sans"/>
              </a:rPr>
              <a:t>01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2416320" y="307872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latin typeface="Noto Sans"/>
              </a:rPr>
              <a:t>02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546" name="Rectangle 545"/>
          <p:cNvSpPr/>
          <p:nvPr/>
        </p:nvSpPr>
        <p:spPr>
          <a:xfrm>
            <a:off x="4610880" y="57744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latin typeface="Noto Sans"/>
              </a:rPr>
              <a:t>03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6256800" y="313776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latin typeface="Noto Sans"/>
              </a:rPr>
              <a:t>04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2C5C16-94E8-A54B-AED0-2AC04D7E5372}"/>
              </a:ext>
            </a:extLst>
          </p:cNvPr>
          <p:cNvSpPr/>
          <p:nvPr/>
        </p:nvSpPr>
        <p:spPr>
          <a:xfrm>
            <a:off x="2560320" y="285840"/>
            <a:ext cx="49374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Lato Black"/>
              </a:rPr>
              <a:t>The roadmap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838F-F9BA-3B49-BDC8-7BB6D5217B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87547" y="763718"/>
            <a:ext cx="5466303" cy="947738"/>
          </a:xfrm>
        </p:spPr>
        <p:txBody>
          <a:bodyPr/>
          <a:lstStyle/>
          <a:p>
            <a:pPr algn="ctr"/>
            <a:r>
              <a:rPr lang="en-US" dirty="0"/>
              <a:t>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7684D-55F6-1B43-9972-D40F230E5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96" y="1818751"/>
            <a:ext cx="3520204" cy="35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8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858</Words>
  <Application>Microsoft Macintosh PowerPoint</Application>
  <PresentationFormat>Custom</PresentationFormat>
  <Paragraphs>274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DejaVu Sans</vt:lpstr>
      <vt:lpstr>Noto Sans CJK SC</vt:lpstr>
      <vt:lpstr>SimSun</vt:lpstr>
      <vt:lpstr>Arial</vt:lpstr>
      <vt:lpstr>Calibri</vt:lpstr>
      <vt:lpstr>Lato</vt:lpstr>
      <vt:lpstr>Lato Black</vt:lpstr>
      <vt:lpstr>Noto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When to use Big Data</vt:lpstr>
      <vt:lpstr>The competition details</vt:lpstr>
      <vt:lpstr>PowerPoint Presentation</vt:lpstr>
      <vt:lpstr>The evaluation criteria</vt:lpstr>
      <vt:lpstr>PowerPoint Presentation</vt:lpstr>
      <vt:lpstr>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subject/>
  <dc:creator/>
  <dc:description/>
  <cp:lastModifiedBy>Gabriele Oliaro</cp:lastModifiedBy>
  <cp:revision>22</cp:revision>
  <dcterms:created xsi:type="dcterms:W3CDTF">2021-12-12T11:24:33Z</dcterms:created>
  <dcterms:modified xsi:type="dcterms:W3CDTF">2021-12-13T17:28:22Z</dcterms:modified>
  <dc:language>en-US</dc:language>
</cp:coreProperties>
</file>