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9" r:id="rId4"/>
    <p:sldId id="257" r:id="rId5"/>
    <p:sldId id="258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99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-1760" y="-112"/>
      </p:cViewPr>
      <p:guideLst>
        <p:guide orient="horz" pos="2876"/>
        <p:guide pos="5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B9BB3-80E4-EB46-A12B-0903C09641EE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3801C-9179-CF49-882F-4BE5DCDE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1pbr    282   7.83 0.6206581      2   0.78 0.7582979     -7.05</a:t>
            </a:r>
          </a:p>
          <a:p>
            <a:r>
              <a:rPr lang="de-DE" dirty="0" smtClean="0"/>
              <a:t>1qd3    312   9.67 0.7009003     51   5.12 0.6570305     -4.55</a:t>
            </a:r>
          </a:p>
          <a:p>
            <a:r>
              <a:rPr lang="de-DE" dirty="0" smtClean="0"/>
              <a:t>1tob    347   8.47 0.3806165    108   3.32 0.5051202     -5.15</a:t>
            </a:r>
          </a:p>
          <a:p>
            <a:r>
              <a:rPr lang="de-DE" dirty="0" smtClean="0"/>
              <a:t>2au4    204   6.42 0.1625451     60   4.22 0.1262045     -2.20</a:t>
            </a:r>
          </a:p>
          <a:p>
            <a:r>
              <a:rPr lang="de-DE" dirty="0" smtClean="0"/>
              <a:t>2juk    127   6.79 0.3949924     39   4.69 0.4164146     -2.10</a:t>
            </a:r>
          </a:p>
          <a:p>
            <a:r>
              <a:rPr lang="de-DE" dirty="0" smtClean="0"/>
              <a:t>2n0j    502   6.94 0.8210897     35   1.32 0.8466029     -5.62</a:t>
            </a:r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3801C-9179-CF49-882F-4BE5DCDE54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7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B89E-9DC0-1F4B-BFE5-720E78BAB7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3760-67F1-6F45-9DBD-B0370D27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0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B89E-9DC0-1F4B-BFE5-720E78BAB7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3760-67F1-6F45-9DBD-B0370D27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9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B89E-9DC0-1F4B-BFE5-720E78BAB7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3760-67F1-6F45-9DBD-B0370D27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2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B89E-9DC0-1F4B-BFE5-720E78BAB7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3760-67F1-6F45-9DBD-B0370D27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5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B89E-9DC0-1F4B-BFE5-720E78BAB7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3760-67F1-6F45-9DBD-B0370D27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B89E-9DC0-1F4B-BFE5-720E78BAB7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3760-67F1-6F45-9DBD-B0370D27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0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B89E-9DC0-1F4B-BFE5-720E78BAB7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3760-67F1-6F45-9DBD-B0370D27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9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B89E-9DC0-1F4B-BFE5-720E78BAB7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3760-67F1-6F45-9DBD-B0370D27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4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B89E-9DC0-1F4B-BFE5-720E78BAB7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3760-67F1-6F45-9DBD-B0370D27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B89E-9DC0-1F4B-BFE5-720E78BAB7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3760-67F1-6F45-9DBD-B0370D27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9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B89E-9DC0-1F4B-BFE5-720E78BAB7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3760-67F1-6F45-9DBD-B0370D27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2B89E-9DC0-1F4B-BFE5-720E78BAB7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3760-67F1-6F45-9DBD-B0370D27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7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em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71181" y="917691"/>
            <a:ext cx="6163993" cy="5274286"/>
            <a:chOff x="1329749" y="674761"/>
            <a:chExt cx="6163993" cy="5274286"/>
          </a:xfrm>
        </p:grpSpPr>
        <p:pic>
          <p:nvPicPr>
            <p:cNvPr id="13" name="Picture 12" descr="clscor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206" r="46298" b="11135"/>
            <a:stretch/>
          </p:blipFill>
          <p:spPr>
            <a:xfrm>
              <a:off x="1477029" y="870528"/>
              <a:ext cx="6016713" cy="507851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329749" y="674761"/>
              <a:ext cx="4624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Helvetica"/>
                  <a:cs typeface="Helvetica"/>
                </a:rPr>
                <a:t>A</a:t>
              </a:r>
              <a:endParaRPr lang="en-US" sz="3000" dirty="0">
                <a:latin typeface="Helvetica"/>
                <a:cs typeface="Helvetic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4231" y="676261"/>
              <a:ext cx="4624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Helvetica"/>
                  <a:cs typeface="Helvetica"/>
                </a:rPr>
                <a:t>B</a:t>
              </a:r>
              <a:endParaRPr lang="en-US" sz="3000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817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18773" y="1894870"/>
            <a:ext cx="5906454" cy="3068260"/>
            <a:chOff x="581418" y="2011973"/>
            <a:chExt cx="5906454" cy="3068260"/>
          </a:xfrm>
        </p:grpSpPr>
        <p:pic>
          <p:nvPicPr>
            <p:cNvPr id="7" name="Picture 6" descr="Rplot12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736" r="14792" b="32523"/>
            <a:stretch/>
          </p:blipFill>
          <p:spPr>
            <a:xfrm>
              <a:off x="771370" y="2011973"/>
              <a:ext cx="5716502" cy="306826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81418" y="2175174"/>
              <a:ext cx="46249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Helvetica"/>
                  <a:cs typeface="Helvetica"/>
                </a:rPr>
                <a:t>A</a:t>
              </a:r>
              <a:endParaRPr lang="en-US" sz="2500" dirty="0">
                <a:latin typeface="Helvetica"/>
                <a:cs typeface="Helvetic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8181" y="2176674"/>
              <a:ext cx="46249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Helvetica"/>
                  <a:cs typeface="Helvetica"/>
                </a:rPr>
                <a:t>B</a:t>
              </a:r>
              <a:endParaRPr lang="en-US" sz="2500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51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90004" y="2153456"/>
            <a:ext cx="6163992" cy="2551088"/>
            <a:chOff x="1329750" y="3493025"/>
            <a:chExt cx="6163992" cy="2551088"/>
          </a:xfrm>
        </p:grpSpPr>
        <p:pic>
          <p:nvPicPr>
            <p:cNvPr id="13" name="Picture 12" descr="clscor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511" r="46298" b="10337"/>
            <a:stretch/>
          </p:blipFill>
          <p:spPr>
            <a:xfrm>
              <a:off x="1477029" y="3883024"/>
              <a:ext cx="6016713" cy="216108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29750" y="3493025"/>
              <a:ext cx="48474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Helvetica"/>
                  <a:cs typeface="Helvetica"/>
                </a:rPr>
                <a:t>A</a:t>
              </a:r>
              <a:endParaRPr lang="en-US" sz="3000" dirty="0">
                <a:latin typeface="Helvetica"/>
                <a:cs typeface="Helvetic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4232" y="3494525"/>
              <a:ext cx="48474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Helvetica"/>
                  <a:cs typeface="Helvetica"/>
                </a:rPr>
                <a:t>B</a:t>
              </a:r>
              <a:endParaRPr lang="en-US" sz="3000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80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01492" y="1252462"/>
            <a:ext cx="6492837" cy="3504896"/>
            <a:chOff x="1101492" y="1252462"/>
            <a:chExt cx="6492837" cy="3504896"/>
          </a:xfrm>
        </p:grpSpPr>
        <p:pic>
          <p:nvPicPr>
            <p:cNvPr id="9" name="Picture 8" descr="Rplot04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25" r="9908" b="4606"/>
            <a:stretch/>
          </p:blipFill>
          <p:spPr>
            <a:xfrm>
              <a:off x="4582192" y="1323798"/>
              <a:ext cx="3012137" cy="343356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290715" y="1252462"/>
              <a:ext cx="4624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Helvetica"/>
                  <a:cs typeface="Helvetica"/>
                </a:rPr>
                <a:t>A</a:t>
              </a:r>
              <a:endParaRPr lang="en-US" sz="3000" dirty="0">
                <a:latin typeface="Helvetica"/>
                <a:cs typeface="Helvetic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09456" y="1252462"/>
              <a:ext cx="4624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Helvetica"/>
                  <a:cs typeface="Helvetica"/>
                </a:rPr>
                <a:t>B</a:t>
              </a:r>
              <a:endParaRPr lang="en-US" sz="3000" dirty="0">
                <a:latin typeface="Helvetica"/>
                <a:cs typeface="Helvetica"/>
              </a:endParaRPr>
            </a:p>
          </p:txBody>
        </p:sp>
        <p:pic>
          <p:nvPicPr>
            <p:cNvPr id="14" name="Picture 13" descr="fig_frames__0001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88" t="36959" r="35267" b="26856"/>
            <a:stretch/>
          </p:blipFill>
          <p:spPr>
            <a:xfrm>
              <a:off x="1101492" y="1739207"/>
              <a:ext cx="3427759" cy="2602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793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1069595" y="-236993"/>
            <a:ext cx="6541407" cy="7957381"/>
            <a:chOff x="1069595" y="-236993"/>
            <a:chExt cx="6541407" cy="7957381"/>
          </a:xfrm>
        </p:grpSpPr>
        <p:grpSp>
          <p:nvGrpSpPr>
            <p:cNvPr id="55" name="Group 54"/>
            <p:cNvGrpSpPr/>
            <p:nvPr/>
          </p:nvGrpSpPr>
          <p:grpSpPr>
            <a:xfrm>
              <a:off x="1075429" y="-236993"/>
              <a:ext cx="6529738" cy="3815336"/>
              <a:chOff x="1122993" y="1116677"/>
              <a:chExt cx="6529738" cy="3815336"/>
            </a:xfrm>
          </p:grpSpPr>
          <p:pic>
            <p:nvPicPr>
              <p:cNvPr id="51" name="Picture 50" descr="tmp_1lvj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2011" y="3121352"/>
                <a:ext cx="1950720" cy="1450848"/>
              </a:xfrm>
              <a:prstGeom prst="rect">
                <a:avLst/>
              </a:prstGeom>
            </p:spPr>
          </p:pic>
          <p:pic>
            <p:nvPicPr>
              <p:cNvPr id="47" name="Picture 46" descr="tmp_2l94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065" y="1272443"/>
                <a:ext cx="1950720" cy="1450848"/>
              </a:xfrm>
              <a:prstGeom prst="rect">
                <a:avLst/>
              </a:prstGeom>
            </p:spPr>
          </p:pic>
          <p:pic>
            <p:nvPicPr>
              <p:cNvPr id="49" name="Picture 48" descr="tmp_2fcx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2011" y="1272443"/>
                <a:ext cx="1950720" cy="1450848"/>
              </a:xfrm>
              <a:prstGeom prst="rect">
                <a:avLst/>
              </a:prstGeom>
            </p:spPr>
          </p:pic>
          <p:pic>
            <p:nvPicPr>
              <p:cNvPr id="46" name="Picture 45" descr="tmp_2be0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5492" y="1272443"/>
                <a:ext cx="1950720" cy="1450848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614980" y="4608848"/>
                <a:ext cx="18917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Helvetica"/>
                    <a:cs typeface="Helvetica"/>
                  </a:rPr>
                  <a:t>1UUI 1.2 (5.5) </a:t>
                </a:r>
                <a:r>
                  <a:rPr lang="en-US" sz="1500" dirty="0" err="1" smtClean="0">
                    <a:latin typeface="Helvetica"/>
                    <a:cs typeface="Helvetica"/>
                  </a:rPr>
                  <a:t>Å</a:t>
                </a:r>
                <a:r>
                  <a:rPr lang="en-US" sz="1500" dirty="0" smtClean="0">
                    <a:latin typeface="Helvetica"/>
                    <a:cs typeface="Helvetica"/>
                  </a:rPr>
                  <a:t>  </a:t>
                </a:r>
                <a:endParaRPr lang="en-US" sz="1500" dirty="0">
                  <a:latin typeface="Helvetica"/>
                  <a:cs typeface="Helvetica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22993" y="1116677"/>
                <a:ext cx="46249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smtClean="0">
                    <a:latin typeface="Helvetica"/>
                    <a:cs typeface="Helvetica"/>
                  </a:rPr>
                  <a:t>A</a:t>
                </a:r>
                <a:endParaRPr lang="en-US" sz="3000" dirty="0">
                  <a:latin typeface="Helvetica"/>
                  <a:cs typeface="Helvetica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771153" y="2753914"/>
                <a:ext cx="16605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Helvetica"/>
                    <a:cs typeface="Helvetica"/>
                  </a:rPr>
                  <a:t>2L94 </a:t>
                </a:r>
                <a:r>
                  <a:rPr lang="hr-HR" sz="1500" dirty="0" smtClean="0">
                    <a:latin typeface="Helvetica"/>
                    <a:cs typeface="Helvetica"/>
                  </a:rPr>
                  <a:t>3.8 (6.9) Å</a:t>
                </a:r>
                <a:endParaRPr lang="en-US" sz="1500" dirty="0">
                  <a:latin typeface="Helvetica"/>
                  <a:cs typeface="Helvetica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827184" y="2753914"/>
                <a:ext cx="170037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Helvetica"/>
                    <a:cs typeface="Helvetica"/>
                  </a:rPr>
                  <a:t>2FCX 2.4 (5.9) </a:t>
                </a:r>
                <a:r>
                  <a:rPr lang="en-US" sz="1500" dirty="0" err="1" smtClean="0">
                    <a:latin typeface="Helvetica"/>
                    <a:cs typeface="Helvetica"/>
                  </a:rPr>
                  <a:t>Å</a:t>
                </a:r>
                <a:r>
                  <a:rPr lang="en-US" sz="1500" dirty="0" smtClean="0">
                    <a:latin typeface="Helvetica"/>
                    <a:cs typeface="Helvetica"/>
                  </a:rPr>
                  <a:t> </a:t>
                </a:r>
                <a:endParaRPr lang="en-US" sz="1500" dirty="0">
                  <a:latin typeface="Helvetica"/>
                  <a:cs typeface="Helvetica"/>
                </a:endParaRPr>
              </a:p>
            </p:txBody>
          </p:sp>
          <p:pic>
            <p:nvPicPr>
              <p:cNvPr id="38" name="Picture 37" descr="tmp_1uui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3465" y="3121352"/>
                <a:ext cx="1950720" cy="1450848"/>
              </a:xfrm>
              <a:prstGeom prst="rect">
                <a:avLst/>
              </a:prstGeom>
            </p:spPr>
          </p:pic>
          <p:sp>
            <p:nvSpPr>
              <p:cNvPr id="53" name="TextBox 52"/>
              <p:cNvSpPr txBox="1"/>
              <p:nvPr/>
            </p:nvSpPr>
            <p:spPr>
              <a:xfrm>
                <a:off x="5702011" y="4608848"/>
                <a:ext cx="18917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Helvetica"/>
                    <a:cs typeface="Helvetica"/>
                  </a:rPr>
                  <a:t>1LJV 6.2 (7.3) </a:t>
                </a:r>
                <a:r>
                  <a:rPr lang="en-US" sz="1500" dirty="0" err="1" smtClean="0">
                    <a:latin typeface="Helvetica"/>
                    <a:cs typeface="Helvetica"/>
                  </a:rPr>
                  <a:t>Å</a:t>
                </a:r>
                <a:r>
                  <a:rPr lang="en-US" sz="1500" dirty="0" smtClean="0">
                    <a:latin typeface="Helvetica"/>
                    <a:cs typeface="Helvetica"/>
                  </a:rPr>
                  <a:t>  </a:t>
                </a:r>
                <a:endParaRPr lang="en-US" sz="1500" dirty="0">
                  <a:latin typeface="Helvetica"/>
                  <a:cs typeface="Helvetica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27425" y="2753914"/>
                <a:ext cx="18917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Helvetica"/>
                    <a:cs typeface="Helvetica"/>
                  </a:rPr>
                  <a:t>2BE0 1.1 (2.3) </a:t>
                </a:r>
                <a:r>
                  <a:rPr lang="en-US" sz="1500" dirty="0" err="1" smtClean="0">
                    <a:latin typeface="Helvetica"/>
                    <a:cs typeface="Helvetica"/>
                  </a:rPr>
                  <a:t>Å</a:t>
                </a:r>
                <a:r>
                  <a:rPr lang="en-US" sz="1500" dirty="0" smtClean="0">
                    <a:latin typeface="Helvetica"/>
                    <a:cs typeface="Helvetica"/>
                  </a:rPr>
                  <a:t>  </a:t>
                </a:r>
                <a:endParaRPr lang="en-US" sz="15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069595" y="3923376"/>
              <a:ext cx="6541407" cy="3797012"/>
              <a:chOff x="1122993" y="1116677"/>
              <a:chExt cx="6541407" cy="3797012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614980" y="4590524"/>
                <a:ext cx="18917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Helvetica"/>
                    <a:cs typeface="Helvetica"/>
                  </a:rPr>
                  <a:t>2AU4 6.4 (4.2) </a:t>
                </a:r>
                <a:r>
                  <a:rPr lang="en-US" sz="1500" dirty="0" err="1" smtClean="0">
                    <a:latin typeface="Helvetica"/>
                    <a:cs typeface="Helvetica"/>
                  </a:rPr>
                  <a:t>Å</a:t>
                </a:r>
                <a:r>
                  <a:rPr lang="en-US" sz="1500" dirty="0" smtClean="0">
                    <a:latin typeface="Helvetica"/>
                    <a:cs typeface="Helvetica"/>
                  </a:rPr>
                  <a:t>  </a:t>
                </a:r>
                <a:endParaRPr lang="en-US" sz="1500" dirty="0">
                  <a:latin typeface="Helvetica"/>
                  <a:cs typeface="Helvetica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22993" y="1116677"/>
                <a:ext cx="46249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smtClean="0">
                    <a:latin typeface="Helvetica"/>
                    <a:cs typeface="Helvetica"/>
                  </a:rPr>
                  <a:t>B</a:t>
                </a:r>
                <a:endParaRPr lang="en-US" sz="3000" dirty="0">
                  <a:latin typeface="Helvetica"/>
                  <a:cs typeface="Helvetica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771153" y="2753914"/>
                <a:ext cx="16605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Helvetica"/>
                    <a:cs typeface="Helvetica"/>
                  </a:rPr>
                  <a:t>1QD3 </a:t>
                </a:r>
                <a:r>
                  <a:rPr lang="hr-HR" sz="1500" dirty="0" smtClean="0">
                    <a:latin typeface="Helvetica"/>
                    <a:cs typeface="Helvetica"/>
                  </a:rPr>
                  <a:t>9.7 (5.1) Å</a:t>
                </a:r>
                <a:endParaRPr lang="en-US" sz="1500" dirty="0">
                  <a:latin typeface="Helvetica"/>
                  <a:cs typeface="Helvetica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827184" y="2753914"/>
                <a:ext cx="170037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Helvetica"/>
                    <a:cs typeface="Helvetica"/>
                  </a:rPr>
                  <a:t>1TOB 8.5 (3.3) </a:t>
                </a:r>
                <a:r>
                  <a:rPr lang="en-US" sz="1500" dirty="0" err="1" smtClean="0">
                    <a:latin typeface="Helvetica"/>
                    <a:cs typeface="Helvetica"/>
                  </a:rPr>
                  <a:t>Å</a:t>
                </a:r>
                <a:r>
                  <a:rPr lang="en-US" sz="1500" dirty="0" smtClean="0">
                    <a:latin typeface="Helvetica"/>
                    <a:cs typeface="Helvetica"/>
                  </a:rPr>
                  <a:t> </a:t>
                </a:r>
                <a:endParaRPr lang="en-US" sz="1500" dirty="0">
                  <a:latin typeface="Helvetica"/>
                  <a:cs typeface="Helvetica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702011" y="4590524"/>
                <a:ext cx="18917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Helvetica"/>
                    <a:cs typeface="Helvetica"/>
                  </a:rPr>
                  <a:t>2N0J 6.9 (1.3) </a:t>
                </a:r>
                <a:r>
                  <a:rPr lang="en-US" sz="1500" dirty="0" err="1" smtClean="0">
                    <a:latin typeface="Helvetica"/>
                    <a:cs typeface="Helvetica"/>
                  </a:rPr>
                  <a:t>Å</a:t>
                </a:r>
                <a:r>
                  <a:rPr lang="en-US" sz="1500" dirty="0" smtClean="0">
                    <a:latin typeface="Helvetica"/>
                    <a:cs typeface="Helvetica"/>
                  </a:rPr>
                  <a:t>  </a:t>
                </a:r>
                <a:endParaRPr lang="en-US" sz="1500" dirty="0">
                  <a:latin typeface="Helvetica"/>
                  <a:cs typeface="Helvetica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627425" y="2753914"/>
                <a:ext cx="18917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Helvetica"/>
                    <a:cs typeface="Helvetica"/>
                  </a:rPr>
                  <a:t>1PBR 7.8 (0.8) </a:t>
                </a:r>
                <a:r>
                  <a:rPr lang="en-US" sz="1500" dirty="0" err="1" smtClean="0">
                    <a:latin typeface="Helvetica"/>
                    <a:cs typeface="Helvetica"/>
                  </a:rPr>
                  <a:t>Å</a:t>
                </a:r>
                <a:r>
                  <a:rPr lang="en-US" sz="1500" dirty="0" smtClean="0">
                    <a:latin typeface="Helvetica"/>
                    <a:cs typeface="Helvetica"/>
                  </a:rPr>
                  <a:t>  </a:t>
                </a:r>
                <a:endParaRPr lang="en-US" sz="1500" dirty="0">
                  <a:latin typeface="Helvetica"/>
                  <a:cs typeface="Helvetica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771153" y="4590524"/>
                <a:ext cx="16605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Helvetica"/>
                    <a:cs typeface="Helvetica"/>
                  </a:rPr>
                  <a:t>2JUK </a:t>
                </a:r>
                <a:r>
                  <a:rPr lang="hr-HR" sz="1500" dirty="0" smtClean="0">
                    <a:latin typeface="Helvetica"/>
                    <a:cs typeface="Helvetica"/>
                  </a:rPr>
                  <a:t>6.8 (4.7) Å</a:t>
                </a:r>
                <a:endParaRPr lang="en-US" sz="1500" dirty="0">
                  <a:latin typeface="Helvetica"/>
                  <a:cs typeface="Helvetica"/>
                </a:endParaRPr>
              </a:p>
            </p:txBody>
          </p:sp>
          <p:pic>
            <p:nvPicPr>
              <p:cNvPr id="78" name="Picture 77" descr="tmp_1pbr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2279" y="1272201"/>
                <a:ext cx="1950720" cy="1450848"/>
              </a:xfrm>
              <a:prstGeom prst="rect">
                <a:avLst/>
              </a:prstGeom>
            </p:spPr>
          </p:pic>
          <p:pic>
            <p:nvPicPr>
              <p:cNvPr id="79" name="Picture 78" descr="tmp_1qd3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2988" y="1267577"/>
                <a:ext cx="1950720" cy="1450848"/>
              </a:xfrm>
              <a:prstGeom prst="rect">
                <a:avLst/>
              </a:prstGeom>
            </p:spPr>
          </p:pic>
          <p:pic>
            <p:nvPicPr>
              <p:cNvPr id="80" name="Picture 79" descr="tmp_1tob.p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3680" y="1273978"/>
                <a:ext cx="1950720" cy="1450848"/>
              </a:xfrm>
              <a:prstGeom prst="rect">
                <a:avLst/>
              </a:prstGeom>
            </p:spPr>
          </p:pic>
          <p:pic>
            <p:nvPicPr>
              <p:cNvPr id="81" name="Picture 80" descr="tmp_2au4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6692" y="3118589"/>
                <a:ext cx="1950720" cy="1450848"/>
              </a:xfrm>
              <a:prstGeom prst="rect">
                <a:avLst/>
              </a:prstGeom>
            </p:spPr>
          </p:pic>
          <p:pic>
            <p:nvPicPr>
              <p:cNvPr id="82" name="Picture 81" descr="tmp_2juk.png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2988" y="3120825"/>
                <a:ext cx="1950720" cy="1450848"/>
              </a:xfrm>
              <a:prstGeom prst="rect">
                <a:avLst/>
              </a:prstGeom>
            </p:spPr>
          </p:pic>
          <p:pic>
            <p:nvPicPr>
              <p:cNvPr id="83" name="Picture 82" descr="tmp_2n0j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5901" y="3127379"/>
                <a:ext cx="1950720" cy="145084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4413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22993" y="1116677"/>
            <a:ext cx="6541407" cy="3797012"/>
            <a:chOff x="1122993" y="1116677"/>
            <a:chExt cx="6541407" cy="3797012"/>
          </a:xfrm>
        </p:grpSpPr>
        <p:sp>
          <p:nvSpPr>
            <p:cNvPr id="14" name="TextBox 13"/>
            <p:cNvSpPr txBox="1"/>
            <p:nvPr/>
          </p:nvSpPr>
          <p:spPr>
            <a:xfrm>
              <a:off x="1614980" y="4590524"/>
              <a:ext cx="18917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Helvetica"/>
                  <a:cs typeface="Helvetica"/>
                </a:rPr>
                <a:t>2AU4 6.4 (4.2) </a:t>
              </a:r>
              <a:r>
                <a:rPr lang="en-US" sz="1500" dirty="0" err="1" smtClean="0">
                  <a:latin typeface="Helvetica"/>
                  <a:cs typeface="Helvetica"/>
                </a:rPr>
                <a:t>Å</a:t>
              </a:r>
              <a:r>
                <a:rPr lang="en-US" sz="1500" dirty="0" smtClean="0">
                  <a:latin typeface="Helvetica"/>
                  <a:cs typeface="Helvetica"/>
                </a:rPr>
                <a:t>  </a:t>
              </a:r>
              <a:endParaRPr lang="en-US" sz="1500" dirty="0"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22993" y="1116677"/>
              <a:ext cx="4624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Helvetica"/>
                  <a:cs typeface="Helvetica"/>
                </a:rPr>
                <a:t>B</a:t>
              </a:r>
              <a:endParaRPr lang="en-US" sz="3000" dirty="0">
                <a:latin typeface="Helvetica"/>
                <a:cs typeface="Helvetic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71153" y="2753914"/>
              <a:ext cx="16605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Helvetica"/>
                  <a:cs typeface="Helvetica"/>
                </a:rPr>
                <a:t>1QD3 </a:t>
              </a:r>
              <a:r>
                <a:rPr lang="hr-HR" sz="1500" dirty="0" smtClean="0">
                  <a:latin typeface="Helvetica"/>
                  <a:cs typeface="Helvetica"/>
                </a:rPr>
                <a:t>9.7 (5.1) Å</a:t>
              </a:r>
              <a:endParaRPr lang="en-US" sz="1500" dirty="0">
                <a:latin typeface="Helvetica"/>
                <a:cs typeface="Helvetic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27184" y="2753914"/>
              <a:ext cx="170037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Helvetica"/>
                  <a:cs typeface="Helvetica"/>
                </a:rPr>
                <a:t>1TOB 8.5 (3.3) </a:t>
              </a:r>
              <a:r>
                <a:rPr lang="en-US" sz="1500" dirty="0" err="1" smtClean="0">
                  <a:latin typeface="Helvetica"/>
                  <a:cs typeface="Helvetica"/>
                </a:rPr>
                <a:t>Å</a:t>
              </a:r>
              <a:r>
                <a:rPr lang="en-US" sz="1500" dirty="0" smtClean="0">
                  <a:latin typeface="Helvetica"/>
                  <a:cs typeface="Helvetica"/>
                </a:rPr>
                <a:t> </a:t>
              </a:r>
              <a:endParaRPr lang="en-US" sz="1500" dirty="0">
                <a:latin typeface="Helvetica"/>
                <a:cs typeface="Helvetic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02011" y="4590524"/>
              <a:ext cx="18917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Helvetica"/>
                  <a:cs typeface="Helvetica"/>
                </a:rPr>
                <a:t>2N0J 6.9 (1.3) </a:t>
              </a:r>
              <a:r>
                <a:rPr lang="en-US" sz="1500" dirty="0" err="1" smtClean="0">
                  <a:latin typeface="Helvetica"/>
                  <a:cs typeface="Helvetica"/>
                </a:rPr>
                <a:t>Å</a:t>
              </a:r>
              <a:r>
                <a:rPr lang="en-US" sz="1500" dirty="0" smtClean="0">
                  <a:latin typeface="Helvetica"/>
                  <a:cs typeface="Helvetica"/>
                </a:rPr>
                <a:t>  </a:t>
              </a:r>
              <a:endParaRPr lang="en-US" sz="1500" dirty="0">
                <a:latin typeface="Helvetica"/>
                <a:cs typeface="Helvetic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27425" y="2753914"/>
              <a:ext cx="18917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Helvetica"/>
                  <a:cs typeface="Helvetica"/>
                </a:rPr>
                <a:t>1PBR 7.8 (0.8) </a:t>
              </a:r>
              <a:r>
                <a:rPr lang="en-US" sz="1500" dirty="0" err="1" smtClean="0">
                  <a:latin typeface="Helvetica"/>
                  <a:cs typeface="Helvetica"/>
                </a:rPr>
                <a:t>Å</a:t>
              </a:r>
              <a:r>
                <a:rPr lang="en-US" sz="1500" dirty="0" smtClean="0">
                  <a:latin typeface="Helvetica"/>
                  <a:cs typeface="Helvetica"/>
                </a:rPr>
                <a:t>  </a:t>
              </a:r>
              <a:endParaRPr lang="en-US" sz="1500" dirty="0">
                <a:latin typeface="Helvetica"/>
                <a:cs typeface="Helvetic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71153" y="4590524"/>
              <a:ext cx="16605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Helvetica"/>
                  <a:cs typeface="Helvetica"/>
                </a:rPr>
                <a:t>2JUK </a:t>
              </a:r>
              <a:r>
                <a:rPr lang="hr-HR" sz="1500" dirty="0" smtClean="0">
                  <a:latin typeface="Helvetica"/>
                  <a:cs typeface="Helvetica"/>
                </a:rPr>
                <a:t>6.8 (4.7) Å</a:t>
              </a:r>
              <a:endParaRPr lang="en-US" sz="1500" dirty="0">
                <a:latin typeface="Helvetica"/>
                <a:cs typeface="Helvetica"/>
              </a:endParaRPr>
            </a:p>
          </p:txBody>
        </p:sp>
        <p:pic>
          <p:nvPicPr>
            <p:cNvPr id="20" name="Picture 19" descr="tmp_1pb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2279" y="1272201"/>
              <a:ext cx="1950720" cy="1450848"/>
            </a:xfrm>
            <a:prstGeom prst="rect">
              <a:avLst/>
            </a:prstGeom>
          </p:spPr>
        </p:pic>
        <p:pic>
          <p:nvPicPr>
            <p:cNvPr id="21" name="Picture 20" descr="tmp_1qd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2988" y="1267577"/>
              <a:ext cx="1950720" cy="1450848"/>
            </a:xfrm>
            <a:prstGeom prst="rect">
              <a:avLst/>
            </a:prstGeom>
          </p:spPr>
        </p:pic>
        <p:pic>
          <p:nvPicPr>
            <p:cNvPr id="22" name="Picture 21" descr="tmp_1tob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680" y="1273978"/>
              <a:ext cx="1950720" cy="1450848"/>
            </a:xfrm>
            <a:prstGeom prst="rect">
              <a:avLst/>
            </a:prstGeom>
          </p:spPr>
        </p:pic>
        <p:pic>
          <p:nvPicPr>
            <p:cNvPr id="23" name="Picture 22" descr="tmp_2au4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6692" y="3118589"/>
              <a:ext cx="1950720" cy="1450848"/>
            </a:xfrm>
            <a:prstGeom prst="rect">
              <a:avLst/>
            </a:prstGeom>
          </p:spPr>
        </p:pic>
        <p:pic>
          <p:nvPicPr>
            <p:cNvPr id="6" name="Picture 5" descr="tmp_2ju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2988" y="3120825"/>
              <a:ext cx="1950720" cy="1450848"/>
            </a:xfrm>
            <a:prstGeom prst="rect">
              <a:avLst/>
            </a:prstGeom>
          </p:spPr>
        </p:pic>
        <p:pic>
          <p:nvPicPr>
            <p:cNvPr id="26" name="Picture 25" descr="tmp_2n0j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901" y="3127379"/>
              <a:ext cx="1950720" cy="1450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357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94155" y="766029"/>
            <a:ext cx="6593120" cy="11091519"/>
            <a:chOff x="1394155" y="766029"/>
            <a:chExt cx="6593120" cy="11091519"/>
          </a:xfrm>
        </p:grpSpPr>
        <p:grpSp>
          <p:nvGrpSpPr>
            <p:cNvPr id="3" name="Group 2"/>
            <p:cNvGrpSpPr/>
            <p:nvPr/>
          </p:nvGrpSpPr>
          <p:grpSpPr>
            <a:xfrm>
              <a:off x="1403215" y="766029"/>
              <a:ext cx="6584060" cy="3270489"/>
              <a:chOff x="1394155" y="1004955"/>
              <a:chExt cx="5794053" cy="2878070"/>
            </a:xfrm>
          </p:grpSpPr>
          <p:pic>
            <p:nvPicPr>
              <p:cNvPr id="2" name="Picture 1" descr="Rplot07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910" r="9597" b="51242"/>
              <a:stretch/>
            </p:blipFill>
            <p:spPr>
              <a:xfrm>
                <a:off x="1437641" y="1150239"/>
                <a:ext cx="5750567" cy="2732786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1394155" y="1004955"/>
                <a:ext cx="46249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smtClean="0">
                    <a:latin typeface="Helvetica"/>
                    <a:cs typeface="Helvetica"/>
                  </a:rPr>
                  <a:t>A</a:t>
                </a:r>
                <a:endParaRPr lang="en-US" sz="3000" dirty="0">
                  <a:latin typeface="Helvetica"/>
                  <a:cs typeface="Helvetic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249037" y="1006455"/>
                <a:ext cx="46249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smtClean="0">
                    <a:latin typeface="Helvetica"/>
                    <a:cs typeface="Helvetica"/>
                  </a:rPr>
                  <a:t>B</a:t>
                </a:r>
                <a:endParaRPr lang="en-US" sz="3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94155" y="3900167"/>
              <a:ext cx="6541407" cy="7957381"/>
              <a:chOff x="1069595" y="-236993"/>
              <a:chExt cx="6541407" cy="79573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075429" y="-236993"/>
                <a:ext cx="6529738" cy="3815336"/>
                <a:chOff x="1122993" y="1116677"/>
                <a:chExt cx="6529738" cy="3815336"/>
              </a:xfrm>
            </p:grpSpPr>
            <p:pic>
              <p:nvPicPr>
                <p:cNvPr id="22" name="Picture 21" descr="tmp_1lvj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2011" y="3121352"/>
                  <a:ext cx="1950720" cy="1450848"/>
                </a:xfrm>
                <a:prstGeom prst="rect">
                  <a:avLst/>
                </a:prstGeom>
              </p:spPr>
            </p:pic>
            <p:pic>
              <p:nvPicPr>
                <p:cNvPr id="23" name="Picture 22" descr="tmp_2l94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6065" y="1272443"/>
                  <a:ext cx="1950720" cy="1450848"/>
                </a:xfrm>
                <a:prstGeom prst="rect">
                  <a:avLst/>
                </a:prstGeom>
              </p:spPr>
            </p:pic>
            <p:pic>
              <p:nvPicPr>
                <p:cNvPr id="26" name="Picture 25" descr="tmp_2fcx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2011" y="1272443"/>
                  <a:ext cx="1950720" cy="1450848"/>
                </a:xfrm>
                <a:prstGeom prst="rect">
                  <a:avLst/>
                </a:prstGeom>
              </p:spPr>
            </p:pic>
            <p:pic>
              <p:nvPicPr>
                <p:cNvPr id="27" name="Picture 26" descr="tmp_2be0.pn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85492" y="1272443"/>
                  <a:ext cx="1950720" cy="1450848"/>
                </a:xfrm>
                <a:prstGeom prst="rect">
                  <a:avLst/>
                </a:prstGeom>
              </p:spPr>
            </p:pic>
            <p:sp>
              <p:nvSpPr>
                <p:cNvPr id="28" name="TextBox 27"/>
                <p:cNvSpPr txBox="1"/>
                <p:nvPr/>
              </p:nvSpPr>
              <p:spPr>
                <a:xfrm>
                  <a:off x="1614980" y="4608848"/>
                  <a:ext cx="1891745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latin typeface="Helvetica"/>
                      <a:cs typeface="Helvetica"/>
                    </a:rPr>
                    <a:t>1UUI 1.2 (5.5) </a:t>
                  </a:r>
                  <a:r>
                    <a:rPr lang="en-US" sz="1500" dirty="0" err="1" smtClean="0">
                      <a:latin typeface="Helvetica"/>
                      <a:cs typeface="Helvetica"/>
                    </a:rPr>
                    <a:t>Å</a:t>
                  </a:r>
                  <a:r>
                    <a:rPr lang="en-US" sz="1500" dirty="0" smtClean="0">
                      <a:latin typeface="Helvetica"/>
                      <a:cs typeface="Helvetica"/>
                    </a:rPr>
                    <a:t>  </a:t>
                  </a:r>
                  <a:endParaRPr lang="en-US" sz="15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122993" y="1116677"/>
                  <a:ext cx="46249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 smtClean="0">
                      <a:latin typeface="Helvetica"/>
                      <a:cs typeface="Helvetica"/>
                    </a:rPr>
                    <a:t>C</a:t>
                  </a:r>
                  <a:endParaRPr lang="en-US" sz="30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771153" y="2753914"/>
                  <a:ext cx="1660545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latin typeface="Helvetica"/>
                      <a:cs typeface="Helvetica"/>
                    </a:rPr>
                    <a:t>2L94 </a:t>
                  </a:r>
                  <a:r>
                    <a:rPr lang="hr-HR" sz="1500" dirty="0" smtClean="0">
                      <a:latin typeface="Helvetica"/>
                      <a:cs typeface="Helvetica"/>
                    </a:rPr>
                    <a:t>3.8 (6.9) Å</a:t>
                  </a:r>
                  <a:endParaRPr lang="en-US" sz="15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5827184" y="2753914"/>
                  <a:ext cx="1700374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latin typeface="Helvetica"/>
                      <a:cs typeface="Helvetica"/>
                    </a:rPr>
                    <a:t>2FCX 2.4 (5.9) </a:t>
                  </a:r>
                  <a:r>
                    <a:rPr lang="en-US" sz="1500" dirty="0" err="1" smtClean="0">
                      <a:latin typeface="Helvetica"/>
                      <a:cs typeface="Helvetica"/>
                    </a:rPr>
                    <a:t>Å</a:t>
                  </a:r>
                  <a:r>
                    <a:rPr lang="en-US" sz="1500" dirty="0" smtClean="0">
                      <a:latin typeface="Helvetica"/>
                      <a:cs typeface="Helvetica"/>
                    </a:rPr>
                    <a:t> </a:t>
                  </a:r>
                  <a:endParaRPr lang="en-US" sz="1500" dirty="0">
                    <a:latin typeface="Helvetica"/>
                    <a:cs typeface="Helvetica"/>
                  </a:endParaRPr>
                </a:p>
              </p:txBody>
            </p:sp>
            <p:pic>
              <p:nvPicPr>
                <p:cNvPr id="32" name="Picture 31" descr="tmp_1uui.png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3465" y="3121352"/>
                  <a:ext cx="1950720" cy="1450848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/>
              </p:nvSpPr>
              <p:spPr>
                <a:xfrm>
                  <a:off x="5702011" y="4608848"/>
                  <a:ext cx="1891745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latin typeface="Helvetica"/>
                      <a:cs typeface="Helvetica"/>
                    </a:rPr>
                    <a:t>1LJV 6.2 (7.3) </a:t>
                  </a:r>
                  <a:r>
                    <a:rPr lang="en-US" sz="1500" dirty="0" err="1" smtClean="0">
                      <a:latin typeface="Helvetica"/>
                      <a:cs typeface="Helvetica"/>
                    </a:rPr>
                    <a:t>Å</a:t>
                  </a:r>
                  <a:r>
                    <a:rPr lang="en-US" sz="1500" dirty="0" smtClean="0">
                      <a:latin typeface="Helvetica"/>
                      <a:cs typeface="Helvetica"/>
                    </a:rPr>
                    <a:t>  </a:t>
                  </a:r>
                  <a:endParaRPr lang="en-US" sz="15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627425" y="2753914"/>
                  <a:ext cx="1891745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latin typeface="Helvetica"/>
                      <a:cs typeface="Helvetica"/>
                    </a:rPr>
                    <a:t>2BE0 1.1 (2.3) </a:t>
                  </a:r>
                  <a:r>
                    <a:rPr lang="en-US" sz="1500" dirty="0" err="1" smtClean="0">
                      <a:latin typeface="Helvetica"/>
                      <a:cs typeface="Helvetica"/>
                    </a:rPr>
                    <a:t>Å</a:t>
                  </a:r>
                  <a:r>
                    <a:rPr lang="en-US" sz="1500" dirty="0" smtClean="0">
                      <a:latin typeface="Helvetica"/>
                      <a:cs typeface="Helvetica"/>
                    </a:rPr>
                    <a:t>  </a:t>
                  </a:r>
                  <a:endParaRPr lang="en-US" sz="1500" dirty="0"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069595" y="3923376"/>
                <a:ext cx="6541407" cy="3797012"/>
                <a:chOff x="1122993" y="1116677"/>
                <a:chExt cx="6541407" cy="3797012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614980" y="4590524"/>
                  <a:ext cx="1891745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latin typeface="Helvetica"/>
                      <a:cs typeface="Helvetica"/>
                    </a:rPr>
                    <a:t>2AU4 6.4 (4.2) </a:t>
                  </a:r>
                  <a:r>
                    <a:rPr lang="en-US" sz="1500" dirty="0" err="1" smtClean="0">
                      <a:latin typeface="Helvetica"/>
                      <a:cs typeface="Helvetica"/>
                    </a:rPr>
                    <a:t>Å</a:t>
                  </a:r>
                  <a:r>
                    <a:rPr lang="en-US" sz="1500" dirty="0" smtClean="0">
                      <a:latin typeface="Helvetica"/>
                      <a:cs typeface="Helvetica"/>
                    </a:rPr>
                    <a:t>  </a:t>
                  </a:r>
                  <a:endParaRPr lang="en-US" sz="15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122993" y="1116677"/>
                  <a:ext cx="46249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 smtClean="0">
                      <a:latin typeface="Helvetica"/>
                      <a:cs typeface="Helvetica"/>
                    </a:rPr>
                    <a:t>D</a:t>
                  </a:r>
                  <a:endParaRPr lang="en-US" sz="30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771153" y="2753914"/>
                  <a:ext cx="1660545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latin typeface="Helvetica"/>
                      <a:cs typeface="Helvetica"/>
                    </a:rPr>
                    <a:t>1QD3 </a:t>
                  </a:r>
                  <a:r>
                    <a:rPr lang="hr-HR" sz="1500" dirty="0" smtClean="0">
                      <a:latin typeface="Helvetica"/>
                      <a:cs typeface="Helvetica"/>
                    </a:rPr>
                    <a:t>9.7 (5.1) Å</a:t>
                  </a:r>
                  <a:endParaRPr lang="en-US" sz="15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827184" y="2753914"/>
                  <a:ext cx="1700374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latin typeface="Helvetica"/>
                      <a:cs typeface="Helvetica"/>
                    </a:rPr>
                    <a:t>1TOB 8.5 (3.3) </a:t>
                  </a:r>
                  <a:r>
                    <a:rPr lang="en-US" sz="1500" dirty="0" err="1" smtClean="0">
                      <a:latin typeface="Helvetica"/>
                      <a:cs typeface="Helvetica"/>
                    </a:rPr>
                    <a:t>Å</a:t>
                  </a:r>
                  <a:r>
                    <a:rPr lang="en-US" sz="1500" dirty="0" smtClean="0">
                      <a:latin typeface="Helvetica"/>
                      <a:cs typeface="Helvetica"/>
                    </a:rPr>
                    <a:t> </a:t>
                  </a:r>
                  <a:endParaRPr lang="en-US" sz="15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702011" y="4590524"/>
                  <a:ext cx="1891745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latin typeface="Helvetica"/>
                      <a:cs typeface="Helvetica"/>
                    </a:rPr>
                    <a:t>2N0J 6.9 (1.3) </a:t>
                  </a:r>
                  <a:r>
                    <a:rPr lang="en-US" sz="1500" dirty="0" err="1" smtClean="0">
                      <a:latin typeface="Helvetica"/>
                      <a:cs typeface="Helvetica"/>
                    </a:rPr>
                    <a:t>Å</a:t>
                  </a:r>
                  <a:r>
                    <a:rPr lang="en-US" sz="1500" dirty="0" smtClean="0">
                      <a:latin typeface="Helvetica"/>
                      <a:cs typeface="Helvetica"/>
                    </a:rPr>
                    <a:t>  </a:t>
                  </a:r>
                  <a:endParaRPr lang="en-US" sz="15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627425" y="2753914"/>
                  <a:ext cx="1891745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latin typeface="Helvetica"/>
                      <a:cs typeface="Helvetica"/>
                    </a:rPr>
                    <a:t>1PBR 7.8 (0.8) </a:t>
                  </a:r>
                  <a:r>
                    <a:rPr lang="en-US" sz="1500" dirty="0" err="1" smtClean="0">
                      <a:latin typeface="Helvetica"/>
                      <a:cs typeface="Helvetica"/>
                    </a:rPr>
                    <a:t>Å</a:t>
                  </a:r>
                  <a:r>
                    <a:rPr lang="en-US" sz="1500" dirty="0" smtClean="0">
                      <a:latin typeface="Helvetica"/>
                      <a:cs typeface="Helvetica"/>
                    </a:rPr>
                    <a:t>  </a:t>
                  </a:r>
                  <a:endParaRPr lang="en-US" sz="15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771153" y="4590524"/>
                  <a:ext cx="1660545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latin typeface="Helvetica"/>
                      <a:cs typeface="Helvetica"/>
                    </a:rPr>
                    <a:t>2JUK </a:t>
                  </a:r>
                  <a:r>
                    <a:rPr lang="hr-HR" sz="1500" dirty="0" smtClean="0">
                      <a:latin typeface="Helvetica"/>
                      <a:cs typeface="Helvetica"/>
                    </a:rPr>
                    <a:t>6.8 (4.7) Å</a:t>
                  </a:r>
                  <a:endParaRPr lang="en-US" sz="1500" dirty="0">
                    <a:latin typeface="Helvetica"/>
                    <a:cs typeface="Helvetica"/>
                  </a:endParaRPr>
                </a:p>
              </p:txBody>
            </p:sp>
            <p:pic>
              <p:nvPicPr>
                <p:cNvPr id="16" name="Picture 15" descr="tmp_1pbr.png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2279" y="1272201"/>
                  <a:ext cx="1950720" cy="1450848"/>
                </a:xfrm>
                <a:prstGeom prst="rect">
                  <a:avLst/>
                </a:prstGeom>
              </p:spPr>
            </p:pic>
            <p:pic>
              <p:nvPicPr>
                <p:cNvPr id="17" name="Picture 16" descr="tmp_1qd3.png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12988" y="1267577"/>
                  <a:ext cx="1950720" cy="1450848"/>
                </a:xfrm>
                <a:prstGeom prst="rect">
                  <a:avLst/>
                </a:prstGeom>
              </p:spPr>
            </p:pic>
            <p:pic>
              <p:nvPicPr>
                <p:cNvPr id="18" name="Picture 17" descr="tmp_1tob.png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13680" y="1273978"/>
                  <a:ext cx="1950720" cy="1450848"/>
                </a:xfrm>
                <a:prstGeom prst="rect">
                  <a:avLst/>
                </a:prstGeom>
              </p:spPr>
            </p:pic>
            <p:pic>
              <p:nvPicPr>
                <p:cNvPr id="19" name="Picture 18" descr="tmp_2au4.png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6692" y="3118589"/>
                  <a:ext cx="1950720" cy="1450848"/>
                </a:xfrm>
                <a:prstGeom prst="rect">
                  <a:avLst/>
                </a:prstGeom>
              </p:spPr>
            </p:pic>
            <p:pic>
              <p:nvPicPr>
                <p:cNvPr id="20" name="Picture 19" descr="tmp_2juk.png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12988" y="3120825"/>
                  <a:ext cx="1950720" cy="1450848"/>
                </a:xfrm>
                <a:prstGeom prst="rect">
                  <a:avLst/>
                </a:prstGeom>
              </p:spPr>
            </p:pic>
            <p:pic>
              <p:nvPicPr>
                <p:cNvPr id="21" name="Picture 20" descr="tmp_2n0j.png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5901" y="3127379"/>
                  <a:ext cx="1950720" cy="1450848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87921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5785</TotalTime>
  <Words>238</Words>
  <Application>Microsoft Macintosh PowerPoint</Application>
  <PresentationFormat>On-screen Show (4:3)</PresentationFormat>
  <Paragraphs>50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Terrence Frank</dc:creator>
  <cp:lastModifiedBy>Aaron Terrence Frank</cp:lastModifiedBy>
  <cp:revision>26</cp:revision>
  <dcterms:created xsi:type="dcterms:W3CDTF">2018-04-20T18:47:08Z</dcterms:created>
  <dcterms:modified xsi:type="dcterms:W3CDTF">2018-05-02T12:52:26Z</dcterms:modified>
</cp:coreProperties>
</file>