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3774400" cy="36576000"/>
  <p:notesSz cx="6858000" cy="9144000"/>
  <p:defaultTextStyle>
    <a:defPPr>
      <a:defRPr lang="en-US"/>
    </a:defPPr>
    <a:lvl1pPr marL="0" algn="l" defTabSz="2168107" rtl="0" eaLnBrk="1" latinLnBrk="0" hangingPunct="1">
      <a:defRPr sz="8600" kern="1200">
        <a:solidFill>
          <a:schemeClr val="tx1"/>
        </a:solidFill>
        <a:latin typeface="+mn-lt"/>
        <a:ea typeface="+mn-ea"/>
        <a:cs typeface="+mn-cs"/>
      </a:defRPr>
    </a:lvl1pPr>
    <a:lvl2pPr marL="2168107" algn="l" defTabSz="2168107" rtl="0" eaLnBrk="1" latinLnBrk="0" hangingPunct="1">
      <a:defRPr sz="8600" kern="1200">
        <a:solidFill>
          <a:schemeClr val="tx1"/>
        </a:solidFill>
        <a:latin typeface="+mn-lt"/>
        <a:ea typeface="+mn-ea"/>
        <a:cs typeface="+mn-cs"/>
      </a:defRPr>
    </a:lvl2pPr>
    <a:lvl3pPr marL="4336214" algn="l" defTabSz="2168107" rtl="0" eaLnBrk="1" latinLnBrk="0" hangingPunct="1">
      <a:defRPr sz="8600" kern="1200">
        <a:solidFill>
          <a:schemeClr val="tx1"/>
        </a:solidFill>
        <a:latin typeface="+mn-lt"/>
        <a:ea typeface="+mn-ea"/>
        <a:cs typeface="+mn-cs"/>
      </a:defRPr>
    </a:lvl3pPr>
    <a:lvl4pPr marL="6504321" algn="l" defTabSz="2168107" rtl="0" eaLnBrk="1" latinLnBrk="0" hangingPunct="1">
      <a:defRPr sz="8600" kern="1200">
        <a:solidFill>
          <a:schemeClr val="tx1"/>
        </a:solidFill>
        <a:latin typeface="+mn-lt"/>
        <a:ea typeface="+mn-ea"/>
        <a:cs typeface="+mn-cs"/>
      </a:defRPr>
    </a:lvl4pPr>
    <a:lvl5pPr marL="8672428" algn="l" defTabSz="2168107" rtl="0" eaLnBrk="1" latinLnBrk="0" hangingPunct="1">
      <a:defRPr sz="8600" kern="1200">
        <a:solidFill>
          <a:schemeClr val="tx1"/>
        </a:solidFill>
        <a:latin typeface="+mn-lt"/>
        <a:ea typeface="+mn-ea"/>
        <a:cs typeface="+mn-cs"/>
      </a:defRPr>
    </a:lvl5pPr>
    <a:lvl6pPr marL="10840534" algn="l" defTabSz="2168107" rtl="0" eaLnBrk="1" latinLnBrk="0" hangingPunct="1">
      <a:defRPr sz="8600" kern="1200">
        <a:solidFill>
          <a:schemeClr val="tx1"/>
        </a:solidFill>
        <a:latin typeface="+mn-lt"/>
        <a:ea typeface="+mn-ea"/>
        <a:cs typeface="+mn-cs"/>
      </a:defRPr>
    </a:lvl6pPr>
    <a:lvl7pPr marL="13008640" algn="l" defTabSz="2168107" rtl="0" eaLnBrk="1" latinLnBrk="0" hangingPunct="1">
      <a:defRPr sz="8600" kern="1200">
        <a:solidFill>
          <a:schemeClr val="tx1"/>
        </a:solidFill>
        <a:latin typeface="+mn-lt"/>
        <a:ea typeface="+mn-ea"/>
        <a:cs typeface="+mn-cs"/>
      </a:defRPr>
    </a:lvl7pPr>
    <a:lvl8pPr marL="15176747" algn="l" defTabSz="2168107" rtl="0" eaLnBrk="1" latinLnBrk="0" hangingPunct="1">
      <a:defRPr sz="8600" kern="1200">
        <a:solidFill>
          <a:schemeClr val="tx1"/>
        </a:solidFill>
        <a:latin typeface="+mn-lt"/>
        <a:ea typeface="+mn-ea"/>
        <a:cs typeface="+mn-cs"/>
      </a:defRPr>
    </a:lvl8pPr>
    <a:lvl9pPr marL="17344854" algn="l" defTabSz="2168107"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50" d="100"/>
          <a:sy n="50" d="100"/>
        </p:scale>
        <p:origin x="-880" y="1120"/>
      </p:cViewPr>
      <p:guideLst>
        <p:guide orient="horz" pos="22496"/>
        <p:guide pos="82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BBB97-5990-7143-9AA8-D4F6783A70D5}" type="datetimeFigureOut">
              <a:rPr lang="en-US" smtClean="0"/>
              <a:t>6/8/17</a:t>
            </a:fld>
            <a:endParaRPr lang="en-US"/>
          </a:p>
        </p:txBody>
      </p:sp>
      <p:sp>
        <p:nvSpPr>
          <p:cNvPr id="4" name="Slide Image Placeholder 3"/>
          <p:cNvSpPr>
            <a:spLocks noGrp="1" noRot="1" noChangeAspect="1"/>
          </p:cNvSpPr>
          <p:nvPr>
            <p:ph type="sldImg" idx="2"/>
          </p:nvPr>
        </p:nvSpPr>
        <p:spPr>
          <a:xfrm>
            <a:off x="2314575" y="685800"/>
            <a:ext cx="2228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25AB7A-302F-9143-9633-ACA320014B13}" type="slidenum">
              <a:rPr lang="en-US" smtClean="0"/>
              <a:t>‹#›</a:t>
            </a:fld>
            <a:endParaRPr lang="en-US"/>
          </a:p>
        </p:txBody>
      </p:sp>
    </p:spTree>
    <p:extLst>
      <p:ext uri="{BB962C8B-B14F-4D97-AF65-F5344CB8AC3E}">
        <p14:creationId xmlns:p14="http://schemas.microsoft.com/office/powerpoint/2010/main" val="24109145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5AB7A-302F-9143-9633-ACA320014B13}" type="slidenum">
              <a:rPr lang="en-US" smtClean="0"/>
              <a:t>1</a:t>
            </a:fld>
            <a:endParaRPr lang="en-US"/>
          </a:p>
        </p:txBody>
      </p:sp>
    </p:spTree>
    <p:extLst>
      <p:ext uri="{BB962C8B-B14F-4D97-AF65-F5344CB8AC3E}">
        <p14:creationId xmlns:p14="http://schemas.microsoft.com/office/powerpoint/2010/main" val="193096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11362270"/>
            <a:ext cx="2020824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3566160" y="20726400"/>
            <a:ext cx="16642080" cy="9347200"/>
          </a:xfrm>
        </p:spPr>
        <p:txBody>
          <a:bodyPr/>
          <a:lstStyle>
            <a:lvl1pPr marL="0" indent="0" algn="ctr">
              <a:buNone/>
              <a:defRPr>
                <a:solidFill>
                  <a:schemeClr val="tx1">
                    <a:tint val="75000"/>
                  </a:schemeClr>
                </a:solidFill>
              </a:defRPr>
            </a:lvl1pPr>
            <a:lvl2pPr marL="2168107" indent="0" algn="ctr">
              <a:buNone/>
              <a:defRPr>
                <a:solidFill>
                  <a:schemeClr val="tx1">
                    <a:tint val="75000"/>
                  </a:schemeClr>
                </a:solidFill>
              </a:defRPr>
            </a:lvl2pPr>
            <a:lvl3pPr marL="4336214" indent="0" algn="ctr">
              <a:buNone/>
              <a:defRPr>
                <a:solidFill>
                  <a:schemeClr val="tx1">
                    <a:tint val="75000"/>
                  </a:schemeClr>
                </a:solidFill>
              </a:defRPr>
            </a:lvl3pPr>
            <a:lvl4pPr marL="6504321" indent="0" algn="ctr">
              <a:buNone/>
              <a:defRPr>
                <a:solidFill>
                  <a:schemeClr val="tx1">
                    <a:tint val="75000"/>
                  </a:schemeClr>
                </a:solidFill>
              </a:defRPr>
            </a:lvl4pPr>
            <a:lvl5pPr marL="8672428" indent="0" algn="ctr">
              <a:buNone/>
              <a:defRPr>
                <a:solidFill>
                  <a:schemeClr val="tx1">
                    <a:tint val="75000"/>
                  </a:schemeClr>
                </a:solidFill>
              </a:defRPr>
            </a:lvl5pPr>
            <a:lvl6pPr marL="10840534" indent="0" algn="ctr">
              <a:buNone/>
              <a:defRPr>
                <a:solidFill>
                  <a:schemeClr val="tx1">
                    <a:tint val="75000"/>
                  </a:schemeClr>
                </a:solidFill>
              </a:defRPr>
            </a:lvl6pPr>
            <a:lvl7pPr marL="13008640" indent="0" algn="ctr">
              <a:buNone/>
              <a:defRPr>
                <a:solidFill>
                  <a:schemeClr val="tx1">
                    <a:tint val="75000"/>
                  </a:schemeClr>
                </a:solidFill>
              </a:defRPr>
            </a:lvl7pPr>
            <a:lvl8pPr marL="15176747" indent="0" algn="ctr">
              <a:buNone/>
              <a:defRPr>
                <a:solidFill>
                  <a:schemeClr val="tx1">
                    <a:tint val="75000"/>
                  </a:schemeClr>
                </a:solidFill>
              </a:defRPr>
            </a:lvl8pPr>
            <a:lvl9pPr marL="173448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74BEC-C2EE-0F41-8B40-47255D75F785}"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297487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BEC-C2EE-0F41-8B40-47255D75F785}"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251199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735740" y="9372609"/>
            <a:ext cx="25677176" cy="19973713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04208" y="9372609"/>
            <a:ext cx="76635293" cy="1997371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BEC-C2EE-0F41-8B40-47255D75F785}"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27474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BEC-C2EE-0F41-8B40-47255D75F785}"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19092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8013" y="23503471"/>
            <a:ext cx="20208240" cy="7264400"/>
          </a:xfrm>
        </p:spPr>
        <p:txBody>
          <a:bodyPr anchor="t"/>
          <a:lstStyle>
            <a:lvl1pPr algn="l">
              <a:defRPr sz="19000" b="1" cap="all"/>
            </a:lvl1pPr>
          </a:lstStyle>
          <a:p>
            <a:r>
              <a:rPr lang="en-US" smtClean="0"/>
              <a:t>Click to edit Master title style</a:t>
            </a:r>
            <a:endParaRPr lang="en-US"/>
          </a:p>
        </p:txBody>
      </p:sp>
      <p:sp>
        <p:nvSpPr>
          <p:cNvPr id="3" name="Text Placeholder 2"/>
          <p:cNvSpPr>
            <a:spLocks noGrp="1"/>
          </p:cNvSpPr>
          <p:nvPr>
            <p:ph type="body" idx="1"/>
          </p:nvPr>
        </p:nvSpPr>
        <p:spPr>
          <a:xfrm>
            <a:off x="1878013" y="15502475"/>
            <a:ext cx="20208240" cy="8000997"/>
          </a:xfrm>
        </p:spPr>
        <p:txBody>
          <a:bodyPr anchor="b"/>
          <a:lstStyle>
            <a:lvl1pPr marL="0" indent="0">
              <a:buNone/>
              <a:defRPr sz="9500">
                <a:solidFill>
                  <a:schemeClr val="tx1">
                    <a:tint val="75000"/>
                  </a:schemeClr>
                </a:solidFill>
              </a:defRPr>
            </a:lvl1pPr>
            <a:lvl2pPr marL="2168107" indent="0">
              <a:buNone/>
              <a:defRPr sz="8600">
                <a:solidFill>
                  <a:schemeClr val="tx1">
                    <a:tint val="75000"/>
                  </a:schemeClr>
                </a:solidFill>
              </a:defRPr>
            </a:lvl2pPr>
            <a:lvl3pPr marL="4336214" indent="0">
              <a:buNone/>
              <a:defRPr sz="7600">
                <a:solidFill>
                  <a:schemeClr val="tx1">
                    <a:tint val="75000"/>
                  </a:schemeClr>
                </a:solidFill>
              </a:defRPr>
            </a:lvl3pPr>
            <a:lvl4pPr marL="6504321" indent="0">
              <a:buNone/>
              <a:defRPr sz="6700">
                <a:solidFill>
                  <a:schemeClr val="tx1">
                    <a:tint val="75000"/>
                  </a:schemeClr>
                </a:solidFill>
              </a:defRPr>
            </a:lvl4pPr>
            <a:lvl5pPr marL="8672428" indent="0">
              <a:buNone/>
              <a:defRPr sz="6700">
                <a:solidFill>
                  <a:schemeClr val="tx1">
                    <a:tint val="75000"/>
                  </a:schemeClr>
                </a:solidFill>
              </a:defRPr>
            </a:lvl5pPr>
            <a:lvl6pPr marL="10840534" indent="0">
              <a:buNone/>
              <a:defRPr sz="6700">
                <a:solidFill>
                  <a:schemeClr val="tx1">
                    <a:tint val="75000"/>
                  </a:schemeClr>
                </a:solidFill>
              </a:defRPr>
            </a:lvl6pPr>
            <a:lvl7pPr marL="13008640" indent="0">
              <a:buNone/>
              <a:defRPr sz="6700">
                <a:solidFill>
                  <a:schemeClr val="tx1">
                    <a:tint val="75000"/>
                  </a:schemeClr>
                </a:solidFill>
              </a:defRPr>
            </a:lvl7pPr>
            <a:lvl8pPr marL="15176747" indent="0">
              <a:buNone/>
              <a:defRPr sz="6700">
                <a:solidFill>
                  <a:schemeClr val="tx1">
                    <a:tint val="75000"/>
                  </a:schemeClr>
                </a:solidFill>
              </a:defRPr>
            </a:lvl8pPr>
            <a:lvl9pPr marL="17344854"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74BEC-C2EE-0F41-8B40-47255D75F785}"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304798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04208" y="54618474"/>
            <a:ext cx="51156235" cy="154491265"/>
          </a:xfrm>
        </p:spPr>
        <p:txBody>
          <a:bodyPr/>
          <a:lstStyle>
            <a:lvl1pPr>
              <a:defRPr sz="13300"/>
            </a:lvl1pPr>
            <a:lvl2pPr>
              <a:defRPr sz="11400"/>
            </a:lvl2pPr>
            <a:lvl3pPr>
              <a:defRPr sz="95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256682" y="54618474"/>
            <a:ext cx="51156235" cy="154491265"/>
          </a:xfrm>
        </p:spPr>
        <p:txBody>
          <a:bodyPr/>
          <a:lstStyle>
            <a:lvl1pPr>
              <a:defRPr sz="13300"/>
            </a:lvl1pPr>
            <a:lvl2pPr>
              <a:defRPr sz="11400"/>
            </a:lvl2pPr>
            <a:lvl3pPr>
              <a:defRPr sz="95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74BEC-C2EE-0F41-8B40-47255D75F785}"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179279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88720" y="1464735"/>
            <a:ext cx="2139696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88721" y="8187274"/>
            <a:ext cx="10504489" cy="3412065"/>
          </a:xfrm>
        </p:spPr>
        <p:txBody>
          <a:bodyPr anchor="b"/>
          <a:lstStyle>
            <a:lvl1pPr marL="0" indent="0">
              <a:buNone/>
              <a:defRPr sz="11400" b="1"/>
            </a:lvl1pPr>
            <a:lvl2pPr marL="2168107" indent="0">
              <a:buNone/>
              <a:defRPr sz="9500" b="1"/>
            </a:lvl2pPr>
            <a:lvl3pPr marL="4336214" indent="0">
              <a:buNone/>
              <a:defRPr sz="8600" b="1"/>
            </a:lvl3pPr>
            <a:lvl4pPr marL="6504321" indent="0">
              <a:buNone/>
              <a:defRPr sz="7600" b="1"/>
            </a:lvl4pPr>
            <a:lvl5pPr marL="8672428" indent="0">
              <a:buNone/>
              <a:defRPr sz="7600" b="1"/>
            </a:lvl5pPr>
            <a:lvl6pPr marL="10840534" indent="0">
              <a:buNone/>
              <a:defRPr sz="7600" b="1"/>
            </a:lvl6pPr>
            <a:lvl7pPr marL="13008640" indent="0">
              <a:buNone/>
              <a:defRPr sz="7600" b="1"/>
            </a:lvl7pPr>
            <a:lvl8pPr marL="15176747" indent="0">
              <a:buNone/>
              <a:defRPr sz="7600" b="1"/>
            </a:lvl8pPr>
            <a:lvl9pPr marL="17344854"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188721" y="11599339"/>
            <a:ext cx="10504489" cy="21073535"/>
          </a:xfrm>
        </p:spPr>
        <p:txBody>
          <a:bodyPr/>
          <a:lstStyle>
            <a:lvl1pPr>
              <a:defRPr sz="11400"/>
            </a:lvl1pPr>
            <a:lvl2pPr>
              <a:defRPr sz="95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077069" y="8187274"/>
            <a:ext cx="10508615" cy="3412065"/>
          </a:xfrm>
        </p:spPr>
        <p:txBody>
          <a:bodyPr anchor="b"/>
          <a:lstStyle>
            <a:lvl1pPr marL="0" indent="0">
              <a:buNone/>
              <a:defRPr sz="11400" b="1"/>
            </a:lvl1pPr>
            <a:lvl2pPr marL="2168107" indent="0">
              <a:buNone/>
              <a:defRPr sz="9500" b="1"/>
            </a:lvl2pPr>
            <a:lvl3pPr marL="4336214" indent="0">
              <a:buNone/>
              <a:defRPr sz="8600" b="1"/>
            </a:lvl3pPr>
            <a:lvl4pPr marL="6504321" indent="0">
              <a:buNone/>
              <a:defRPr sz="7600" b="1"/>
            </a:lvl4pPr>
            <a:lvl5pPr marL="8672428" indent="0">
              <a:buNone/>
              <a:defRPr sz="7600" b="1"/>
            </a:lvl5pPr>
            <a:lvl6pPr marL="10840534" indent="0">
              <a:buNone/>
              <a:defRPr sz="7600" b="1"/>
            </a:lvl6pPr>
            <a:lvl7pPr marL="13008640" indent="0">
              <a:buNone/>
              <a:defRPr sz="7600" b="1"/>
            </a:lvl7pPr>
            <a:lvl8pPr marL="15176747" indent="0">
              <a:buNone/>
              <a:defRPr sz="7600" b="1"/>
            </a:lvl8pPr>
            <a:lvl9pPr marL="17344854"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2077069" y="11599339"/>
            <a:ext cx="10508615" cy="21073535"/>
          </a:xfrm>
        </p:spPr>
        <p:txBody>
          <a:bodyPr/>
          <a:lstStyle>
            <a:lvl1pPr>
              <a:defRPr sz="11400"/>
            </a:lvl1pPr>
            <a:lvl2pPr>
              <a:defRPr sz="95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74BEC-C2EE-0F41-8B40-47255D75F785}" type="datetimeFigureOut">
              <a:rPr lang="en-US" smtClean="0"/>
              <a:t>6/8/17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389070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74BEC-C2EE-0F41-8B40-47255D75F785}" type="datetimeFigureOut">
              <a:rPr lang="en-US" smtClean="0"/>
              <a:t>6/8/17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317923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74BEC-C2EE-0F41-8B40-47255D75F785}" type="datetimeFigureOut">
              <a:rPr lang="en-US" smtClean="0"/>
              <a:t>6/8/17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386183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8724" y="1456267"/>
            <a:ext cx="7821613" cy="6197600"/>
          </a:xfrm>
        </p:spPr>
        <p:txBody>
          <a:bodyPr anchor="b"/>
          <a:lstStyle>
            <a:lvl1pPr algn="l">
              <a:defRPr sz="9500" b="1"/>
            </a:lvl1pPr>
          </a:lstStyle>
          <a:p>
            <a:r>
              <a:rPr lang="en-US" smtClean="0"/>
              <a:t>Click to edit Master title style</a:t>
            </a:r>
            <a:endParaRPr lang="en-US"/>
          </a:p>
        </p:txBody>
      </p:sp>
      <p:sp>
        <p:nvSpPr>
          <p:cNvPr id="3" name="Content Placeholder 2"/>
          <p:cNvSpPr>
            <a:spLocks noGrp="1"/>
          </p:cNvSpPr>
          <p:nvPr>
            <p:ph idx="1"/>
          </p:nvPr>
        </p:nvSpPr>
        <p:spPr>
          <a:xfrm>
            <a:off x="9295130" y="1456272"/>
            <a:ext cx="13290550" cy="31216603"/>
          </a:xfrm>
        </p:spPr>
        <p:txBody>
          <a:bodyPr/>
          <a:lstStyle>
            <a:lvl1pPr>
              <a:defRPr sz="15200"/>
            </a:lvl1pPr>
            <a:lvl2pPr>
              <a:defRPr sz="13300"/>
            </a:lvl2pPr>
            <a:lvl3pPr>
              <a:defRPr sz="114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8724" y="7653872"/>
            <a:ext cx="7821613" cy="25019003"/>
          </a:xfrm>
        </p:spPr>
        <p:txBody>
          <a:bodyPr/>
          <a:lstStyle>
            <a:lvl1pPr marL="0" indent="0">
              <a:buNone/>
              <a:defRPr sz="6700"/>
            </a:lvl1pPr>
            <a:lvl2pPr marL="2168107" indent="0">
              <a:buNone/>
              <a:defRPr sz="5700"/>
            </a:lvl2pPr>
            <a:lvl3pPr marL="4336214" indent="0">
              <a:buNone/>
              <a:defRPr sz="4700"/>
            </a:lvl3pPr>
            <a:lvl4pPr marL="6504321" indent="0">
              <a:buNone/>
              <a:defRPr sz="4200"/>
            </a:lvl4pPr>
            <a:lvl5pPr marL="8672428" indent="0">
              <a:buNone/>
              <a:defRPr sz="4200"/>
            </a:lvl5pPr>
            <a:lvl6pPr marL="10840534" indent="0">
              <a:buNone/>
              <a:defRPr sz="4200"/>
            </a:lvl6pPr>
            <a:lvl7pPr marL="13008640" indent="0">
              <a:buNone/>
              <a:defRPr sz="4200"/>
            </a:lvl7pPr>
            <a:lvl8pPr marL="15176747" indent="0">
              <a:buNone/>
              <a:defRPr sz="4200"/>
            </a:lvl8pPr>
            <a:lvl9pPr marL="17344854"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74BEC-C2EE-0F41-8B40-47255D75F785}"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251834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59949" y="25603204"/>
            <a:ext cx="14264640" cy="3022603"/>
          </a:xfrm>
        </p:spPr>
        <p:txBody>
          <a:bodyPr anchor="b"/>
          <a:lstStyle>
            <a:lvl1pPr algn="l">
              <a:defRPr sz="9500" b="1"/>
            </a:lvl1pPr>
          </a:lstStyle>
          <a:p>
            <a:r>
              <a:rPr lang="en-US" smtClean="0"/>
              <a:t>Click to edit Master title style</a:t>
            </a:r>
            <a:endParaRPr lang="en-US"/>
          </a:p>
        </p:txBody>
      </p:sp>
      <p:sp>
        <p:nvSpPr>
          <p:cNvPr id="3" name="Picture Placeholder 2"/>
          <p:cNvSpPr>
            <a:spLocks noGrp="1"/>
          </p:cNvSpPr>
          <p:nvPr>
            <p:ph type="pic" idx="1"/>
          </p:nvPr>
        </p:nvSpPr>
        <p:spPr>
          <a:xfrm>
            <a:off x="4659949" y="3268133"/>
            <a:ext cx="14264640" cy="21945600"/>
          </a:xfrm>
        </p:spPr>
        <p:txBody>
          <a:bodyPr/>
          <a:lstStyle>
            <a:lvl1pPr marL="0" indent="0">
              <a:buNone/>
              <a:defRPr sz="15200"/>
            </a:lvl1pPr>
            <a:lvl2pPr marL="2168107" indent="0">
              <a:buNone/>
              <a:defRPr sz="13300"/>
            </a:lvl2pPr>
            <a:lvl3pPr marL="4336214" indent="0">
              <a:buNone/>
              <a:defRPr sz="11400"/>
            </a:lvl3pPr>
            <a:lvl4pPr marL="6504321" indent="0">
              <a:buNone/>
              <a:defRPr sz="9500"/>
            </a:lvl4pPr>
            <a:lvl5pPr marL="8672428" indent="0">
              <a:buNone/>
              <a:defRPr sz="9500"/>
            </a:lvl5pPr>
            <a:lvl6pPr marL="10840534" indent="0">
              <a:buNone/>
              <a:defRPr sz="9500"/>
            </a:lvl6pPr>
            <a:lvl7pPr marL="13008640" indent="0">
              <a:buNone/>
              <a:defRPr sz="9500"/>
            </a:lvl7pPr>
            <a:lvl8pPr marL="15176747" indent="0">
              <a:buNone/>
              <a:defRPr sz="9500"/>
            </a:lvl8pPr>
            <a:lvl9pPr marL="17344854" indent="0">
              <a:buNone/>
              <a:defRPr sz="9500"/>
            </a:lvl9pPr>
          </a:lstStyle>
          <a:p>
            <a:endParaRPr lang="en-US"/>
          </a:p>
        </p:txBody>
      </p:sp>
      <p:sp>
        <p:nvSpPr>
          <p:cNvPr id="4" name="Text Placeholder 3"/>
          <p:cNvSpPr>
            <a:spLocks noGrp="1"/>
          </p:cNvSpPr>
          <p:nvPr>
            <p:ph type="body" sz="half" idx="2"/>
          </p:nvPr>
        </p:nvSpPr>
        <p:spPr>
          <a:xfrm>
            <a:off x="4659949" y="28625806"/>
            <a:ext cx="14264640" cy="4292597"/>
          </a:xfrm>
        </p:spPr>
        <p:txBody>
          <a:bodyPr/>
          <a:lstStyle>
            <a:lvl1pPr marL="0" indent="0">
              <a:buNone/>
              <a:defRPr sz="6700"/>
            </a:lvl1pPr>
            <a:lvl2pPr marL="2168107" indent="0">
              <a:buNone/>
              <a:defRPr sz="5700"/>
            </a:lvl2pPr>
            <a:lvl3pPr marL="4336214" indent="0">
              <a:buNone/>
              <a:defRPr sz="4700"/>
            </a:lvl3pPr>
            <a:lvl4pPr marL="6504321" indent="0">
              <a:buNone/>
              <a:defRPr sz="4200"/>
            </a:lvl4pPr>
            <a:lvl5pPr marL="8672428" indent="0">
              <a:buNone/>
              <a:defRPr sz="4200"/>
            </a:lvl5pPr>
            <a:lvl6pPr marL="10840534" indent="0">
              <a:buNone/>
              <a:defRPr sz="4200"/>
            </a:lvl6pPr>
            <a:lvl7pPr marL="13008640" indent="0">
              <a:buNone/>
              <a:defRPr sz="4200"/>
            </a:lvl7pPr>
            <a:lvl8pPr marL="15176747" indent="0">
              <a:buNone/>
              <a:defRPr sz="4200"/>
            </a:lvl8pPr>
            <a:lvl9pPr marL="17344854"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74BEC-C2EE-0F41-8B40-47255D75F785}"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D0897-3397-F74C-9E15-BDB2E2CE67C5}" type="slidenum">
              <a:rPr lang="en-US" smtClean="0"/>
              <a:t>‹#›</a:t>
            </a:fld>
            <a:endParaRPr lang="en-US"/>
          </a:p>
        </p:txBody>
      </p:sp>
    </p:spTree>
    <p:extLst>
      <p:ext uri="{BB962C8B-B14F-4D97-AF65-F5344CB8AC3E}">
        <p14:creationId xmlns:p14="http://schemas.microsoft.com/office/powerpoint/2010/main" val="162986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720" y="1464735"/>
            <a:ext cx="21396960" cy="6096000"/>
          </a:xfrm>
          <a:prstGeom prst="rect">
            <a:avLst/>
          </a:prstGeom>
        </p:spPr>
        <p:txBody>
          <a:bodyPr vert="horz" lIns="433621" tIns="216810" rIns="433621" bIns="2168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188720" y="8534407"/>
            <a:ext cx="21396960" cy="24138469"/>
          </a:xfrm>
          <a:prstGeom prst="rect">
            <a:avLst/>
          </a:prstGeom>
        </p:spPr>
        <p:txBody>
          <a:bodyPr vert="horz" lIns="433621" tIns="216810" rIns="433621" bIns="2168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88720" y="33900537"/>
            <a:ext cx="5547360" cy="1947333"/>
          </a:xfrm>
          <a:prstGeom prst="rect">
            <a:avLst/>
          </a:prstGeom>
        </p:spPr>
        <p:txBody>
          <a:bodyPr vert="horz" lIns="433621" tIns="216810" rIns="433621" bIns="216810" rtlCol="0" anchor="ctr"/>
          <a:lstStyle>
            <a:lvl1pPr algn="l">
              <a:defRPr sz="5700">
                <a:solidFill>
                  <a:schemeClr val="tx1">
                    <a:tint val="75000"/>
                  </a:schemeClr>
                </a:solidFill>
              </a:defRPr>
            </a:lvl1pPr>
          </a:lstStyle>
          <a:p>
            <a:fld id="{23D74BEC-C2EE-0F41-8B40-47255D75F785}" type="datetimeFigureOut">
              <a:rPr lang="en-US" smtClean="0"/>
              <a:t>6/8/17</a:t>
            </a:fld>
            <a:endParaRPr lang="en-US"/>
          </a:p>
        </p:txBody>
      </p:sp>
      <p:sp>
        <p:nvSpPr>
          <p:cNvPr id="5" name="Footer Placeholder 4"/>
          <p:cNvSpPr>
            <a:spLocks noGrp="1"/>
          </p:cNvSpPr>
          <p:nvPr>
            <p:ph type="ftr" sz="quarter" idx="3"/>
          </p:nvPr>
        </p:nvSpPr>
        <p:spPr>
          <a:xfrm>
            <a:off x="8122920" y="33900537"/>
            <a:ext cx="7528560" cy="1947333"/>
          </a:xfrm>
          <a:prstGeom prst="rect">
            <a:avLst/>
          </a:prstGeom>
        </p:spPr>
        <p:txBody>
          <a:bodyPr vert="horz" lIns="433621" tIns="216810" rIns="433621" bIns="2168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038320" y="33900537"/>
            <a:ext cx="5547360" cy="1947333"/>
          </a:xfrm>
          <a:prstGeom prst="rect">
            <a:avLst/>
          </a:prstGeom>
        </p:spPr>
        <p:txBody>
          <a:bodyPr vert="horz" lIns="433621" tIns="216810" rIns="433621" bIns="216810" rtlCol="0" anchor="ctr"/>
          <a:lstStyle>
            <a:lvl1pPr algn="r">
              <a:defRPr sz="5700">
                <a:solidFill>
                  <a:schemeClr val="tx1">
                    <a:tint val="75000"/>
                  </a:schemeClr>
                </a:solidFill>
              </a:defRPr>
            </a:lvl1pPr>
          </a:lstStyle>
          <a:p>
            <a:fld id="{602D0897-3397-F74C-9E15-BDB2E2CE67C5}" type="slidenum">
              <a:rPr lang="en-US" smtClean="0"/>
              <a:t>‹#›</a:t>
            </a:fld>
            <a:endParaRPr lang="en-US"/>
          </a:p>
        </p:txBody>
      </p:sp>
    </p:spTree>
    <p:extLst>
      <p:ext uri="{BB962C8B-B14F-4D97-AF65-F5344CB8AC3E}">
        <p14:creationId xmlns:p14="http://schemas.microsoft.com/office/powerpoint/2010/main" val="244602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8107" rtl="0" eaLnBrk="1" latinLnBrk="0" hangingPunct="1">
        <a:spcBef>
          <a:spcPct val="0"/>
        </a:spcBef>
        <a:buNone/>
        <a:defRPr sz="20800" kern="1200">
          <a:solidFill>
            <a:schemeClr val="tx1"/>
          </a:solidFill>
          <a:latin typeface="+mj-lt"/>
          <a:ea typeface="+mj-ea"/>
          <a:cs typeface="+mj-cs"/>
        </a:defRPr>
      </a:lvl1pPr>
    </p:titleStyle>
    <p:bodyStyle>
      <a:lvl1pPr marL="1626080" indent="-1626080" algn="l" defTabSz="2168107" rtl="0" eaLnBrk="1" latinLnBrk="0" hangingPunct="1">
        <a:spcBef>
          <a:spcPct val="20000"/>
        </a:spcBef>
        <a:buFont typeface="Arial"/>
        <a:buChar char="•"/>
        <a:defRPr sz="15200" kern="1200">
          <a:solidFill>
            <a:schemeClr val="tx1"/>
          </a:solidFill>
          <a:latin typeface="+mn-lt"/>
          <a:ea typeface="+mn-ea"/>
          <a:cs typeface="+mn-cs"/>
        </a:defRPr>
      </a:lvl1pPr>
      <a:lvl2pPr marL="3523174" indent="-1355067" algn="l" defTabSz="2168107" rtl="0" eaLnBrk="1" latinLnBrk="0" hangingPunct="1">
        <a:spcBef>
          <a:spcPct val="20000"/>
        </a:spcBef>
        <a:buFont typeface="Arial"/>
        <a:buChar char="–"/>
        <a:defRPr sz="13300" kern="1200">
          <a:solidFill>
            <a:schemeClr val="tx1"/>
          </a:solidFill>
          <a:latin typeface="+mn-lt"/>
          <a:ea typeface="+mn-ea"/>
          <a:cs typeface="+mn-cs"/>
        </a:defRPr>
      </a:lvl2pPr>
      <a:lvl3pPr marL="5420267" indent="-1084053" algn="l" defTabSz="2168107" rtl="0" eaLnBrk="1" latinLnBrk="0" hangingPunct="1">
        <a:spcBef>
          <a:spcPct val="20000"/>
        </a:spcBef>
        <a:buFont typeface="Arial"/>
        <a:buChar char="•"/>
        <a:defRPr sz="11400" kern="1200">
          <a:solidFill>
            <a:schemeClr val="tx1"/>
          </a:solidFill>
          <a:latin typeface="+mn-lt"/>
          <a:ea typeface="+mn-ea"/>
          <a:cs typeface="+mn-cs"/>
        </a:defRPr>
      </a:lvl3pPr>
      <a:lvl4pPr marL="7588374" indent="-1084053" algn="l" defTabSz="2168107" rtl="0" eaLnBrk="1" latinLnBrk="0" hangingPunct="1">
        <a:spcBef>
          <a:spcPct val="20000"/>
        </a:spcBef>
        <a:buFont typeface="Arial"/>
        <a:buChar char="–"/>
        <a:defRPr sz="9500" kern="1200">
          <a:solidFill>
            <a:schemeClr val="tx1"/>
          </a:solidFill>
          <a:latin typeface="+mn-lt"/>
          <a:ea typeface="+mn-ea"/>
          <a:cs typeface="+mn-cs"/>
        </a:defRPr>
      </a:lvl4pPr>
      <a:lvl5pPr marL="9756481" indent="-1084053" algn="l" defTabSz="2168107" rtl="0" eaLnBrk="1" latinLnBrk="0" hangingPunct="1">
        <a:spcBef>
          <a:spcPct val="20000"/>
        </a:spcBef>
        <a:buFont typeface="Arial"/>
        <a:buChar char="»"/>
        <a:defRPr sz="9500" kern="1200">
          <a:solidFill>
            <a:schemeClr val="tx1"/>
          </a:solidFill>
          <a:latin typeface="+mn-lt"/>
          <a:ea typeface="+mn-ea"/>
          <a:cs typeface="+mn-cs"/>
        </a:defRPr>
      </a:lvl5pPr>
      <a:lvl6pPr marL="11924588" indent="-1084053" algn="l" defTabSz="2168107" rtl="0" eaLnBrk="1" latinLnBrk="0" hangingPunct="1">
        <a:spcBef>
          <a:spcPct val="20000"/>
        </a:spcBef>
        <a:buFont typeface="Arial"/>
        <a:buChar char="•"/>
        <a:defRPr sz="9500" kern="1200">
          <a:solidFill>
            <a:schemeClr val="tx1"/>
          </a:solidFill>
          <a:latin typeface="+mn-lt"/>
          <a:ea typeface="+mn-ea"/>
          <a:cs typeface="+mn-cs"/>
        </a:defRPr>
      </a:lvl6pPr>
      <a:lvl7pPr marL="14092694" indent="-1084053" algn="l" defTabSz="2168107" rtl="0" eaLnBrk="1" latinLnBrk="0" hangingPunct="1">
        <a:spcBef>
          <a:spcPct val="20000"/>
        </a:spcBef>
        <a:buFont typeface="Arial"/>
        <a:buChar char="•"/>
        <a:defRPr sz="9500" kern="1200">
          <a:solidFill>
            <a:schemeClr val="tx1"/>
          </a:solidFill>
          <a:latin typeface="+mn-lt"/>
          <a:ea typeface="+mn-ea"/>
          <a:cs typeface="+mn-cs"/>
        </a:defRPr>
      </a:lvl7pPr>
      <a:lvl8pPr marL="16260801" indent="-1084053" algn="l" defTabSz="2168107" rtl="0" eaLnBrk="1" latinLnBrk="0" hangingPunct="1">
        <a:spcBef>
          <a:spcPct val="20000"/>
        </a:spcBef>
        <a:buFont typeface="Arial"/>
        <a:buChar char="•"/>
        <a:defRPr sz="9500" kern="1200">
          <a:solidFill>
            <a:schemeClr val="tx1"/>
          </a:solidFill>
          <a:latin typeface="+mn-lt"/>
          <a:ea typeface="+mn-ea"/>
          <a:cs typeface="+mn-cs"/>
        </a:defRPr>
      </a:lvl8pPr>
      <a:lvl9pPr marL="18428907" indent="-1084053" algn="l" defTabSz="2168107"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n-US"/>
      </a:defPPr>
      <a:lvl1pPr marL="0" algn="l" defTabSz="2168107" rtl="0" eaLnBrk="1" latinLnBrk="0" hangingPunct="1">
        <a:defRPr sz="8600" kern="1200">
          <a:solidFill>
            <a:schemeClr val="tx1"/>
          </a:solidFill>
          <a:latin typeface="+mn-lt"/>
          <a:ea typeface="+mn-ea"/>
          <a:cs typeface="+mn-cs"/>
        </a:defRPr>
      </a:lvl1pPr>
      <a:lvl2pPr marL="2168107" algn="l" defTabSz="2168107" rtl="0" eaLnBrk="1" latinLnBrk="0" hangingPunct="1">
        <a:defRPr sz="8600" kern="1200">
          <a:solidFill>
            <a:schemeClr val="tx1"/>
          </a:solidFill>
          <a:latin typeface="+mn-lt"/>
          <a:ea typeface="+mn-ea"/>
          <a:cs typeface="+mn-cs"/>
        </a:defRPr>
      </a:lvl2pPr>
      <a:lvl3pPr marL="4336214" algn="l" defTabSz="2168107" rtl="0" eaLnBrk="1" latinLnBrk="0" hangingPunct="1">
        <a:defRPr sz="8600" kern="1200">
          <a:solidFill>
            <a:schemeClr val="tx1"/>
          </a:solidFill>
          <a:latin typeface="+mn-lt"/>
          <a:ea typeface="+mn-ea"/>
          <a:cs typeface="+mn-cs"/>
        </a:defRPr>
      </a:lvl3pPr>
      <a:lvl4pPr marL="6504321" algn="l" defTabSz="2168107" rtl="0" eaLnBrk="1" latinLnBrk="0" hangingPunct="1">
        <a:defRPr sz="8600" kern="1200">
          <a:solidFill>
            <a:schemeClr val="tx1"/>
          </a:solidFill>
          <a:latin typeface="+mn-lt"/>
          <a:ea typeface="+mn-ea"/>
          <a:cs typeface="+mn-cs"/>
        </a:defRPr>
      </a:lvl4pPr>
      <a:lvl5pPr marL="8672428" algn="l" defTabSz="2168107" rtl="0" eaLnBrk="1" latinLnBrk="0" hangingPunct="1">
        <a:defRPr sz="8600" kern="1200">
          <a:solidFill>
            <a:schemeClr val="tx1"/>
          </a:solidFill>
          <a:latin typeface="+mn-lt"/>
          <a:ea typeface="+mn-ea"/>
          <a:cs typeface="+mn-cs"/>
        </a:defRPr>
      </a:lvl5pPr>
      <a:lvl6pPr marL="10840534" algn="l" defTabSz="2168107" rtl="0" eaLnBrk="1" latinLnBrk="0" hangingPunct="1">
        <a:defRPr sz="8600" kern="1200">
          <a:solidFill>
            <a:schemeClr val="tx1"/>
          </a:solidFill>
          <a:latin typeface="+mn-lt"/>
          <a:ea typeface="+mn-ea"/>
          <a:cs typeface="+mn-cs"/>
        </a:defRPr>
      </a:lvl6pPr>
      <a:lvl7pPr marL="13008640" algn="l" defTabSz="2168107" rtl="0" eaLnBrk="1" latinLnBrk="0" hangingPunct="1">
        <a:defRPr sz="8600" kern="1200">
          <a:solidFill>
            <a:schemeClr val="tx1"/>
          </a:solidFill>
          <a:latin typeface="+mn-lt"/>
          <a:ea typeface="+mn-ea"/>
          <a:cs typeface="+mn-cs"/>
        </a:defRPr>
      </a:lvl7pPr>
      <a:lvl8pPr marL="15176747" algn="l" defTabSz="2168107" rtl="0" eaLnBrk="1" latinLnBrk="0" hangingPunct="1">
        <a:defRPr sz="8600" kern="1200">
          <a:solidFill>
            <a:schemeClr val="tx1"/>
          </a:solidFill>
          <a:latin typeface="+mn-lt"/>
          <a:ea typeface="+mn-ea"/>
          <a:cs typeface="+mn-cs"/>
        </a:defRPr>
      </a:lvl8pPr>
      <a:lvl9pPr marL="17344854" algn="l" defTabSz="2168107"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tif"/><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0" name="Group 29"/>
          <p:cNvGrpSpPr/>
          <p:nvPr/>
        </p:nvGrpSpPr>
        <p:grpSpPr>
          <a:xfrm>
            <a:off x="651258" y="7144242"/>
            <a:ext cx="10245343" cy="27729671"/>
            <a:chOff x="651258" y="6904192"/>
            <a:chExt cx="10245343" cy="27729671"/>
          </a:xfrm>
        </p:grpSpPr>
        <p:sp>
          <p:nvSpPr>
            <p:cNvPr id="8" name="Rectangle 7"/>
            <p:cNvSpPr/>
            <p:nvPr/>
          </p:nvSpPr>
          <p:spPr>
            <a:xfrm>
              <a:off x="651258" y="6904192"/>
              <a:ext cx="10245343" cy="27729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9046" tIns="39523" rIns="79046" bIns="39523" rtlCol="0" anchor="ctr"/>
            <a:lstStyle/>
            <a:p>
              <a:pPr algn="ctr"/>
              <a:endParaRPr lang="en-US"/>
            </a:p>
          </p:txBody>
        </p:sp>
        <p:sp>
          <p:nvSpPr>
            <p:cNvPr id="194" name="TextBox 193"/>
            <p:cNvSpPr txBox="1"/>
            <p:nvPr/>
          </p:nvSpPr>
          <p:spPr>
            <a:xfrm>
              <a:off x="978378" y="7178761"/>
              <a:ext cx="9613423" cy="26209434"/>
            </a:xfrm>
            <a:prstGeom prst="rect">
              <a:avLst/>
            </a:prstGeom>
            <a:noFill/>
            <a:ln>
              <a:noFill/>
            </a:ln>
          </p:spPr>
          <p:txBody>
            <a:bodyPr wrap="square" lIns="93689" tIns="46845" rIns="93689" bIns="46845" rtlCol="0">
              <a:spAutoFit/>
            </a:bodyPr>
            <a:lstStyle/>
            <a:p>
              <a:pPr algn="ctr"/>
              <a:r>
                <a:rPr lang="en-US" sz="4500" dirty="0" smtClean="0">
                  <a:latin typeface="Arial Narrow"/>
                  <a:cs typeface="Arial Narrow"/>
                </a:rPr>
                <a:t>Abstract</a:t>
              </a:r>
              <a:endParaRPr lang="en-US" sz="4500" dirty="0">
                <a:latin typeface="Arial Narrow"/>
                <a:cs typeface="Arial Narrow"/>
              </a:endParaRPr>
            </a:p>
            <a:p>
              <a:pPr algn="just"/>
              <a:endParaRPr lang="en-US" sz="2500" dirty="0">
                <a:latin typeface="Arial Narrow"/>
                <a:cs typeface="Arial Narrow"/>
              </a:endParaRPr>
            </a:p>
            <a:p>
              <a:pPr algn="just"/>
              <a:r>
                <a:rPr lang="en-US" sz="2800" dirty="0" smtClean="0">
                  <a:latin typeface="Arial Narrow"/>
                  <a:cs typeface="Arial Narrow"/>
                </a:rPr>
                <a:t>In this work, we demonstrate that unassigned NMR chemical shifts, that is, an “</a:t>
              </a:r>
              <a:r>
                <a:rPr lang="en-US" sz="2800" dirty="0" err="1" smtClean="0">
                  <a:latin typeface="Arial Narrow"/>
                  <a:cs typeface="Arial Narrow"/>
                </a:rPr>
                <a:t>anonymized</a:t>
              </a:r>
              <a:r>
                <a:rPr lang="en-US" sz="2800" dirty="0" smtClean="0">
                  <a:latin typeface="Arial Narrow"/>
                  <a:cs typeface="Arial Narrow"/>
                </a:rPr>
                <a:t>” list of observed chemical shift peak values, can be used to identify native-like structures of RNAs. We achieve this by casting the problem of “assigning” unassigned chemical shift peaks to specific sites in an RNA as a linear assignment problem, and then solving it using the fast Kuhn–</a:t>
              </a:r>
              <a:r>
                <a:rPr lang="en-US" sz="2800" dirty="0" err="1" smtClean="0">
                  <a:latin typeface="Arial Narrow"/>
                  <a:cs typeface="Arial Narrow"/>
                </a:rPr>
                <a:t>Munkres</a:t>
              </a:r>
              <a:r>
                <a:rPr lang="en-US" sz="2800" dirty="0" smtClean="0">
                  <a:latin typeface="Arial Narrow"/>
                  <a:cs typeface="Arial Narrow"/>
                </a:rPr>
                <a:t> bipartite matching algorithm – also commonly referred to as the Hungarian algorithm. Using our assignment method, which we refer to as SCAHA (Structure-Based Chemical-Shift Assignment via the Hungarian Algorithm), we found that given an accurate structure of an RNA, and chemical shift data free of referencing errors, unassigned chemical shift peaks can be assigned to specific sites in the RNA with an accuracy of about ∼0.2 and ∼1.0 ppm for non-exchangeable </a:t>
              </a:r>
              <a:r>
                <a:rPr lang="en-US" sz="2800" baseline="30000" dirty="0" smtClean="0">
                  <a:latin typeface="Arial Narrow"/>
                  <a:cs typeface="Arial Narrow"/>
                </a:rPr>
                <a:t>1</a:t>
              </a:r>
              <a:r>
                <a:rPr lang="en-US" sz="2800" dirty="0" smtClean="0">
                  <a:latin typeface="Arial Narrow"/>
                  <a:cs typeface="Arial Narrow"/>
                </a:rPr>
                <a:t>H and </a:t>
              </a:r>
              <a:r>
                <a:rPr lang="en-US" sz="2800" baseline="30000" dirty="0" smtClean="0">
                  <a:latin typeface="Arial Narrow"/>
                  <a:cs typeface="Arial Narrow"/>
                </a:rPr>
                <a:t>1</a:t>
              </a:r>
              <a:r>
                <a:rPr lang="en-US" sz="2800" dirty="0" smtClean="0">
                  <a:latin typeface="Arial Narrow"/>
                  <a:cs typeface="Arial Narrow"/>
                </a:rPr>
                <a:t>C nuclei, respectively. By comparing SCAHA-assigned chemical shifts to computed chemical shifts, we demonstrate that we can identify, with </a:t>
              </a:r>
              <a:r>
                <a:rPr lang="en-US" sz="2800" dirty="0">
                  <a:latin typeface="Arial Narrow"/>
                  <a:cs typeface="Arial Narrow"/>
                </a:rPr>
                <a:t>high sensitivity, native-like structures in conformational pools that contain both native- like and non-native structures. Our results suggest that hybrid methods that combine state-of-the-art structure prediction methods with accurate structured-based </a:t>
              </a:r>
              <a:r>
                <a:rPr lang="en-US" sz="2800" dirty="0" smtClean="0">
                  <a:latin typeface="Arial Narrow"/>
                  <a:cs typeface="Arial Narrow"/>
                </a:rPr>
                <a:t>assignment </a:t>
              </a:r>
              <a:r>
                <a:rPr lang="en-US" sz="2800" dirty="0">
                  <a:latin typeface="Arial Narrow"/>
                  <a:cs typeface="Arial Narrow"/>
                </a:rPr>
                <a:t>methods, like SCAHA, will soon enable RNA structure to be rapidly elucidated from unassigned NMR spectra. </a:t>
              </a:r>
              <a:endParaRPr lang="en-US" sz="2800" dirty="0" smtClean="0">
                <a:latin typeface="Arial Narrow"/>
                <a:cs typeface="Arial Narrow"/>
              </a:endParaRPr>
            </a:p>
            <a:p>
              <a:pPr algn="just"/>
              <a:endParaRPr lang="en-US" sz="4500" dirty="0" smtClean="0">
                <a:solidFill>
                  <a:srgbClr val="000000"/>
                </a:solidFill>
                <a:latin typeface="Arial Narrow"/>
                <a:cs typeface="Arial Narrow"/>
              </a:endParaRPr>
            </a:p>
            <a:p>
              <a:pPr algn="ctr"/>
              <a:r>
                <a:rPr lang="en-US" sz="4500" dirty="0" smtClean="0">
                  <a:solidFill>
                    <a:srgbClr val="000000"/>
                  </a:solidFill>
                  <a:latin typeface="Arial Narrow"/>
                  <a:cs typeface="Arial Narrow"/>
                </a:rPr>
                <a:t>Introduction</a:t>
              </a:r>
              <a:r>
                <a:rPr lang="en-US" sz="2500" dirty="0">
                  <a:latin typeface="Arial Narrow"/>
                  <a:cs typeface="Arial Narrow"/>
                </a:rPr>
                <a:t>	</a:t>
              </a:r>
              <a:endParaRPr lang="en-US" sz="2500" dirty="0" smtClean="0">
                <a:latin typeface="Arial Narrow"/>
                <a:cs typeface="Arial Narrow"/>
              </a:endParaRPr>
            </a:p>
            <a:p>
              <a:pPr algn="ctr"/>
              <a:endParaRPr lang="en-US" sz="2500" dirty="0" smtClean="0">
                <a:latin typeface="Arial Narrow"/>
                <a:cs typeface="Arial Narrow"/>
              </a:endParaRPr>
            </a:p>
            <a:p>
              <a:pPr marL="342900" indent="-342900" algn="just">
                <a:buFont typeface="Arial"/>
                <a:buChar char="•"/>
              </a:pPr>
              <a:r>
                <a:rPr lang="en-US" sz="2800" dirty="0" smtClean="0">
                  <a:latin typeface="Arial Narrow"/>
                  <a:cs typeface="Arial Narrow"/>
                </a:rPr>
                <a:t>Recent work has demonstrated </a:t>
              </a:r>
              <a:r>
                <a:rPr lang="en-US" sz="2800" dirty="0">
                  <a:latin typeface="Arial Narrow"/>
                  <a:cs typeface="Arial Narrow"/>
                </a:rPr>
                <a:t>that </a:t>
              </a:r>
              <a:r>
                <a:rPr lang="en-US" sz="2800" dirty="0" smtClean="0">
                  <a:latin typeface="Arial Narrow"/>
                  <a:cs typeface="Arial Narrow"/>
                </a:rPr>
                <a:t>assigned </a:t>
              </a:r>
              <a:r>
                <a:rPr lang="en-US" sz="2800" dirty="0">
                  <a:latin typeface="Arial Narrow"/>
                  <a:cs typeface="Arial Narrow"/>
                </a:rPr>
                <a:t>chemical shift data can, in several cases, be used to predict the structure of non-canonical motifs of RNA with near atomic accuracy</a:t>
              </a:r>
              <a:r>
                <a:rPr lang="en-US" sz="2800" dirty="0" smtClean="0">
                  <a:latin typeface="Arial Narrow"/>
                  <a:cs typeface="Arial Narrow"/>
                </a:rPr>
                <a:t>. </a:t>
              </a:r>
            </a:p>
            <a:p>
              <a:pPr marL="342900" indent="-342900" algn="just">
                <a:buFont typeface="Arial"/>
                <a:buChar char="•"/>
              </a:pPr>
              <a:endParaRPr lang="en-US" sz="2800" dirty="0" smtClean="0">
                <a:latin typeface="Arial Narrow"/>
                <a:cs typeface="Arial Narrow"/>
              </a:endParaRPr>
            </a:p>
            <a:p>
              <a:pPr marL="342900" indent="-342900" algn="just">
                <a:buFont typeface="Arial"/>
                <a:buChar char="•"/>
              </a:pPr>
              <a:r>
                <a:rPr lang="en-US" sz="2800" dirty="0" smtClean="0">
                  <a:latin typeface="Arial Narrow"/>
                  <a:cs typeface="Arial Narrow"/>
                </a:rPr>
                <a:t>However, acquiring </a:t>
              </a:r>
              <a:r>
                <a:rPr lang="en-US" sz="2800" dirty="0">
                  <a:latin typeface="Arial Narrow"/>
                  <a:cs typeface="Arial Narrow"/>
                </a:rPr>
                <a:t>assigned chemical shift data, especially for medium-sized to large RNAs, can be both time consuming and expensive</a:t>
              </a:r>
              <a:r>
                <a:rPr lang="en-US" sz="2800" dirty="0" smtClean="0">
                  <a:latin typeface="Arial Narrow"/>
                  <a:cs typeface="Arial Narrow"/>
                </a:rPr>
                <a:t>.</a:t>
              </a:r>
            </a:p>
            <a:p>
              <a:pPr marL="342900" indent="-342900" algn="just">
                <a:buFont typeface="Arial"/>
                <a:buChar char="•"/>
              </a:pPr>
              <a:endParaRPr lang="en-US" sz="2800" dirty="0" smtClean="0">
                <a:latin typeface="Arial Narrow"/>
                <a:cs typeface="Arial Narrow"/>
              </a:endParaRPr>
            </a:p>
            <a:p>
              <a:pPr marL="342900" indent="-342900" algn="just">
                <a:buFont typeface="Arial"/>
                <a:buChar char="•"/>
              </a:pPr>
              <a:r>
                <a:rPr lang="en-US" sz="2800" dirty="0" smtClean="0">
                  <a:latin typeface="Arial Narrow"/>
                  <a:cs typeface="Arial Narrow"/>
                </a:rPr>
                <a:t> </a:t>
              </a:r>
              <a:r>
                <a:rPr lang="en-US" sz="2800" dirty="0">
                  <a:latin typeface="Arial Narrow"/>
                  <a:cs typeface="Arial Narrow"/>
                </a:rPr>
                <a:t>As such, there is immense interest in developing methods that enable multi-resolution structural information to be extracted from ”unassigned” chemical shift data. </a:t>
              </a:r>
              <a:endParaRPr lang="en-US" sz="2800" dirty="0" smtClean="0">
                <a:latin typeface="Arial Narrow"/>
                <a:cs typeface="Arial Narrow"/>
              </a:endParaRPr>
            </a:p>
            <a:p>
              <a:pPr marL="342900" indent="-342900" algn="just">
                <a:buFont typeface="Arial"/>
                <a:buChar char="•"/>
              </a:pPr>
              <a:endParaRPr lang="en-US" sz="2800" dirty="0">
                <a:latin typeface="Arial Narrow"/>
                <a:cs typeface="Arial Narrow"/>
              </a:endParaRPr>
            </a:p>
            <a:p>
              <a:pPr marL="342900" indent="-342900" algn="just">
                <a:buFont typeface="Arial"/>
                <a:buChar char="•"/>
              </a:pPr>
              <a:r>
                <a:rPr lang="en-US" sz="2800" dirty="0" smtClean="0">
                  <a:latin typeface="Arial Narrow"/>
                  <a:cs typeface="Arial Narrow"/>
                </a:rPr>
                <a:t>Can unassigned chemical shift be really discriminate between native and non-native structures of an RNA?</a:t>
              </a:r>
              <a:endParaRPr lang="en-US" sz="2800" dirty="0">
                <a:latin typeface="Arial Narrow"/>
                <a:cs typeface="Arial Narrow"/>
              </a:endParaRPr>
            </a:p>
            <a:p>
              <a:pPr marL="342900" indent="-342900" algn="just">
                <a:buFont typeface="Arial"/>
                <a:buChar char="•"/>
              </a:pPr>
              <a:endParaRPr lang="en-US" sz="2800" dirty="0" smtClean="0">
                <a:latin typeface="Arial Narrow"/>
                <a:cs typeface="Arial Narrow"/>
              </a:endParaRPr>
            </a:p>
            <a:p>
              <a:pPr marL="342900" indent="-342900" algn="just">
                <a:buFont typeface="Arial"/>
                <a:buChar char="•"/>
              </a:pPr>
              <a:endParaRPr lang="en-US" sz="2800" dirty="0">
                <a:latin typeface="Arial Narrow"/>
                <a:cs typeface="Arial Narrow"/>
              </a:endParaRPr>
            </a:p>
            <a:p>
              <a:pPr marL="342900" indent="-342900" algn="just">
                <a:buFont typeface="Arial"/>
                <a:buChar char="•"/>
              </a:pPr>
              <a:endParaRPr lang="en-US" sz="2800" dirty="0" smtClean="0">
                <a:latin typeface="Arial Narrow"/>
                <a:cs typeface="Arial Narrow"/>
              </a:endParaRPr>
            </a:p>
            <a:p>
              <a:pPr marL="342900" indent="-342900" algn="just">
                <a:buFont typeface="Arial"/>
                <a:buChar char="•"/>
              </a:pPr>
              <a:endParaRPr lang="en-US" sz="2800" dirty="0">
                <a:latin typeface="Arial Narrow"/>
                <a:cs typeface="Arial Narrow"/>
              </a:endParaRPr>
            </a:p>
            <a:p>
              <a:pPr marL="342900" indent="-342900" algn="just">
                <a:buFont typeface="Arial"/>
                <a:buChar char="•"/>
              </a:pPr>
              <a:endParaRPr lang="en-US" sz="2800" dirty="0" smtClean="0">
                <a:latin typeface="Arial Narrow"/>
                <a:cs typeface="Arial Narrow"/>
              </a:endParaRPr>
            </a:p>
            <a:p>
              <a:pPr marL="342900" indent="-342900" algn="just">
                <a:buFont typeface="Arial"/>
                <a:buChar char="•"/>
              </a:pPr>
              <a:endParaRPr lang="en-US" sz="2800" dirty="0">
                <a:latin typeface="Arial Narrow"/>
                <a:cs typeface="Arial Narrow"/>
              </a:endParaRPr>
            </a:p>
            <a:p>
              <a:pPr marL="342900" indent="-342900" algn="just">
                <a:buFont typeface="Arial"/>
                <a:buChar char="•"/>
              </a:pPr>
              <a:endParaRPr lang="en-US" sz="2800" dirty="0" smtClean="0">
                <a:latin typeface="Arial Narrow"/>
                <a:cs typeface="Arial Narrow"/>
              </a:endParaRPr>
            </a:p>
            <a:p>
              <a:pPr algn="just"/>
              <a:endParaRPr lang="en-US" sz="2800" dirty="0">
                <a:latin typeface="Arial Narrow"/>
                <a:cs typeface="Arial Narrow"/>
              </a:endParaRPr>
            </a:p>
            <a:p>
              <a:pPr algn="just"/>
              <a:endParaRPr lang="en-US" sz="2800" dirty="0">
                <a:latin typeface="Arial Narrow"/>
                <a:cs typeface="Arial Narrow"/>
              </a:endParaRPr>
            </a:p>
            <a:p>
              <a:pPr algn="just"/>
              <a:endParaRPr lang="en-US" sz="2800" dirty="0" smtClean="0">
                <a:latin typeface="Arial Narrow"/>
                <a:cs typeface="Arial Narrow"/>
              </a:endParaRPr>
            </a:p>
            <a:p>
              <a:pPr marL="342900" indent="-342900" algn="just">
                <a:buFont typeface="Arial"/>
                <a:buChar char="•"/>
              </a:pPr>
              <a:r>
                <a:rPr lang="en-US" sz="2800" dirty="0" smtClean="0">
                  <a:latin typeface="Arial Narrow"/>
                  <a:cs typeface="Arial Narrow"/>
                </a:rPr>
                <a:t>We developed novel approach, SCAHA (</a:t>
              </a:r>
              <a:r>
                <a:rPr lang="en-US" sz="2800" b="1" u="sng" dirty="0" smtClean="0">
                  <a:latin typeface="Arial Narrow"/>
                  <a:cs typeface="Arial Narrow"/>
                </a:rPr>
                <a:t>S</a:t>
              </a:r>
              <a:r>
                <a:rPr lang="en-US" sz="2800" dirty="0" smtClean="0">
                  <a:latin typeface="Arial Narrow"/>
                  <a:cs typeface="Arial Narrow"/>
                </a:rPr>
                <a:t>tructure-Based </a:t>
              </a:r>
              <a:r>
                <a:rPr lang="en-US" sz="2800" b="1" u="sng" dirty="0" smtClean="0">
                  <a:latin typeface="Arial Narrow"/>
                  <a:cs typeface="Arial Narrow"/>
                </a:rPr>
                <a:t>C</a:t>
              </a:r>
              <a:r>
                <a:rPr lang="en-US" sz="2800" dirty="0" smtClean="0">
                  <a:latin typeface="Arial Narrow"/>
                  <a:cs typeface="Arial Narrow"/>
                </a:rPr>
                <a:t>hemical Shift </a:t>
              </a:r>
              <a:r>
                <a:rPr lang="en-US" sz="2800" b="1" u="sng" dirty="0" smtClean="0">
                  <a:latin typeface="Arial Narrow"/>
                  <a:cs typeface="Arial Narrow"/>
                </a:rPr>
                <a:t>A</a:t>
              </a:r>
              <a:r>
                <a:rPr lang="en-US" sz="2800" dirty="0" smtClean="0">
                  <a:latin typeface="Arial Narrow"/>
                  <a:cs typeface="Arial Narrow"/>
                </a:rPr>
                <a:t>ssignment via the </a:t>
              </a:r>
              <a:r>
                <a:rPr lang="en-US" sz="2800" b="1" u="sng" dirty="0" smtClean="0">
                  <a:latin typeface="Arial Narrow"/>
                  <a:cs typeface="Arial Narrow"/>
                </a:rPr>
                <a:t>H</a:t>
              </a:r>
              <a:r>
                <a:rPr lang="en-US" sz="2800" dirty="0" smtClean="0">
                  <a:latin typeface="Arial Narrow"/>
                  <a:cs typeface="Arial Narrow"/>
                </a:rPr>
                <a:t>ungarian </a:t>
              </a:r>
              <a:r>
                <a:rPr lang="en-US" sz="2800" b="1" u="sng" dirty="0" smtClean="0">
                  <a:latin typeface="Arial Narrow"/>
                  <a:cs typeface="Arial Narrow"/>
                </a:rPr>
                <a:t>A</a:t>
              </a:r>
              <a:r>
                <a:rPr lang="en-US" sz="2800" dirty="0" smtClean="0">
                  <a:latin typeface="Arial Narrow"/>
                  <a:cs typeface="Arial Narrow"/>
                </a:rPr>
                <a:t>lgorithm) and used it to test the hypotheses that: </a:t>
              </a:r>
            </a:p>
            <a:p>
              <a:pPr algn="just"/>
              <a:endParaRPr lang="en-US" sz="2800" dirty="0" smtClean="0">
                <a:latin typeface="Arial Narrow"/>
                <a:cs typeface="Arial Narrow"/>
              </a:endParaRPr>
            </a:p>
            <a:p>
              <a:pPr marL="514350" indent="-514350" algn="just">
                <a:buAutoNum type="arabicParenBoth"/>
              </a:pPr>
              <a:r>
                <a:rPr lang="en-US" sz="2800" dirty="0" smtClean="0">
                  <a:latin typeface="Arial Narrow"/>
                  <a:cs typeface="Arial Narrow"/>
                </a:rPr>
                <a:t>native</a:t>
              </a:r>
              <a:r>
                <a:rPr lang="en-US" sz="2800" dirty="0">
                  <a:latin typeface="Arial Narrow"/>
                  <a:cs typeface="Arial Narrow"/>
                </a:rPr>
                <a:t>-like </a:t>
              </a:r>
              <a:r>
                <a:rPr lang="en-US" sz="2800" dirty="0" smtClean="0">
                  <a:latin typeface="Arial Narrow"/>
                  <a:cs typeface="Arial Narrow"/>
                </a:rPr>
                <a:t>structures </a:t>
              </a:r>
              <a:r>
                <a:rPr lang="en-US" sz="2800" dirty="0">
                  <a:latin typeface="Arial Narrow"/>
                  <a:cs typeface="Arial Narrow"/>
                </a:rPr>
                <a:t>exhibit the lower assignment errors than non-native decoys and </a:t>
              </a:r>
              <a:endParaRPr lang="en-US" sz="2800" dirty="0" smtClean="0">
                <a:latin typeface="Arial Narrow"/>
                <a:cs typeface="Arial Narrow"/>
              </a:endParaRPr>
            </a:p>
            <a:p>
              <a:pPr algn="just"/>
              <a:endParaRPr lang="en-US" sz="2800" dirty="0">
                <a:latin typeface="Arial Narrow"/>
                <a:cs typeface="Arial Narrow"/>
              </a:endParaRPr>
            </a:p>
            <a:p>
              <a:pPr marL="514350" indent="-514350" algn="just">
                <a:buAutoNum type="arabicParenBoth"/>
              </a:pPr>
              <a:r>
                <a:rPr lang="en-US" sz="2800" dirty="0" smtClean="0">
                  <a:latin typeface="Arial Narrow"/>
                  <a:cs typeface="Arial Narrow"/>
                </a:rPr>
                <a:t>native</a:t>
              </a:r>
              <a:r>
                <a:rPr lang="en-US" sz="2800" dirty="0">
                  <a:latin typeface="Arial Narrow"/>
                  <a:cs typeface="Arial Narrow"/>
                </a:rPr>
                <a:t>-like structures </a:t>
              </a:r>
              <a:r>
                <a:rPr lang="en-US" sz="2800" dirty="0" smtClean="0">
                  <a:latin typeface="Arial Narrow"/>
                  <a:cs typeface="Arial Narrow"/>
                </a:rPr>
                <a:t>exhibit </a:t>
              </a:r>
              <a:r>
                <a:rPr lang="en-US" sz="2800" dirty="0">
                  <a:latin typeface="Arial Narrow"/>
                  <a:cs typeface="Arial Narrow"/>
                </a:rPr>
                <a:t>the lower errors between the optimally “assigned” chemical shifts and computed chemical shifts than non-native </a:t>
              </a:r>
              <a:r>
                <a:rPr lang="en-US" sz="2800" dirty="0" smtClean="0">
                  <a:latin typeface="Arial Narrow"/>
                  <a:cs typeface="Arial Narrow"/>
                </a:rPr>
                <a:t>decoys.</a:t>
              </a:r>
              <a:endParaRPr lang="en-US" sz="2500" dirty="0">
                <a:latin typeface="Arial Narrow"/>
                <a:cs typeface="Arial Narrow"/>
              </a:endParaRPr>
            </a:p>
          </p:txBody>
        </p:sp>
      </p:grpSp>
      <p:grpSp>
        <p:nvGrpSpPr>
          <p:cNvPr id="122" name="Group 121"/>
          <p:cNvGrpSpPr/>
          <p:nvPr/>
        </p:nvGrpSpPr>
        <p:grpSpPr>
          <a:xfrm>
            <a:off x="12462258" y="7144242"/>
            <a:ext cx="10245343" cy="27729671"/>
            <a:chOff x="651258" y="6904192"/>
            <a:chExt cx="10245343" cy="27729671"/>
          </a:xfrm>
        </p:grpSpPr>
        <p:sp>
          <p:nvSpPr>
            <p:cNvPr id="123" name="Rectangle 122"/>
            <p:cNvSpPr/>
            <p:nvPr/>
          </p:nvSpPr>
          <p:spPr>
            <a:xfrm>
              <a:off x="651258" y="6904192"/>
              <a:ext cx="10245343" cy="27729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9046" tIns="39523" rIns="79046" bIns="39523" rtlCol="0" anchor="ctr"/>
            <a:lstStyle/>
            <a:p>
              <a:pPr algn="ctr"/>
              <a:endParaRPr lang="en-US"/>
            </a:p>
          </p:txBody>
        </p:sp>
        <p:sp>
          <p:nvSpPr>
            <p:cNvPr id="126" name="TextBox 125"/>
            <p:cNvSpPr txBox="1"/>
            <p:nvPr/>
          </p:nvSpPr>
          <p:spPr>
            <a:xfrm>
              <a:off x="863600" y="7178761"/>
              <a:ext cx="9855201" cy="787102"/>
            </a:xfrm>
            <a:prstGeom prst="rect">
              <a:avLst/>
            </a:prstGeom>
            <a:noFill/>
            <a:ln>
              <a:noFill/>
            </a:ln>
          </p:spPr>
          <p:txBody>
            <a:bodyPr wrap="square" lIns="93689" tIns="46845" rIns="93689" bIns="46845" rtlCol="0">
              <a:spAutoFit/>
            </a:bodyPr>
            <a:lstStyle/>
            <a:p>
              <a:pPr algn="ctr"/>
              <a:r>
                <a:rPr lang="en-US" sz="4500" dirty="0">
                  <a:solidFill>
                    <a:srgbClr val="000000"/>
                  </a:solidFill>
                  <a:latin typeface="Arial Narrow"/>
                  <a:cs typeface="Arial Narrow"/>
                </a:rPr>
                <a:t>Results</a:t>
              </a:r>
            </a:p>
          </p:txBody>
        </p:sp>
      </p:grpSp>
      <p:sp>
        <p:nvSpPr>
          <p:cNvPr id="139" name="TextBox 138"/>
          <p:cNvSpPr txBox="1"/>
          <p:nvPr/>
        </p:nvSpPr>
        <p:spPr>
          <a:xfrm>
            <a:off x="13168315" y="8178791"/>
            <a:ext cx="9145047" cy="987157"/>
          </a:xfrm>
          <a:prstGeom prst="rect">
            <a:avLst/>
          </a:prstGeom>
          <a:noFill/>
          <a:ln>
            <a:noFill/>
          </a:ln>
        </p:spPr>
        <p:txBody>
          <a:bodyPr wrap="square" lIns="93689" tIns="46845" rIns="93689" bIns="46845" rtlCol="0">
            <a:spAutoFit/>
          </a:bodyPr>
          <a:lstStyle/>
          <a:p>
            <a:pPr algn="just"/>
            <a:r>
              <a:rPr lang="en-US" sz="2900" u="sng" dirty="0" smtClean="0">
                <a:latin typeface="Arial Narrow"/>
                <a:cs typeface="Arial Narrow"/>
              </a:rPr>
              <a:t>SCAHA can assign chemical shifts to with ~0.20 and~ 1.0 ppm for </a:t>
            </a:r>
            <a:r>
              <a:rPr lang="en-US" sz="2900" u="sng" baseline="30000" dirty="0" smtClean="0">
                <a:latin typeface="Arial Narrow"/>
                <a:cs typeface="Arial Narrow"/>
              </a:rPr>
              <a:t>1</a:t>
            </a:r>
            <a:r>
              <a:rPr lang="en-US" sz="2900" u="sng" dirty="0" smtClean="0">
                <a:latin typeface="Arial Narrow"/>
                <a:cs typeface="Arial Narrow"/>
              </a:rPr>
              <a:t>H and </a:t>
            </a:r>
            <a:r>
              <a:rPr lang="en-US" sz="2900" u="sng" baseline="30000" dirty="0" smtClean="0">
                <a:latin typeface="Arial Narrow"/>
                <a:cs typeface="Arial Narrow"/>
              </a:rPr>
              <a:t>13</a:t>
            </a:r>
            <a:r>
              <a:rPr lang="en-US" sz="2900" u="sng" dirty="0" smtClean="0">
                <a:latin typeface="Arial Narrow"/>
                <a:cs typeface="Arial Narrow"/>
              </a:rPr>
              <a:t>C Non-exchangeable Nuclei</a:t>
            </a:r>
            <a:endParaRPr lang="en-US" sz="2900" u="sng" baseline="30000" dirty="0">
              <a:latin typeface="Arial Narrow"/>
              <a:cs typeface="Arial Narrow"/>
            </a:endParaRPr>
          </a:p>
        </p:txBody>
      </p:sp>
      <p:sp>
        <p:nvSpPr>
          <p:cNvPr id="163" name="TextBox 162"/>
          <p:cNvSpPr txBox="1"/>
          <p:nvPr/>
        </p:nvSpPr>
        <p:spPr>
          <a:xfrm>
            <a:off x="13385800" y="30365222"/>
            <a:ext cx="8407400" cy="3326259"/>
          </a:xfrm>
          <a:prstGeom prst="rect">
            <a:avLst/>
          </a:prstGeom>
          <a:noFill/>
          <a:ln>
            <a:noFill/>
          </a:ln>
        </p:spPr>
        <p:txBody>
          <a:bodyPr wrap="square" lIns="93689" tIns="46845" rIns="93689" bIns="46845" rtlCol="0">
            <a:spAutoFit/>
          </a:bodyPr>
          <a:lstStyle/>
          <a:p>
            <a:pPr algn="ctr"/>
            <a:r>
              <a:rPr lang="en-US" sz="4500" dirty="0" smtClean="0">
                <a:latin typeface="Arial Narrow"/>
                <a:cs typeface="Arial Narrow"/>
              </a:rPr>
              <a:t>Take Away</a:t>
            </a:r>
          </a:p>
          <a:p>
            <a:pPr algn="ctr"/>
            <a:endParaRPr lang="en-US" sz="2800" dirty="0" smtClean="0">
              <a:latin typeface="Arial Narrow"/>
              <a:cs typeface="Arial Narrow"/>
            </a:endParaRPr>
          </a:p>
          <a:p>
            <a:pPr algn="just"/>
            <a:r>
              <a:rPr lang="en-US" sz="2800" dirty="0" smtClean="0">
                <a:latin typeface="Arial Narrow"/>
                <a:cs typeface="Arial Narrow"/>
              </a:rPr>
              <a:t>The </a:t>
            </a:r>
            <a:r>
              <a:rPr lang="en-US" sz="2800" dirty="0">
                <a:latin typeface="Arial Narrow"/>
                <a:cs typeface="Arial Narrow"/>
              </a:rPr>
              <a:t>structures that exhibited the lowest assignment errors tended to be native-like, as were the structures that exhibited the lowest errors between the optimally “assigned” chemical shifts and computed chemical shifts. </a:t>
            </a:r>
          </a:p>
          <a:p>
            <a:endParaRPr lang="en-US" sz="2500" dirty="0" smtClean="0">
              <a:latin typeface="Arial Narrow"/>
              <a:cs typeface="Arial Narrow"/>
            </a:endParaRPr>
          </a:p>
        </p:txBody>
      </p:sp>
      <p:sp>
        <p:nvSpPr>
          <p:cNvPr id="6" name="Rectangle 5"/>
          <p:cNvSpPr/>
          <p:nvPr/>
        </p:nvSpPr>
        <p:spPr>
          <a:xfrm>
            <a:off x="596226" y="1128946"/>
            <a:ext cx="22427164" cy="392565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79046" tIns="39523" rIns="79046" bIns="39523" rtlCol="0" anchor="ctr"/>
          <a:lstStyle/>
          <a:p>
            <a:pPr algn="ctr"/>
            <a:endParaRPr lang="en-US"/>
          </a:p>
        </p:txBody>
      </p:sp>
      <p:sp>
        <p:nvSpPr>
          <p:cNvPr id="5" name="TextBox 4"/>
          <p:cNvSpPr txBox="1"/>
          <p:nvPr/>
        </p:nvSpPr>
        <p:spPr>
          <a:xfrm>
            <a:off x="651258" y="1816488"/>
            <a:ext cx="22372133" cy="2726696"/>
          </a:xfrm>
          <a:prstGeom prst="rect">
            <a:avLst/>
          </a:prstGeom>
          <a:noFill/>
        </p:spPr>
        <p:txBody>
          <a:bodyPr wrap="square" lIns="79046" tIns="39523" rIns="79046" bIns="39523" rtlCol="0">
            <a:spAutoFit/>
          </a:bodyPr>
          <a:lstStyle/>
          <a:p>
            <a:pPr algn="ctr"/>
            <a:r>
              <a:rPr lang="en-US" sz="4500" dirty="0"/>
              <a:t>Discriminating Native from Non-Native RNA Structure Using </a:t>
            </a:r>
            <a:r>
              <a:rPr lang="en-US" sz="4500" dirty="0" smtClean="0"/>
              <a:t>Unassigned Chemical </a:t>
            </a:r>
            <a:r>
              <a:rPr lang="en-US" sz="4500" dirty="0"/>
              <a:t>Shift </a:t>
            </a:r>
            <a:r>
              <a:rPr lang="en-US" sz="4500" dirty="0" smtClean="0"/>
              <a:t>Data</a:t>
            </a:r>
          </a:p>
          <a:p>
            <a:pPr algn="ctr"/>
            <a:r>
              <a:rPr lang="en-US" sz="3200" dirty="0"/>
              <a:t>Toward Rapid RNA Structure </a:t>
            </a:r>
            <a:r>
              <a:rPr lang="en-US" sz="3200" dirty="0" smtClean="0"/>
              <a:t>Elucidation</a:t>
            </a:r>
          </a:p>
          <a:p>
            <a:pPr algn="ctr"/>
            <a:endParaRPr lang="en-US" sz="3200" dirty="0" smtClean="0"/>
          </a:p>
          <a:p>
            <a:pPr algn="ctr"/>
            <a:r>
              <a:rPr lang="en-US" sz="3700" dirty="0" smtClean="0">
                <a:solidFill>
                  <a:schemeClr val="tx2">
                    <a:lumMod val="60000"/>
                    <a:lumOff val="40000"/>
                  </a:schemeClr>
                </a:solidFill>
                <a:latin typeface="Helvetica"/>
                <a:cs typeface="Helvetica"/>
              </a:rPr>
              <a:t>William </a:t>
            </a:r>
            <a:r>
              <a:rPr lang="en-US" sz="3700" dirty="0" err="1" smtClean="0">
                <a:solidFill>
                  <a:schemeClr val="tx2">
                    <a:lumMod val="60000"/>
                    <a:lumOff val="40000"/>
                  </a:schemeClr>
                </a:solidFill>
                <a:latin typeface="Helvetica"/>
                <a:cs typeface="Helvetica"/>
              </a:rPr>
              <a:t>Fuh</a:t>
            </a:r>
            <a:r>
              <a:rPr lang="en-US" sz="3700" dirty="0" smtClean="0">
                <a:solidFill>
                  <a:schemeClr val="tx2">
                    <a:lumMod val="60000"/>
                    <a:lumOff val="40000"/>
                  </a:schemeClr>
                </a:solidFill>
                <a:latin typeface="Helvetica"/>
                <a:cs typeface="Helvetica"/>
              </a:rPr>
              <a:t> and Aaron </a:t>
            </a:r>
            <a:r>
              <a:rPr lang="en-US" sz="3700" dirty="0">
                <a:solidFill>
                  <a:schemeClr val="tx2">
                    <a:lumMod val="60000"/>
                    <a:lumOff val="40000"/>
                  </a:schemeClr>
                </a:solidFill>
                <a:latin typeface="Helvetica"/>
                <a:cs typeface="Helvetica"/>
              </a:rPr>
              <a:t>T. </a:t>
            </a:r>
            <a:r>
              <a:rPr lang="en-US" sz="3700" dirty="0" smtClean="0">
                <a:solidFill>
                  <a:schemeClr val="tx2">
                    <a:lumMod val="60000"/>
                    <a:lumOff val="40000"/>
                  </a:schemeClr>
                </a:solidFill>
                <a:latin typeface="Helvetica"/>
                <a:cs typeface="Helvetica"/>
              </a:rPr>
              <a:t>Frank</a:t>
            </a:r>
          </a:p>
          <a:p>
            <a:pPr algn="ctr"/>
            <a:r>
              <a:rPr lang="en-US" sz="2600" dirty="0" smtClean="0">
                <a:solidFill>
                  <a:schemeClr val="tx2">
                    <a:lumMod val="60000"/>
                    <a:lumOff val="40000"/>
                  </a:schemeClr>
                </a:solidFill>
                <a:latin typeface="Helvetica"/>
                <a:cs typeface="Helvetica"/>
              </a:rPr>
              <a:t>Department </a:t>
            </a:r>
            <a:r>
              <a:rPr lang="en-US" sz="2600" dirty="0">
                <a:solidFill>
                  <a:schemeClr val="tx2">
                    <a:lumMod val="60000"/>
                    <a:lumOff val="40000"/>
                  </a:schemeClr>
                </a:solidFill>
                <a:latin typeface="Helvetica"/>
                <a:cs typeface="Helvetica"/>
              </a:rPr>
              <a:t>of </a:t>
            </a:r>
            <a:r>
              <a:rPr lang="en-US" sz="2600" dirty="0" smtClean="0">
                <a:solidFill>
                  <a:schemeClr val="tx2">
                    <a:lumMod val="60000"/>
                    <a:lumOff val="40000"/>
                  </a:schemeClr>
                </a:solidFill>
                <a:latin typeface="Helvetica"/>
                <a:cs typeface="Helvetica"/>
              </a:rPr>
              <a:t>Chemistry and Department of Biophysics, </a:t>
            </a:r>
            <a:r>
              <a:rPr lang="en-US" sz="2600" dirty="0">
                <a:solidFill>
                  <a:schemeClr val="tx2">
                    <a:lumMod val="60000"/>
                    <a:lumOff val="40000"/>
                  </a:schemeClr>
                </a:solidFill>
                <a:latin typeface="Helvetica"/>
                <a:cs typeface="Helvetica"/>
              </a:rPr>
              <a:t>University of Michigan, Ann Arbor, Michigan, 48109</a:t>
            </a:r>
          </a:p>
        </p:txBody>
      </p:sp>
      <p:pic>
        <p:nvPicPr>
          <p:cNvPr id="10" name="Picture 9" descr="to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377" y="24866599"/>
            <a:ext cx="9029223" cy="3915327"/>
          </a:xfrm>
          <a:prstGeom prst="rect">
            <a:avLst/>
          </a:prstGeom>
        </p:spPr>
      </p:pic>
      <p:pic>
        <p:nvPicPr>
          <p:cNvPr id="15" name="Picture 14" descr="figure_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600" y="19889035"/>
            <a:ext cx="8280400" cy="10489566"/>
          </a:xfrm>
          <a:prstGeom prst="rect">
            <a:avLst/>
          </a:prstGeom>
        </p:spPr>
      </p:pic>
      <p:pic>
        <p:nvPicPr>
          <p:cNvPr id="29" name="Picture 28" descr="figure_3.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4401" y="14066565"/>
            <a:ext cx="9188521" cy="4346438"/>
          </a:xfrm>
          <a:prstGeom prst="rect">
            <a:avLst/>
          </a:prstGeom>
        </p:spPr>
      </p:pic>
      <p:pic>
        <p:nvPicPr>
          <p:cNvPr id="17" name="Picture 16"/>
          <p:cNvPicPr>
            <a:picLocks noChangeAspect="1"/>
          </p:cNvPicPr>
          <p:nvPr/>
        </p:nvPicPr>
        <p:blipFill rotWithShape="1">
          <a:blip r:embed="rId6"/>
          <a:srcRect t="1" r="57207" b="43814"/>
          <a:stretch/>
        </p:blipFill>
        <p:spPr>
          <a:xfrm>
            <a:off x="12654753" y="9702800"/>
            <a:ext cx="5658647" cy="2974720"/>
          </a:xfrm>
          <a:prstGeom prst="rect">
            <a:avLst/>
          </a:prstGeom>
        </p:spPr>
      </p:pic>
      <p:sp>
        <p:nvSpPr>
          <p:cNvPr id="31" name="TextBox 30"/>
          <p:cNvSpPr txBox="1"/>
          <p:nvPr/>
        </p:nvSpPr>
        <p:spPr>
          <a:xfrm>
            <a:off x="13168315" y="13134720"/>
            <a:ext cx="9145047" cy="540881"/>
          </a:xfrm>
          <a:prstGeom prst="rect">
            <a:avLst/>
          </a:prstGeom>
          <a:noFill/>
          <a:ln>
            <a:noFill/>
          </a:ln>
        </p:spPr>
        <p:txBody>
          <a:bodyPr wrap="square" lIns="93689" tIns="46845" rIns="93689" bIns="46845" rtlCol="0">
            <a:spAutoFit/>
          </a:bodyPr>
          <a:lstStyle/>
          <a:p>
            <a:pPr algn="ctr"/>
            <a:r>
              <a:rPr lang="en-US" sz="2900" u="sng" dirty="0" smtClean="0">
                <a:latin typeface="Arial Narrow"/>
                <a:cs typeface="Arial Narrow"/>
              </a:rPr>
              <a:t>SCAHA assignment errors are positively correlated with RMSD</a:t>
            </a:r>
            <a:endParaRPr lang="en-US" sz="2900" u="sng" baseline="30000" dirty="0">
              <a:latin typeface="Arial Narrow"/>
              <a:cs typeface="Arial Narrow"/>
            </a:endParaRPr>
          </a:p>
        </p:txBody>
      </p:sp>
      <p:sp>
        <p:nvSpPr>
          <p:cNvPr id="32" name="TextBox 31"/>
          <p:cNvSpPr txBox="1"/>
          <p:nvPr/>
        </p:nvSpPr>
        <p:spPr>
          <a:xfrm>
            <a:off x="13168315" y="19073403"/>
            <a:ext cx="9145047" cy="540881"/>
          </a:xfrm>
          <a:prstGeom prst="rect">
            <a:avLst/>
          </a:prstGeom>
          <a:noFill/>
          <a:ln>
            <a:noFill/>
          </a:ln>
        </p:spPr>
        <p:txBody>
          <a:bodyPr wrap="square" lIns="93689" tIns="46845" rIns="93689" bIns="46845" rtlCol="0">
            <a:spAutoFit/>
          </a:bodyPr>
          <a:lstStyle/>
          <a:p>
            <a:pPr algn="ctr"/>
            <a:r>
              <a:rPr lang="en-US" sz="2900" u="sng" dirty="0" smtClean="0">
                <a:latin typeface="Arial Narrow"/>
                <a:cs typeface="Arial Narrow"/>
              </a:rPr>
              <a:t>Low Error Structures tend to Native-Like</a:t>
            </a:r>
            <a:endParaRPr lang="en-US" sz="2900" u="sng" baseline="30000" dirty="0">
              <a:latin typeface="Arial Narrow"/>
              <a:cs typeface="Arial Narrow"/>
            </a:endParaRPr>
          </a:p>
        </p:txBody>
      </p:sp>
      <p:pic>
        <p:nvPicPr>
          <p:cNvPr id="19" name="Picture 18" descr="Chemistry_logo_rgb300.t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33578799"/>
            <a:ext cx="5486400" cy="914400"/>
          </a:xfrm>
          <a:prstGeom prst="rect">
            <a:avLst/>
          </a:prstGeom>
        </p:spPr>
      </p:pic>
      <p:pic>
        <p:nvPicPr>
          <p:cNvPr id="38" name="Picture 37" descr="customLogo.gif.png"/>
          <p:cNvPicPr>
            <a:picLocks noChangeAspect="1"/>
          </p:cNvPicPr>
          <p:nvPr/>
        </p:nvPicPr>
        <p:blipFill rotWithShape="1">
          <a:blip r:embed="rId8">
            <a:extLst>
              <a:ext uri="{28A0092B-C50C-407E-A947-70E740481C1C}">
                <a14:useLocalDpi xmlns:a14="http://schemas.microsoft.com/office/drawing/2010/main" val="0"/>
              </a:ext>
            </a:extLst>
          </a:blip>
          <a:srcRect r="33583"/>
          <a:stretch/>
        </p:blipFill>
        <p:spPr>
          <a:xfrm>
            <a:off x="15062197" y="33620450"/>
            <a:ext cx="5773803" cy="831099"/>
          </a:xfrm>
          <a:prstGeom prst="rect">
            <a:avLst/>
          </a:prstGeom>
        </p:spPr>
      </p:pic>
      <p:pic>
        <p:nvPicPr>
          <p:cNvPr id="39" name="Picture 38"/>
          <p:cNvPicPr>
            <a:picLocks noChangeAspect="1"/>
          </p:cNvPicPr>
          <p:nvPr/>
        </p:nvPicPr>
        <p:blipFill rotWithShape="1">
          <a:blip r:embed="rId6"/>
          <a:srcRect l="70688" t="1" r="1346" b="43814"/>
          <a:stretch/>
        </p:blipFill>
        <p:spPr>
          <a:xfrm>
            <a:off x="18831500" y="9702800"/>
            <a:ext cx="3698299" cy="2974720"/>
          </a:xfrm>
          <a:prstGeom prst="rect">
            <a:avLst/>
          </a:prstGeom>
        </p:spPr>
      </p:pic>
    </p:spTree>
    <p:extLst>
      <p:ext uri="{BB962C8B-B14F-4D97-AF65-F5344CB8AC3E}">
        <p14:creationId xmlns:p14="http://schemas.microsoft.com/office/powerpoint/2010/main" val="10068781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1094</TotalTime>
  <Words>377</Words>
  <Application>Microsoft Macintosh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Frank</dc:creator>
  <cp:lastModifiedBy>Aaron Terrence Frank</cp:lastModifiedBy>
  <cp:revision>99</cp:revision>
  <dcterms:created xsi:type="dcterms:W3CDTF">2014-07-04T17:21:07Z</dcterms:created>
  <dcterms:modified xsi:type="dcterms:W3CDTF">2017-06-08T13:17:02Z</dcterms:modified>
</cp:coreProperties>
</file>