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8" r:id="rId4"/>
    <p:sldId id="260" r:id="rId5"/>
    <p:sldId id="261" r:id="rId6"/>
    <p:sldId id="262" r:id="rId7"/>
    <p:sldId id="263" r:id="rId8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-1648" y="760"/>
      </p:cViewPr>
      <p:guideLst>
        <p:guide orient="horz" pos="2252"/>
        <p:guide pos="47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3158-B954-FE48-B104-7E8AD43AF6C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7837-B2E4-8649-AED1-F15CE0A2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2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3158-B954-FE48-B104-7E8AD43AF6C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7837-B2E4-8649-AED1-F15CE0A2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3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6185"/>
            <a:ext cx="20574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6185"/>
            <a:ext cx="60198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3158-B954-FE48-B104-7E8AD43AF6C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7837-B2E4-8649-AED1-F15CE0A2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9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3158-B954-FE48-B104-7E8AD43AF6C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7837-B2E4-8649-AED1-F15CE0A2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9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3158-B954-FE48-B104-7E8AD43AF6C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7837-B2E4-8649-AED1-F15CE0A2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4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3158-B954-FE48-B104-7E8AD43AF6C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7837-B2E4-8649-AED1-F15CE0A2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3158-B954-FE48-B104-7E8AD43AF6C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7837-B2E4-8649-AED1-F15CE0A2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9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3158-B954-FE48-B104-7E8AD43AF6C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7837-B2E4-8649-AED1-F15CE0A2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3158-B954-FE48-B104-7E8AD43AF6C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7837-B2E4-8649-AED1-F15CE0A2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7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3158-B954-FE48-B104-7E8AD43AF6C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7837-B2E4-8649-AED1-F15CE0A2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94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3158-B954-FE48-B104-7E8AD43AF6C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7837-B2E4-8649-AED1-F15CE0A2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0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3158-B954-FE48-B104-7E8AD43AF6C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87837-B2E4-8649-AED1-F15CE0A2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5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611558" y="2729636"/>
            <a:ext cx="5920884" cy="3684729"/>
            <a:chOff x="949816" y="1712770"/>
            <a:chExt cx="5920884" cy="3684729"/>
          </a:xfrm>
        </p:grpSpPr>
        <p:pic>
          <p:nvPicPr>
            <p:cNvPr id="2" name="Picture 1" descr="proton_accuracy_raw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25" r="12122" b="15881"/>
            <a:stretch/>
          </p:blipFill>
          <p:spPr>
            <a:xfrm>
              <a:off x="1016259" y="1712770"/>
              <a:ext cx="1886129" cy="3684729"/>
            </a:xfrm>
            <a:prstGeom prst="rect">
              <a:avLst/>
            </a:prstGeom>
          </p:spPr>
        </p:pic>
        <p:pic>
          <p:nvPicPr>
            <p:cNvPr id="3" name="Picture 2" descr="carbon_accuracy_raw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25" b="15880"/>
            <a:stretch/>
          </p:blipFill>
          <p:spPr>
            <a:xfrm>
              <a:off x="2981972" y="1712770"/>
              <a:ext cx="2146300" cy="3684729"/>
            </a:xfrm>
            <a:prstGeom prst="rect">
              <a:avLst/>
            </a:prstGeom>
          </p:spPr>
        </p:pic>
        <p:pic>
          <p:nvPicPr>
            <p:cNvPr id="4" name="Picture 3" descr="carbon_accuracy_corrected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25" r="11717" b="15880"/>
            <a:stretch/>
          </p:blipFill>
          <p:spPr>
            <a:xfrm>
              <a:off x="4975872" y="1712770"/>
              <a:ext cx="1894828" cy="3684729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5755137" y="1835761"/>
              <a:ext cx="100078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aseline="30000" dirty="0" smtClean="0">
                  <a:latin typeface="Helvetica"/>
                  <a:cs typeface="Helvetica"/>
                </a:rPr>
                <a:t>13</a:t>
              </a:r>
              <a:r>
                <a:rPr lang="en-US" sz="1500" dirty="0" smtClean="0">
                  <a:latin typeface="Helvetica"/>
                  <a:cs typeface="Helvetica"/>
                </a:rPr>
                <a:t>C</a:t>
              </a:r>
              <a:r>
                <a:rPr lang="en-US" sz="1500" baseline="-25000" dirty="0" smtClean="0">
                  <a:latin typeface="Helvetica"/>
                  <a:cs typeface="Helvetica"/>
                </a:rPr>
                <a:t>corrected</a:t>
              </a:r>
              <a:endParaRPr lang="en-US" sz="1500" baseline="-25000" dirty="0">
                <a:latin typeface="Helvetica"/>
                <a:cs typeface="Helvetic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67133" y="1820749"/>
              <a:ext cx="46679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aseline="30000" dirty="0" smtClean="0">
                  <a:latin typeface="Helvetica"/>
                  <a:cs typeface="Helvetica"/>
                </a:rPr>
                <a:t>13</a:t>
              </a:r>
              <a:r>
                <a:rPr lang="en-US" sz="1500" dirty="0" smtClean="0">
                  <a:latin typeface="Helvetica"/>
                  <a:cs typeface="Helvetica"/>
                </a:rPr>
                <a:t>C</a:t>
              </a:r>
              <a:endParaRPr lang="en-US" sz="1500" baseline="-25000" dirty="0">
                <a:latin typeface="Helvetica"/>
                <a:cs typeface="Helvetic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53668" y="1820749"/>
              <a:ext cx="39490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aseline="30000" dirty="0" smtClean="0">
                  <a:latin typeface="Helvetica"/>
                  <a:cs typeface="Helvetica"/>
                </a:rPr>
                <a:t>1</a:t>
              </a:r>
              <a:r>
                <a:rPr lang="en-US" sz="1500" dirty="0" smtClean="0">
                  <a:latin typeface="Helvetica"/>
                  <a:cs typeface="Helvetica"/>
                </a:rPr>
                <a:t>H</a:t>
              </a:r>
              <a:endParaRPr lang="en-US" sz="1500" baseline="-25000" dirty="0">
                <a:latin typeface="Helvetica"/>
                <a:cs typeface="Helvetic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9816" y="1712771"/>
              <a:ext cx="44127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latin typeface="Helvetica"/>
                  <a:cs typeface="Helvetica"/>
                </a:rPr>
                <a:t>A</a:t>
              </a:r>
              <a:endParaRPr lang="en-US" sz="3000" dirty="0">
                <a:latin typeface="Helvetica"/>
                <a:cs typeface="Helvetic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02388" y="1712771"/>
              <a:ext cx="44127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latin typeface="Helvetica"/>
                  <a:cs typeface="Helvetica"/>
                </a:rPr>
                <a:t>B</a:t>
              </a:r>
              <a:endParaRPr lang="en-US" sz="3000" dirty="0">
                <a:latin typeface="Helvetica"/>
                <a:cs typeface="Helvetic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21688" y="1712771"/>
              <a:ext cx="46249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latin typeface="Helvetica"/>
                  <a:cs typeface="Helvetica"/>
                </a:rPr>
                <a:t>C</a:t>
              </a:r>
              <a:endParaRPr lang="en-US" sz="3000" dirty="0">
                <a:latin typeface="Helvetica"/>
                <a:cs typeface="Helvetic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1640722" y="2596121"/>
              <a:ext cx="8560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Helvetica"/>
                  <a:cs typeface="Helvetica"/>
                </a:rPr>
                <a:t>LARMOR</a:t>
              </a:r>
              <a:r>
                <a:rPr lang="en-US" sz="1100" baseline="30000" dirty="0" smtClean="0">
                  <a:latin typeface="Helvetica"/>
                  <a:cs typeface="Helvetica"/>
                </a:rPr>
                <a:t>D</a:t>
              </a:r>
              <a:endParaRPr lang="en-US" sz="1100" baseline="30000" dirty="0">
                <a:latin typeface="Helvetica"/>
                <a:cs typeface="Helvetic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2111773" y="2646921"/>
              <a:ext cx="7804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Helvetica"/>
                  <a:cs typeface="Helvetica"/>
                </a:rPr>
                <a:t>RAMSEY</a:t>
              </a:r>
              <a:endParaRPr lang="en-US" sz="1100" baseline="30000" dirty="0">
                <a:latin typeface="Helvetica"/>
                <a:cs typeface="Helvetica"/>
              </a:endParaRPr>
            </a:p>
          </p:txBody>
        </p:sp>
        <p:sp>
          <p:nvSpPr>
            <p:cNvPr id="21" name="Right Arrow 20"/>
            <p:cNvSpPr/>
            <p:nvPr/>
          </p:nvSpPr>
          <p:spPr>
            <a:xfrm rot="5400000">
              <a:off x="1987704" y="3134339"/>
              <a:ext cx="162134" cy="14287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/>
            <p:cNvSpPr/>
            <p:nvPr/>
          </p:nvSpPr>
          <p:spPr>
            <a:xfrm rot="5400000">
              <a:off x="2420906" y="3134339"/>
              <a:ext cx="162134" cy="1428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491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348687" y="381426"/>
            <a:ext cx="6614148" cy="8381149"/>
            <a:chOff x="1348687" y="381426"/>
            <a:chExt cx="6614148" cy="8381149"/>
          </a:xfrm>
        </p:grpSpPr>
        <p:pic>
          <p:nvPicPr>
            <p:cNvPr id="70" name="Picture 69" descr="actual_v_assigned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488"/>
            <a:stretch/>
          </p:blipFill>
          <p:spPr>
            <a:xfrm>
              <a:off x="2121377" y="593122"/>
              <a:ext cx="1929924" cy="7984512"/>
            </a:xfrm>
            <a:prstGeom prst="rect">
              <a:avLst/>
            </a:prstGeom>
          </p:spPr>
        </p:pic>
        <p:pic>
          <p:nvPicPr>
            <p:cNvPr id="71" name="Picture 70" descr="assigned_v_predicted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58"/>
            <a:stretch/>
          </p:blipFill>
          <p:spPr>
            <a:xfrm>
              <a:off x="4559300" y="597641"/>
              <a:ext cx="1880181" cy="7984617"/>
            </a:xfrm>
            <a:prstGeom prst="rect">
              <a:avLst/>
            </a:prstGeom>
          </p:spPr>
        </p:pic>
        <p:pic>
          <p:nvPicPr>
            <p:cNvPr id="72" name="Picture 71" descr="actual_v_predicted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1296" y="605822"/>
              <a:ext cx="2661539" cy="7984617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1348687" y="381426"/>
              <a:ext cx="6335317" cy="8381149"/>
              <a:chOff x="600672" y="89507"/>
              <a:chExt cx="6335317" cy="8381149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600672" y="513072"/>
                <a:ext cx="6335317" cy="7957584"/>
                <a:chOff x="1893058" y="559583"/>
                <a:chExt cx="5448874" cy="6844151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1893058" y="559583"/>
                  <a:ext cx="5448874" cy="6844151"/>
                  <a:chOff x="1893060" y="98177"/>
                  <a:chExt cx="5448874" cy="6844151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1893060" y="98177"/>
                    <a:ext cx="5448874" cy="6844151"/>
                    <a:chOff x="1893060" y="171443"/>
                    <a:chExt cx="5448874" cy="6844151"/>
                  </a:xfrm>
                </p:grpSpPr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5503067" y="377728"/>
                      <a:ext cx="528234" cy="59719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4078948" y="445464"/>
                      <a:ext cx="640754" cy="589791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3289696" y="6323066"/>
                      <a:ext cx="3581763" cy="26864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3289697" y="171443"/>
                      <a:ext cx="3931917" cy="26864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6814662" y="433253"/>
                      <a:ext cx="232039" cy="589791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Left Brace 40"/>
                    <p:cNvSpPr/>
                    <p:nvPr/>
                  </p:nvSpPr>
                  <p:spPr>
                    <a:xfrm>
                      <a:off x="2561024" y="473653"/>
                      <a:ext cx="232035" cy="1113574"/>
                    </a:xfrm>
                    <a:prstGeom prst="leftBrace">
                      <a:avLst/>
                    </a:prstGeom>
                    <a:noFill/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Left Brace 41"/>
                    <p:cNvSpPr/>
                    <p:nvPr/>
                  </p:nvSpPr>
                  <p:spPr>
                    <a:xfrm>
                      <a:off x="2127829" y="413884"/>
                      <a:ext cx="232035" cy="3089384"/>
                    </a:xfrm>
                    <a:prstGeom prst="leftBrace">
                      <a:avLst/>
                    </a:prstGeom>
                    <a:noFill/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TextBox 42"/>
                    <p:cNvSpPr txBox="1"/>
                    <p:nvPr/>
                  </p:nvSpPr>
                  <p:spPr>
                    <a:xfrm rot="16200000">
                      <a:off x="1692989" y="879295"/>
                      <a:ext cx="1562525" cy="21177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 smtClean="0">
                          <a:latin typeface="Helvetica"/>
                          <a:cs typeface="Helvetica"/>
                        </a:rPr>
                        <a:t>IN RAMSEY TRAINING SET </a:t>
                      </a:r>
                      <a:endParaRPr lang="en-US" sz="1000" dirty="0"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44" name="TextBox 43"/>
                    <p:cNvSpPr txBox="1"/>
                    <p:nvPr/>
                  </p:nvSpPr>
                  <p:spPr>
                    <a:xfrm rot="16200000">
                      <a:off x="1191257" y="1818608"/>
                      <a:ext cx="1615375" cy="21177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 smtClean="0">
                          <a:latin typeface="Helvetica"/>
                          <a:cs typeface="Helvetica"/>
                        </a:rPr>
                        <a:t>IN LARMOR</a:t>
                      </a:r>
                      <a:r>
                        <a:rPr lang="en-US" sz="1000" baseline="30000" dirty="0" smtClean="0">
                          <a:latin typeface="Helvetica"/>
                          <a:cs typeface="Helvetica"/>
                        </a:rPr>
                        <a:t>D </a:t>
                      </a:r>
                      <a:r>
                        <a:rPr lang="en-US" sz="1000" dirty="0" smtClean="0">
                          <a:latin typeface="Helvetica"/>
                          <a:cs typeface="Helvetica"/>
                        </a:rPr>
                        <a:t>TRAINING SET </a:t>
                      </a:r>
                      <a:endParaRPr lang="en-US" sz="1000" baseline="30000" dirty="0"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45" name="TextBox 44"/>
                    <p:cNvSpPr txBox="1"/>
                    <p:nvPr/>
                  </p:nvSpPr>
                  <p:spPr>
                    <a:xfrm rot="16200000">
                      <a:off x="6838296" y="3299957"/>
                      <a:ext cx="769035" cy="23824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RMSD (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Å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)</a:t>
                      </a:r>
                    </a:p>
                  </p:txBody>
                </p:sp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2980924" y="6369263"/>
                      <a:ext cx="1399166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>
                          <a:latin typeface="Helvetica"/>
                          <a:cs typeface="Helvetica"/>
                        </a:rPr>
                        <a:t>Actual</a:t>
                      </a:r>
                    </a:p>
                    <a:p>
                      <a:pPr algn="ctr"/>
                      <a:r>
                        <a:rPr lang="en-US" sz="1200" dirty="0" smtClean="0">
                          <a:latin typeface="Helvetica"/>
                          <a:cs typeface="Helvetica"/>
                        </a:rPr>
                        <a:t>vs.</a:t>
                      </a:r>
                    </a:p>
                    <a:p>
                      <a:pPr algn="ctr"/>
                      <a:r>
                        <a:rPr lang="en-US" sz="1200" dirty="0" smtClean="0">
                          <a:latin typeface="Helvetica"/>
                          <a:cs typeface="Helvetica"/>
                        </a:rPr>
                        <a:t>SCAHA-Assigned</a:t>
                      </a:r>
                    </a:p>
                  </p:txBody>
                </p:sp>
              </p:grp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420022" y="6295997"/>
                    <a:ext cx="1399166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latin typeface="Helvetica"/>
                        <a:cs typeface="Helvetica"/>
                      </a:rPr>
                      <a:t>SCAHA-Assigned</a:t>
                    </a:r>
                  </a:p>
                  <a:p>
                    <a:pPr algn="ctr"/>
                    <a:r>
                      <a:rPr lang="en-US" sz="1200" dirty="0" smtClean="0">
                        <a:latin typeface="Helvetica"/>
                        <a:cs typeface="Helvetica"/>
                      </a:rPr>
                      <a:t>vs.</a:t>
                    </a:r>
                  </a:p>
                  <a:p>
                    <a:pPr algn="ctr"/>
                    <a:r>
                      <a:rPr lang="en-US" sz="1200" dirty="0" smtClean="0">
                        <a:latin typeface="Helvetica"/>
                        <a:cs typeface="Helvetica"/>
                      </a:rPr>
                      <a:t>Predicted</a:t>
                    </a: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030191" y="6295997"/>
                    <a:ext cx="834784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latin typeface="Helvetica"/>
                        <a:cs typeface="Helvetica"/>
                      </a:rPr>
                      <a:t>Actual</a:t>
                    </a:r>
                  </a:p>
                  <a:p>
                    <a:pPr algn="ctr"/>
                    <a:r>
                      <a:rPr lang="en-US" sz="1200" dirty="0" smtClean="0">
                        <a:latin typeface="Helvetica"/>
                        <a:cs typeface="Helvetica"/>
                      </a:rPr>
                      <a:t>vs.</a:t>
                    </a:r>
                  </a:p>
                  <a:p>
                    <a:pPr algn="ctr"/>
                    <a:r>
                      <a:rPr lang="en-US" sz="1200" dirty="0" smtClean="0">
                        <a:latin typeface="Helvetica"/>
                        <a:cs typeface="Helvetica"/>
                      </a:rPr>
                      <a:t>Predicted</a:t>
                    </a:r>
                  </a:p>
                </p:txBody>
              </p: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1894092" y="766472"/>
                  <a:ext cx="441272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 smtClean="0">
                      <a:latin typeface="Helvetica"/>
                      <a:cs typeface="Helvetica"/>
                    </a:rPr>
                    <a:t>A</a:t>
                  </a:r>
                  <a:endParaRPr lang="en-US" sz="30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4217520" y="766472"/>
                  <a:ext cx="441272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 smtClean="0">
                      <a:latin typeface="Helvetica"/>
                      <a:cs typeface="Helvetica"/>
                    </a:rPr>
                    <a:t>B</a:t>
                  </a:r>
                  <a:endParaRPr lang="en-US" sz="30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5560289" y="766472"/>
                  <a:ext cx="46249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 smtClean="0">
                      <a:latin typeface="Helvetica"/>
                      <a:cs typeface="Helvetica"/>
                    </a:rPr>
                    <a:t>C</a:t>
                  </a:r>
                  <a:endParaRPr lang="en-US" sz="3000" dirty="0">
                    <a:latin typeface="Helvetica"/>
                    <a:cs typeface="Helvetica"/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2206044" y="537262"/>
                <a:ext cx="1002238" cy="292388"/>
                <a:chOff x="7416800" y="2462606"/>
                <a:chExt cx="1002238" cy="292388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7416800" y="2462606"/>
                  <a:ext cx="230984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b="1" dirty="0" smtClean="0">
                      <a:latin typeface="Helvetica"/>
                      <a:cs typeface="Helvetica"/>
                    </a:rPr>
                    <a:t>I</a:t>
                  </a:r>
                  <a:endParaRPr lang="en-US" sz="13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7605228" y="2462606"/>
                  <a:ext cx="277302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b="1" dirty="0" smtClean="0">
                      <a:latin typeface="Helvetica"/>
                      <a:cs typeface="Helvetica"/>
                    </a:rPr>
                    <a:t>II</a:t>
                  </a:r>
                  <a:endParaRPr lang="en-US" sz="13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7826415" y="2462606"/>
                  <a:ext cx="323620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b="1" dirty="0" smtClean="0">
                      <a:latin typeface="Helvetica"/>
                      <a:cs typeface="Helvetica"/>
                    </a:rPr>
                    <a:t>III</a:t>
                  </a:r>
                  <a:endParaRPr lang="en-US" sz="13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8067660" y="2462606"/>
                  <a:ext cx="351378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b="1" dirty="0" smtClean="0">
                      <a:latin typeface="Helvetica"/>
                      <a:cs typeface="Helvetica"/>
                    </a:rPr>
                    <a:t>IV</a:t>
                  </a:r>
                  <a:endParaRPr lang="en-US" sz="1300" b="1" dirty="0">
                    <a:latin typeface="Helvetica"/>
                    <a:cs typeface="Helvetica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849316" y="537262"/>
                <a:ext cx="1002238" cy="292388"/>
                <a:chOff x="7416800" y="2462606"/>
                <a:chExt cx="1002238" cy="292388"/>
              </a:xfrm>
            </p:grpSpPr>
            <p:sp>
              <p:nvSpPr>
                <p:cNvPr id="57" name="TextBox 56"/>
                <p:cNvSpPr txBox="1"/>
                <p:nvPr/>
              </p:nvSpPr>
              <p:spPr>
                <a:xfrm>
                  <a:off x="7416800" y="2462606"/>
                  <a:ext cx="230984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b="1" dirty="0" smtClean="0">
                      <a:latin typeface="Helvetica"/>
                      <a:cs typeface="Helvetica"/>
                    </a:rPr>
                    <a:t>I</a:t>
                  </a:r>
                  <a:endParaRPr lang="en-US" sz="13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7605228" y="2462606"/>
                  <a:ext cx="277302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b="1" dirty="0" smtClean="0">
                      <a:latin typeface="Helvetica"/>
                      <a:cs typeface="Helvetica"/>
                    </a:rPr>
                    <a:t>II</a:t>
                  </a:r>
                  <a:endParaRPr lang="en-US" sz="13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7826415" y="2462606"/>
                  <a:ext cx="323620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b="1" dirty="0" smtClean="0">
                      <a:latin typeface="Helvetica"/>
                      <a:cs typeface="Helvetica"/>
                    </a:rPr>
                    <a:t>III</a:t>
                  </a:r>
                  <a:endParaRPr lang="en-US" sz="13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8067660" y="2462606"/>
                  <a:ext cx="351378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b="1" dirty="0" smtClean="0">
                      <a:latin typeface="Helvetica"/>
                      <a:cs typeface="Helvetica"/>
                    </a:rPr>
                    <a:t>IV</a:t>
                  </a:r>
                  <a:endParaRPr lang="en-US" sz="1300" b="1" dirty="0">
                    <a:latin typeface="Helvetica"/>
                    <a:cs typeface="Helvetica"/>
                  </a:endParaRPr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5386738" y="537262"/>
                <a:ext cx="1002238" cy="292388"/>
                <a:chOff x="7416800" y="2462606"/>
                <a:chExt cx="1002238" cy="292388"/>
              </a:xfrm>
            </p:grpSpPr>
            <p:sp>
              <p:nvSpPr>
                <p:cNvPr id="62" name="TextBox 61"/>
                <p:cNvSpPr txBox="1"/>
                <p:nvPr/>
              </p:nvSpPr>
              <p:spPr>
                <a:xfrm>
                  <a:off x="7416800" y="2462606"/>
                  <a:ext cx="230984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b="1" dirty="0" smtClean="0">
                      <a:latin typeface="Helvetica"/>
                      <a:cs typeface="Helvetica"/>
                    </a:rPr>
                    <a:t>I</a:t>
                  </a:r>
                  <a:endParaRPr lang="en-US" sz="13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7605228" y="2462606"/>
                  <a:ext cx="277302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b="1" dirty="0" smtClean="0">
                      <a:latin typeface="Helvetica"/>
                      <a:cs typeface="Helvetica"/>
                    </a:rPr>
                    <a:t>II</a:t>
                  </a:r>
                  <a:endParaRPr lang="en-US" sz="13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7826415" y="2462606"/>
                  <a:ext cx="323620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b="1" dirty="0" smtClean="0">
                      <a:latin typeface="Helvetica"/>
                      <a:cs typeface="Helvetica"/>
                    </a:rPr>
                    <a:t>III</a:t>
                  </a:r>
                  <a:endParaRPr lang="en-US" sz="13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8067660" y="2462606"/>
                  <a:ext cx="351378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b="1" dirty="0" smtClean="0">
                      <a:latin typeface="Helvetica"/>
                      <a:cs typeface="Helvetica"/>
                    </a:rPr>
                    <a:t>IV</a:t>
                  </a:r>
                  <a:endParaRPr lang="en-US" sz="1300" b="1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67" name="TextBox 66"/>
              <p:cNvSpPr txBox="1"/>
              <p:nvPr/>
            </p:nvSpPr>
            <p:spPr>
              <a:xfrm>
                <a:off x="2615278" y="89507"/>
                <a:ext cx="30780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>
                    <a:latin typeface="Helvetica"/>
                    <a:cs typeface="Helvetica"/>
                  </a:rPr>
                  <a:t>I</a:t>
                </a:r>
                <a:r>
                  <a:rPr lang="en-US" sz="1000" dirty="0" smtClean="0">
                    <a:latin typeface="Helvetica"/>
                    <a:cs typeface="Helvetica"/>
                  </a:rPr>
                  <a:t>:   LARMOR</a:t>
                </a:r>
                <a:r>
                  <a:rPr lang="en-US" sz="1000" baseline="30000" dirty="0" smtClean="0">
                    <a:latin typeface="Helvetica"/>
                    <a:cs typeface="Helvetica"/>
                  </a:rPr>
                  <a:t>D </a:t>
                </a:r>
                <a:r>
                  <a:rPr lang="en-US" sz="1000" dirty="0" smtClean="0">
                    <a:latin typeface="Helvetica"/>
                    <a:cs typeface="Helvetica"/>
                  </a:rPr>
                  <a:t>(raw)  </a:t>
                </a:r>
                <a:r>
                  <a:rPr lang="en-US" sz="1000" b="1" dirty="0" smtClean="0">
                    <a:latin typeface="Helvetica"/>
                    <a:cs typeface="Helvetica"/>
                  </a:rPr>
                  <a:t>II</a:t>
                </a:r>
                <a:r>
                  <a:rPr lang="en-US" sz="1000" dirty="0" smtClean="0">
                    <a:latin typeface="Helvetica"/>
                    <a:cs typeface="Helvetica"/>
                  </a:rPr>
                  <a:t>:  LARMOR</a:t>
                </a:r>
                <a:r>
                  <a:rPr lang="en-US" sz="1000" baseline="30000" dirty="0" smtClean="0">
                    <a:latin typeface="Helvetica"/>
                    <a:cs typeface="Helvetica"/>
                  </a:rPr>
                  <a:t>D</a:t>
                </a:r>
                <a:r>
                  <a:rPr lang="en-US" sz="1000" dirty="0" smtClean="0">
                    <a:latin typeface="Helvetica"/>
                    <a:cs typeface="Helvetica"/>
                  </a:rPr>
                  <a:t>  </a:t>
                </a:r>
                <a:r>
                  <a:rPr lang="en-US" sz="1000" dirty="0">
                    <a:latin typeface="Helvetica"/>
                    <a:cs typeface="Helvetica"/>
                  </a:rPr>
                  <a:t>(</a:t>
                </a:r>
                <a:r>
                  <a:rPr lang="en-US" sz="1000" baseline="30000" dirty="0">
                    <a:latin typeface="Helvetica"/>
                    <a:cs typeface="Helvetica"/>
                  </a:rPr>
                  <a:t>13</a:t>
                </a:r>
                <a:r>
                  <a:rPr lang="en-US" sz="1000" dirty="0">
                    <a:latin typeface="Helvetica"/>
                    <a:cs typeface="Helvetica"/>
                  </a:rPr>
                  <a:t>C corrected</a:t>
                </a:r>
                <a:r>
                  <a:rPr lang="en-US" sz="1000" dirty="0" smtClean="0">
                    <a:latin typeface="Helvetica"/>
                    <a:cs typeface="Helvetica"/>
                  </a:rPr>
                  <a:t>)</a:t>
                </a:r>
              </a:p>
              <a:p>
                <a:r>
                  <a:rPr lang="en-US" sz="1000" b="1" dirty="0" smtClean="0">
                    <a:latin typeface="Helvetica"/>
                    <a:cs typeface="Helvetica"/>
                  </a:rPr>
                  <a:t>III</a:t>
                </a:r>
                <a:r>
                  <a:rPr lang="en-US" sz="1000" dirty="0" smtClean="0">
                    <a:latin typeface="Helvetica"/>
                    <a:cs typeface="Helvetica"/>
                  </a:rPr>
                  <a:t>: RAMSEY   (raw)</a:t>
                </a:r>
                <a:r>
                  <a:rPr lang="en-US" sz="1000" baseline="30000" dirty="0" smtClean="0">
                    <a:latin typeface="Helvetica"/>
                    <a:cs typeface="Helvetica"/>
                  </a:rPr>
                  <a:t> </a:t>
                </a:r>
                <a:r>
                  <a:rPr lang="en-US" sz="1000" dirty="0" smtClean="0">
                    <a:latin typeface="Helvetica"/>
                    <a:cs typeface="Helvetica"/>
                  </a:rPr>
                  <a:t> </a:t>
                </a:r>
                <a:r>
                  <a:rPr lang="en-US" sz="1000" b="1" dirty="0" smtClean="0">
                    <a:latin typeface="Helvetica"/>
                    <a:cs typeface="Helvetica"/>
                  </a:rPr>
                  <a:t>IV</a:t>
                </a:r>
                <a:r>
                  <a:rPr lang="en-US" sz="1000" dirty="0" smtClean="0">
                    <a:latin typeface="Helvetica"/>
                    <a:cs typeface="Helvetica"/>
                  </a:rPr>
                  <a:t>: RAMSEY   (</a:t>
                </a:r>
                <a:r>
                  <a:rPr lang="en-US" sz="1000" baseline="30000" dirty="0" smtClean="0">
                    <a:latin typeface="Helvetica"/>
                    <a:cs typeface="Helvetica"/>
                  </a:rPr>
                  <a:t>13</a:t>
                </a:r>
                <a:r>
                  <a:rPr lang="en-US" sz="1000" dirty="0" smtClean="0">
                    <a:latin typeface="Helvetica"/>
                    <a:cs typeface="Helvetica"/>
                  </a:rPr>
                  <a:t>C corrected)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253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432247" y="2905854"/>
            <a:ext cx="4279506" cy="3332293"/>
            <a:chOff x="1317836" y="792061"/>
            <a:chExt cx="4279506" cy="3332293"/>
          </a:xfrm>
        </p:grpSpPr>
        <p:grpSp>
          <p:nvGrpSpPr>
            <p:cNvPr id="9" name="Group 8"/>
            <p:cNvGrpSpPr/>
            <p:nvPr/>
          </p:nvGrpSpPr>
          <p:grpSpPr>
            <a:xfrm>
              <a:off x="1317836" y="792061"/>
              <a:ext cx="4279506" cy="3332293"/>
              <a:chOff x="327236" y="131661"/>
              <a:chExt cx="4279506" cy="3332293"/>
            </a:xfrm>
          </p:grpSpPr>
          <p:pic>
            <p:nvPicPr>
              <p:cNvPr id="6" name="Picture 5" descr="timing.pdf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44" t="16842" r="6151" b="14386"/>
              <a:stretch/>
            </p:blipFill>
            <p:spPr>
              <a:xfrm>
                <a:off x="647700" y="245961"/>
                <a:ext cx="3959042" cy="2852839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 rot="16200000">
                <a:off x="-1100940" y="1559837"/>
                <a:ext cx="31949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/>
                    <a:cs typeface="Helvetica"/>
                  </a:rPr>
                  <a:t>SCAHA  Runtime / Conformer (s)</a:t>
                </a:r>
                <a:endParaRPr lang="en-US" sz="1600" baseline="30000" dirty="0">
                  <a:latin typeface="Helvetica"/>
                  <a:cs typeface="Helvetica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472440" y="3125400"/>
                <a:ext cx="26365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/>
                    <a:cs typeface="Helvetica"/>
                  </a:rPr>
                  <a:t>Number of computed shifts</a:t>
                </a:r>
                <a:endParaRPr lang="en-US" sz="1600" baseline="30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2165495" y="2731988"/>
              <a:ext cx="1596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Helvetica"/>
                  <a:cs typeface="Helvetica"/>
                </a:rPr>
                <a:t>Mean = 1.361 s</a:t>
              </a:r>
              <a:endParaRPr lang="en-US" sz="1400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080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519264" y="3118308"/>
            <a:ext cx="6105472" cy="2907384"/>
            <a:chOff x="663628" y="536032"/>
            <a:chExt cx="6105472" cy="2907384"/>
          </a:xfrm>
        </p:grpSpPr>
        <p:pic>
          <p:nvPicPr>
            <p:cNvPr id="2" name="Picture 1" descr="correlations_all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06" t="21517" b="23565"/>
            <a:stretch/>
          </p:blipFill>
          <p:spPr>
            <a:xfrm>
              <a:off x="1003300" y="1524000"/>
              <a:ext cx="2025650" cy="1701800"/>
            </a:xfrm>
            <a:prstGeom prst="rect">
              <a:avLst/>
            </a:prstGeom>
          </p:spPr>
        </p:pic>
        <p:pic>
          <p:nvPicPr>
            <p:cNvPr id="3" name="Picture 2" descr="correlations_training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517" b="23565"/>
            <a:stretch/>
          </p:blipFill>
          <p:spPr>
            <a:xfrm>
              <a:off x="2673350" y="1524000"/>
              <a:ext cx="2374900" cy="1701800"/>
            </a:xfrm>
            <a:prstGeom prst="rect">
              <a:avLst/>
            </a:prstGeom>
          </p:spPr>
        </p:pic>
        <p:pic>
          <p:nvPicPr>
            <p:cNvPr id="4" name="Picture 3" descr="correlations_testing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516" r="12567" b="23566"/>
            <a:stretch/>
          </p:blipFill>
          <p:spPr>
            <a:xfrm>
              <a:off x="4692650" y="1524000"/>
              <a:ext cx="2076450" cy="17018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1324564" y="833277"/>
              <a:ext cx="8560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Helvetica"/>
                  <a:cs typeface="Helvetica"/>
                </a:rPr>
                <a:t>LARMOR</a:t>
              </a:r>
              <a:r>
                <a:rPr lang="en-US" sz="1100" baseline="30000" dirty="0" smtClean="0">
                  <a:latin typeface="Helvetica"/>
                  <a:cs typeface="Helvetica"/>
                </a:rPr>
                <a:t>D</a:t>
              </a:r>
              <a:endParaRPr lang="en-US" sz="1100" baseline="30000" dirty="0">
                <a:latin typeface="Helvetica"/>
                <a:cs typeface="Helvetic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1935315" y="884077"/>
              <a:ext cx="7804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Helvetica"/>
                  <a:cs typeface="Helvetica"/>
                </a:rPr>
                <a:t>RAMSEY</a:t>
              </a:r>
              <a:endParaRPr lang="en-US" sz="1100" baseline="30000" dirty="0">
                <a:latin typeface="Helvetica"/>
                <a:cs typeface="Helvetica"/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 rot="5400000">
              <a:off x="1671546" y="1371495"/>
              <a:ext cx="162134" cy="14287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 rot="5400000">
              <a:off x="2244448" y="1371495"/>
              <a:ext cx="162134" cy="14287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3628" y="762000"/>
              <a:ext cx="44127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latin typeface="Helvetica"/>
                  <a:cs typeface="Helvetica"/>
                </a:rPr>
                <a:t>A</a:t>
              </a:r>
              <a:endParaRPr lang="en-US" sz="3000" dirty="0">
                <a:latin typeface="Helvetica"/>
                <a:cs typeface="Helvetic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86050" y="762000"/>
              <a:ext cx="44127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latin typeface="Helvetica"/>
                  <a:cs typeface="Helvetica"/>
                </a:rPr>
                <a:t>B</a:t>
              </a:r>
              <a:endParaRPr lang="en-US" sz="3000" dirty="0">
                <a:latin typeface="Helvetica"/>
                <a:cs typeface="Helvetic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95772" y="762000"/>
              <a:ext cx="46249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latin typeface="Helvetica"/>
                  <a:cs typeface="Helvetica"/>
                </a:rPr>
                <a:t>C</a:t>
              </a:r>
              <a:endParaRPr lang="en-US" sz="3000" dirty="0">
                <a:latin typeface="Helvetica"/>
                <a:cs typeface="Helvetic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68451" y="3120251"/>
              <a:ext cx="95420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>
                  <a:latin typeface="Helvetica"/>
                  <a:cs typeface="Helvetica"/>
                </a:rPr>
                <a:t>All RNAs</a:t>
              </a:r>
              <a:endParaRPr lang="en-US" sz="1500" dirty="0">
                <a:latin typeface="Helvetica"/>
                <a:cs typeface="Helvetic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95623" y="3120251"/>
              <a:ext cx="87258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 smtClean="0">
                  <a:latin typeface="Helvetica"/>
                  <a:cs typeface="Helvetica"/>
                </a:rPr>
                <a:t>Training</a:t>
              </a:r>
              <a:endParaRPr lang="en-US" sz="1500" dirty="0">
                <a:latin typeface="Helvetica"/>
                <a:cs typeface="Helvetic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59324" y="3120251"/>
              <a:ext cx="122341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 smtClean="0">
                  <a:latin typeface="Helvetica"/>
                  <a:cs typeface="Helvetica"/>
                </a:rPr>
                <a:t>Not Training</a:t>
              </a:r>
              <a:endParaRPr lang="en-US" sz="1500" dirty="0">
                <a:latin typeface="Helvetica"/>
                <a:cs typeface="Helvetic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-223690" y="2133199"/>
              <a:ext cx="221590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>
                  <a:latin typeface="Helvetica"/>
                  <a:cs typeface="Helvetica"/>
                </a:rPr>
                <a:t>Pearson Correlation (R)</a:t>
              </a:r>
              <a:endParaRPr lang="en-US" sz="1500" dirty="0">
                <a:latin typeface="Helvetica"/>
                <a:cs typeface="Helvetic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1798732" y="2133199"/>
              <a:ext cx="221590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>
                  <a:latin typeface="Helvetica"/>
                  <a:cs typeface="Helvetica"/>
                </a:rPr>
                <a:t>Pearson Correlation (R)</a:t>
              </a:r>
              <a:endParaRPr lang="en-US" sz="1500" dirty="0">
                <a:latin typeface="Helvetica"/>
                <a:cs typeface="Helvetic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3819067" y="2133199"/>
              <a:ext cx="221590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>
                  <a:latin typeface="Helvetica"/>
                  <a:cs typeface="Helvetica"/>
                </a:rPr>
                <a:t>Pearson Correlation (R)</a:t>
              </a:r>
              <a:endParaRPr lang="en-US" sz="1500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5539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46172" y="2496422"/>
            <a:ext cx="7192773" cy="3541556"/>
            <a:chOff x="1146172" y="2801222"/>
            <a:chExt cx="7192773" cy="3541556"/>
          </a:xfrm>
        </p:grpSpPr>
        <p:grpSp>
          <p:nvGrpSpPr>
            <p:cNvPr id="82" name="Group 81"/>
            <p:cNvGrpSpPr/>
            <p:nvPr/>
          </p:nvGrpSpPr>
          <p:grpSpPr>
            <a:xfrm>
              <a:off x="1146172" y="2801222"/>
              <a:ext cx="6680354" cy="3541556"/>
              <a:chOff x="819145" y="3842809"/>
              <a:chExt cx="6680354" cy="3541556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6310001" y="3842809"/>
                <a:ext cx="1164714" cy="994444"/>
                <a:chOff x="1806748" y="3922916"/>
                <a:chExt cx="1164714" cy="994444"/>
              </a:xfrm>
            </p:grpSpPr>
            <p:grpSp>
              <p:nvGrpSpPr>
                <p:cNvPr id="114" name="Group 113"/>
                <p:cNvGrpSpPr/>
                <p:nvPr/>
              </p:nvGrpSpPr>
              <p:grpSpPr>
                <a:xfrm>
                  <a:off x="1806748" y="3922916"/>
                  <a:ext cx="261610" cy="987968"/>
                  <a:chOff x="1794048" y="3846716"/>
                  <a:chExt cx="261610" cy="987968"/>
                </a:xfrm>
              </p:grpSpPr>
              <p:sp>
                <p:nvSpPr>
                  <p:cNvPr id="121" name="TextBox 120"/>
                  <p:cNvSpPr txBox="1"/>
                  <p:nvPr/>
                </p:nvSpPr>
                <p:spPr>
                  <a:xfrm rot="16200000">
                    <a:off x="1496803" y="4143961"/>
                    <a:ext cx="856099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 smtClean="0">
                        <a:latin typeface="Helvetica"/>
                        <a:cs typeface="Helvetica"/>
                      </a:rPr>
                      <a:t>LARMOR</a:t>
                    </a:r>
                    <a:r>
                      <a:rPr lang="en-US" sz="1100" baseline="30000" dirty="0" smtClean="0">
                        <a:latin typeface="Helvetica"/>
                        <a:cs typeface="Helvetica"/>
                      </a:rPr>
                      <a:t>D</a:t>
                    </a:r>
                    <a:endParaRPr lang="en-US" sz="1100" baseline="300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122" name="Right Arrow 121"/>
                  <p:cNvSpPr/>
                  <p:nvPr/>
                </p:nvSpPr>
                <p:spPr>
                  <a:xfrm rot="5400000">
                    <a:off x="1843785" y="4682179"/>
                    <a:ext cx="162134" cy="142875"/>
                  </a:xfrm>
                  <a:prstGeom prst="rightArrow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5" name="Group 114"/>
                <p:cNvGrpSpPr/>
                <p:nvPr/>
              </p:nvGrpSpPr>
              <p:grpSpPr>
                <a:xfrm>
                  <a:off x="2278050" y="4018041"/>
                  <a:ext cx="261610" cy="899319"/>
                  <a:chOff x="2252650" y="3935365"/>
                  <a:chExt cx="261610" cy="899319"/>
                </a:xfrm>
              </p:grpSpPr>
              <p:sp>
                <p:nvSpPr>
                  <p:cNvPr id="119" name="TextBox 118"/>
                  <p:cNvSpPr txBox="1"/>
                  <p:nvPr/>
                </p:nvSpPr>
                <p:spPr>
                  <a:xfrm rot="16200000">
                    <a:off x="1993254" y="4194761"/>
                    <a:ext cx="780401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 smtClean="0">
                        <a:latin typeface="Helvetica"/>
                        <a:cs typeface="Helvetica"/>
                      </a:rPr>
                      <a:t>RAMSEY</a:t>
                    </a:r>
                    <a:endParaRPr lang="en-US" sz="1100" baseline="300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120" name="Right Arrow 119"/>
                  <p:cNvSpPr/>
                  <p:nvPr/>
                </p:nvSpPr>
                <p:spPr>
                  <a:xfrm rot="5400000">
                    <a:off x="2302387" y="4682179"/>
                    <a:ext cx="162134" cy="142875"/>
                  </a:xfrm>
                  <a:prstGeom prst="rightArrow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6" name="Group 115"/>
                <p:cNvGrpSpPr/>
                <p:nvPr/>
              </p:nvGrpSpPr>
              <p:grpSpPr>
                <a:xfrm>
                  <a:off x="2709852" y="4110352"/>
                  <a:ext cx="261610" cy="794308"/>
                  <a:chOff x="2392352" y="4192776"/>
                  <a:chExt cx="261610" cy="794308"/>
                </a:xfrm>
              </p:grpSpPr>
              <p:sp>
                <p:nvSpPr>
                  <p:cNvPr id="117" name="TextBox 116"/>
                  <p:cNvSpPr txBox="1"/>
                  <p:nvPr/>
                </p:nvSpPr>
                <p:spPr>
                  <a:xfrm rot="16200000">
                    <a:off x="2187167" y="4397961"/>
                    <a:ext cx="671979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>
                        <a:latin typeface="Helvetica"/>
                        <a:cs typeface="Helvetica"/>
                      </a:rPr>
                      <a:t>Rosetta</a:t>
                    </a:r>
                    <a:endParaRPr lang="en-US" sz="1100" baseline="300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118" name="Right Arrow 117"/>
                  <p:cNvSpPr/>
                  <p:nvPr/>
                </p:nvSpPr>
                <p:spPr>
                  <a:xfrm rot="5400000">
                    <a:off x="2454787" y="4834579"/>
                    <a:ext cx="162134" cy="142875"/>
                  </a:xfrm>
                  <a:prstGeom prst="rightArrow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85" name="TextBox 84"/>
              <p:cNvSpPr txBox="1"/>
              <p:nvPr/>
            </p:nvSpPr>
            <p:spPr>
              <a:xfrm>
                <a:off x="819145" y="4513925"/>
                <a:ext cx="44127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 smtClean="0">
                    <a:latin typeface="Helvetica"/>
                    <a:cs typeface="Helvetica"/>
                  </a:rPr>
                  <a:t>A</a:t>
                </a:r>
                <a:endParaRPr lang="en-US" sz="3000" dirty="0">
                  <a:latin typeface="Helvetica"/>
                  <a:cs typeface="Helvetica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3159067" y="4513925"/>
                <a:ext cx="44127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 smtClean="0">
                    <a:latin typeface="Helvetica"/>
                    <a:cs typeface="Helvetica"/>
                  </a:rPr>
                  <a:t>B</a:t>
                </a:r>
                <a:endParaRPr lang="en-US" sz="3000" dirty="0">
                  <a:latin typeface="Helvetica"/>
                  <a:cs typeface="Helvetica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410089" y="4513925"/>
                <a:ext cx="46249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 smtClean="0">
                    <a:latin typeface="Helvetica"/>
                    <a:cs typeface="Helvetica"/>
                  </a:rPr>
                  <a:t>C</a:t>
                </a:r>
                <a:endParaRPr lang="en-US" sz="3000" dirty="0">
                  <a:latin typeface="Helvetica"/>
                  <a:cs typeface="Helvetica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916914" y="7061200"/>
                <a:ext cx="95420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>
                    <a:latin typeface="Helvetica"/>
                    <a:cs typeface="Helvetica"/>
                  </a:rPr>
                  <a:t>All RNAs</a:t>
                </a:r>
                <a:endParaRPr lang="en-US" sz="1500" dirty="0">
                  <a:latin typeface="Helvetica"/>
                  <a:cs typeface="Helvetica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196486" y="7061200"/>
                <a:ext cx="87258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Helvetica"/>
                    <a:cs typeface="Helvetica"/>
                  </a:rPr>
                  <a:t>Training</a:t>
                </a:r>
                <a:endParaRPr lang="en-US" sz="1500" dirty="0">
                  <a:latin typeface="Helvetica"/>
                  <a:cs typeface="Helvetica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276087" y="7061200"/>
                <a:ext cx="122341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Helvetica"/>
                    <a:cs typeface="Helvetica"/>
                  </a:rPr>
                  <a:t>Not Training</a:t>
                </a:r>
                <a:endParaRPr lang="en-US" sz="1500" dirty="0">
                  <a:latin typeface="Helvetica"/>
                  <a:cs typeface="Helvetica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 rot="16200000">
                <a:off x="788444" y="5710890"/>
                <a:ext cx="69778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Helvetica"/>
                    <a:cs typeface="Helvetica"/>
                  </a:rPr>
                  <a:t>NSLR</a:t>
                </a:r>
                <a:endParaRPr lang="en-US" sz="1500" dirty="0">
                  <a:latin typeface="Helvetica"/>
                  <a:cs typeface="Helvetica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 rot="16200000">
                <a:off x="3030812" y="5710890"/>
                <a:ext cx="69778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Helvetica"/>
                    <a:cs typeface="Helvetica"/>
                  </a:rPr>
                  <a:t>NSLR</a:t>
                </a:r>
                <a:endParaRPr lang="en-US" sz="1500" dirty="0">
                  <a:latin typeface="Helvetica"/>
                  <a:cs typeface="Helvetica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 rot="16200000">
                <a:off x="5292447" y="5710890"/>
                <a:ext cx="69778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Helvetica"/>
                    <a:cs typeface="Helvetica"/>
                  </a:rPr>
                  <a:t>NSLR</a:t>
                </a:r>
                <a:endParaRPr lang="en-US" sz="1500" dirty="0">
                  <a:latin typeface="Helvetica"/>
                  <a:cs typeface="Helvetica"/>
                </a:endParaRPr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4070823" y="3842809"/>
                <a:ext cx="1177414" cy="994444"/>
                <a:chOff x="1806748" y="3922916"/>
                <a:chExt cx="1177414" cy="994444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1806748" y="3922916"/>
                  <a:ext cx="261610" cy="987968"/>
                  <a:chOff x="1794048" y="3846716"/>
                  <a:chExt cx="261610" cy="987968"/>
                </a:xfrm>
              </p:grpSpPr>
              <p:sp>
                <p:nvSpPr>
                  <p:cNvPr id="112" name="TextBox 111"/>
                  <p:cNvSpPr txBox="1"/>
                  <p:nvPr/>
                </p:nvSpPr>
                <p:spPr>
                  <a:xfrm rot="16200000">
                    <a:off x="1496803" y="4143961"/>
                    <a:ext cx="856099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 smtClean="0">
                        <a:latin typeface="Helvetica"/>
                        <a:cs typeface="Helvetica"/>
                      </a:rPr>
                      <a:t>LARMOR</a:t>
                    </a:r>
                    <a:r>
                      <a:rPr lang="en-US" sz="1100" baseline="30000" dirty="0" smtClean="0">
                        <a:latin typeface="Helvetica"/>
                        <a:cs typeface="Helvetica"/>
                      </a:rPr>
                      <a:t>D</a:t>
                    </a:r>
                    <a:endParaRPr lang="en-US" sz="1100" baseline="300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113" name="Right Arrow 112"/>
                  <p:cNvSpPr/>
                  <p:nvPr/>
                </p:nvSpPr>
                <p:spPr>
                  <a:xfrm rot="5400000">
                    <a:off x="1843785" y="4682179"/>
                    <a:ext cx="162134" cy="142875"/>
                  </a:xfrm>
                  <a:prstGeom prst="rightArrow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2278050" y="4018041"/>
                  <a:ext cx="261610" cy="899319"/>
                  <a:chOff x="2252650" y="3935365"/>
                  <a:chExt cx="261610" cy="899319"/>
                </a:xfrm>
              </p:grpSpPr>
              <p:sp>
                <p:nvSpPr>
                  <p:cNvPr id="110" name="TextBox 109"/>
                  <p:cNvSpPr txBox="1"/>
                  <p:nvPr/>
                </p:nvSpPr>
                <p:spPr>
                  <a:xfrm rot="16200000">
                    <a:off x="1993254" y="4194761"/>
                    <a:ext cx="780401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 smtClean="0">
                        <a:latin typeface="Helvetica"/>
                        <a:cs typeface="Helvetica"/>
                      </a:rPr>
                      <a:t>RAMSEY</a:t>
                    </a:r>
                    <a:endParaRPr lang="en-US" sz="1100" baseline="300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111" name="Right Arrow 110"/>
                  <p:cNvSpPr/>
                  <p:nvPr/>
                </p:nvSpPr>
                <p:spPr>
                  <a:xfrm rot="5400000">
                    <a:off x="2302387" y="4682179"/>
                    <a:ext cx="162134" cy="142875"/>
                  </a:xfrm>
                  <a:prstGeom prst="rightArrow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7" name="Group 106"/>
                <p:cNvGrpSpPr/>
                <p:nvPr/>
              </p:nvGrpSpPr>
              <p:grpSpPr>
                <a:xfrm>
                  <a:off x="2722552" y="4110352"/>
                  <a:ext cx="261610" cy="794308"/>
                  <a:chOff x="2405052" y="4192776"/>
                  <a:chExt cx="261610" cy="794308"/>
                </a:xfrm>
              </p:grpSpPr>
              <p:sp>
                <p:nvSpPr>
                  <p:cNvPr id="108" name="TextBox 107"/>
                  <p:cNvSpPr txBox="1"/>
                  <p:nvPr/>
                </p:nvSpPr>
                <p:spPr>
                  <a:xfrm rot="16200000">
                    <a:off x="2199867" y="4397961"/>
                    <a:ext cx="671979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>
                        <a:latin typeface="Helvetica"/>
                        <a:cs typeface="Helvetica"/>
                      </a:rPr>
                      <a:t>Rosetta</a:t>
                    </a:r>
                    <a:endParaRPr lang="en-US" sz="1100" baseline="300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109" name="Right Arrow 108"/>
                  <p:cNvSpPr/>
                  <p:nvPr/>
                </p:nvSpPr>
                <p:spPr>
                  <a:xfrm rot="5400000">
                    <a:off x="2454787" y="4834579"/>
                    <a:ext cx="162134" cy="142875"/>
                  </a:xfrm>
                  <a:prstGeom prst="rightArrow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5" name="Group 94"/>
              <p:cNvGrpSpPr/>
              <p:nvPr/>
            </p:nvGrpSpPr>
            <p:grpSpPr>
              <a:xfrm>
                <a:off x="1806748" y="3855509"/>
                <a:ext cx="1164714" cy="981744"/>
                <a:chOff x="1806748" y="3935616"/>
                <a:chExt cx="1164714" cy="981744"/>
              </a:xfrm>
            </p:grpSpPr>
            <p:grpSp>
              <p:nvGrpSpPr>
                <p:cNvPr id="96" name="Group 95"/>
                <p:cNvGrpSpPr/>
                <p:nvPr/>
              </p:nvGrpSpPr>
              <p:grpSpPr>
                <a:xfrm>
                  <a:off x="1806748" y="3935616"/>
                  <a:ext cx="261610" cy="975268"/>
                  <a:chOff x="1794048" y="3859416"/>
                  <a:chExt cx="261610" cy="975268"/>
                </a:xfrm>
              </p:grpSpPr>
              <p:sp>
                <p:nvSpPr>
                  <p:cNvPr id="103" name="TextBox 102"/>
                  <p:cNvSpPr txBox="1"/>
                  <p:nvPr/>
                </p:nvSpPr>
                <p:spPr>
                  <a:xfrm rot="16200000">
                    <a:off x="1496803" y="4156661"/>
                    <a:ext cx="856099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 smtClean="0">
                        <a:latin typeface="Helvetica"/>
                        <a:cs typeface="Helvetica"/>
                      </a:rPr>
                      <a:t>LARMOR</a:t>
                    </a:r>
                    <a:r>
                      <a:rPr lang="en-US" sz="1100" baseline="30000" dirty="0" smtClean="0">
                        <a:latin typeface="Helvetica"/>
                        <a:cs typeface="Helvetica"/>
                      </a:rPr>
                      <a:t>D</a:t>
                    </a:r>
                    <a:endParaRPr lang="en-US" sz="1100" baseline="300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104" name="Right Arrow 103"/>
                  <p:cNvSpPr/>
                  <p:nvPr/>
                </p:nvSpPr>
                <p:spPr>
                  <a:xfrm rot="5400000">
                    <a:off x="1843785" y="4682179"/>
                    <a:ext cx="162134" cy="142875"/>
                  </a:xfrm>
                  <a:prstGeom prst="rightArrow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" name="Group 96"/>
                <p:cNvGrpSpPr/>
                <p:nvPr/>
              </p:nvGrpSpPr>
              <p:grpSpPr>
                <a:xfrm>
                  <a:off x="2278050" y="4018041"/>
                  <a:ext cx="261610" cy="899319"/>
                  <a:chOff x="2252650" y="3935365"/>
                  <a:chExt cx="261610" cy="899319"/>
                </a:xfrm>
              </p:grpSpPr>
              <p:sp>
                <p:nvSpPr>
                  <p:cNvPr id="101" name="TextBox 100"/>
                  <p:cNvSpPr txBox="1"/>
                  <p:nvPr/>
                </p:nvSpPr>
                <p:spPr>
                  <a:xfrm rot="16200000">
                    <a:off x="1993254" y="4194761"/>
                    <a:ext cx="780401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 smtClean="0">
                        <a:latin typeface="Helvetica"/>
                        <a:cs typeface="Helvetica"/>
                      </a:rPr>
                      <a:t>RAMSEY</a:t>
                    </a:r>
                    <a:endParaRPr lang="en-US" sz="1100" baseline="300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102" name="Right Arrow 101"/>
                  <p:cNvSpPr/>
                  <p:nvPr/>
                </p:nvSpPr>
                <p:spPr>
                  <a:xfrm rot="5400000">
                    <a:off x="2302387" y="4682179"/>
                    <a:ext cx="162134" cy="142875"/>
                  </a:xfrm>
                  <a:prstGeom prst="rightArrow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8" name="Group 97"/>
                <p:cNvGrpSpPr/>
                <p:nvPr/>
              </p:nvGrpSpPr>
              <p:grpSpPr>
                <a:xfrm>
                  <a:off x="2709852" y="4123052"/>
                  <a:ext cx="261610" cy="781608"/>
                  <a:chOff x="2392352" y="4205476"/>
                  <a:chExt cx="261610" cy="781608"/>
                </a:xfrm>
              </p:grpSpPr>
              <p:sp>
                <p:nvSpPr>
                  <p:cNvPr id="99" name="TextBox 98"/>
                  <p:cNvSpPr txBox="1"/>
                  <p:nvPr/>
                </p:nvSpPr>
                <p:spPr>
                  <a:xfrm rot="16200000">
                    <a:off x="2187167" y="4410661"/>
                    <a:ext cx="671979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 smtClean="0">
                        <a:latin typeface="Helvetica"/>
                        <a:cs typeface="Helvetica"/>
                      </a:rPr>
                      <a:t>Rosetta</a:t>
                    </a:r>
                    <a:endParaRPr lang="en-US" sz="1100" baseline="300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100" name="Right Arrow 99"/>
                  <p:cNvSpPr/>
                  <p:nvPr/>
                </p:nvSpPr>
                <p:spPr>
                  <a:xfrm rot="5400000">
                    <a:off x="2454787" y="4834579"/>
                    <a:ext cx="162134" cy="142875"/>
                  </a:xfrm>
                  <a:prstGeom prst="rightArrow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pic>
          <p:nvPicPr>
            <p:cNvPr id="45" name="Picture 44" descr="sensitivity_nslr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896"/>
            <a:stretch/>
          </p:blipFill>
          <p:spPr>
            <a:xfrm>
              <a:off x="1585405" y="3485038"/>
              <a:ext cx="6753540" cy="2534575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892300" y="5994213"/>
              <a:ext cx="6032500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840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46172" y="2496422"/>
            <a:ext cx="7251022" cy="6195856"/>
            <a:chOff x="1146172" y="2496422"/>
            <a:chExt cx="7251022" cy="6195856"/>
          </a:xfrm>
        </p:grpSpPr>
        <p:grpSp>
          <p:nvGrpSpPr>
            <p:cNvPr id="6" name="Group 5"/>
            <p:cNvGrpSpPr/>
            <p:nvPr/>
          </p:nvGrpSpPr>
          <p:grpSpPr>
            <a:xfrm>
              <a:off x="1146172" y="2496422"/>
              <a:ext cx="7192773" cy="6195856"/>
              <a:chOff x="1146172" y="2496422"/>
              <a:chExt cx="7192773" cy="6195856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146172" y="2496422"/>
                <a:ext cx="7192773" cy="3251410"/>
                <a:chOff x="1146172" y="2801222"/>
                <a:chExt cx="7192773" cy="3251410"/>
              </a:xfrm>
            </p:grpSpPr>
            <p:grpSp>
              <p:nvGrpSpPr>
                <p:cNvPr id="82" name="Group 81"/>
                <p:cNvGrpSpPr/>
                <p:nvPr/>
              </p:nvGrpSpPr>
              <p:grpSpPr>
                <a:xfrm>
                  <a:off x="1146172" y="2801222"/>
                  <a:ext cx="6655570" cy="2378555"/>
                  <a:chOff x="819145" y="3842809"/>
                  <a:chExt cx="6655570" cy="2378555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6310001" y="3842809"/>
                    <a:ext cx="1164714" cy="994444"/>
                    <a:chOff x="1806748" y="3922916"/>
                    <a:chExt cx="1164714" cy="994444"/>
                  </a:xfrm>
                </p:grpSpPr>
                <p:grpSp>
                  <p:nvGrpSpPr>
                    <p:cNvPr id="114" name="Group 113"/>
                    <p:cNvGrpSpPr/>
                    <p:nvPr/>
                  </p:nvGrpSpPr>
                  <p:grpSpPr>
                    <a:xfrm>
                      <a:off x="1806748" y="3922916"/>
                      <a:ext cx="261610" cy="987968"/>
                      <a:chOff x="1794048" y="3846716"/>
                      <a:chExt cx="261610" cy="987968"/>
                    </a:xfrm>
                  </p:grpSpPr>
                  <p:sp>
                    <p:nvSpPr>
                      <p:cNvPr id="121" name="TextBox 120"/>
                      <p:cNvSpPr txBox="1"/>
                      <p:nvPr/>
                    </p:nvSpPr>
                    <p:spPr>
                      <a:xfrm rot="16200000">
                        <a:off x="1496803" y="4143961"/>
                        <a:ext cx="856099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100" dirty="0" smtClean="0">
                            <a:latin typeface="Helvetica"/>
                            <a:cs typeface="Helvetica"/>
                          </a:rPr>
                          <a:t>LARMOR</a:t>
                        </a:r>
                        <a:r>
                          <a:rPr lang="en-US" sz="1100" baseline="30000" dirty="0" smtClean="0">
                            <a:latin typeface="Helvetica"/>
                            <a:cs typeface="Helvetica"/>
                          </a:rPr>
                          <a:t>D</a:t>
                        </a:r>
                        <a:endParaRPr lang="en-US" sz="1100" baseline="30000" dirty="0">
                          <a:latin typeface="Helvetica"/>
                          <a:cs typeface="Helvetica"/>
                        </a:endParaRPr>
                      </a:p>
                    </p:txBody>
                  </p:sp>
                  <p:sp>
                    <p:nvSpPr>
                      <p:cNvPr id="122" name="Right Arrow 121"/>
                      <p:cNvSpPr/>
                      <p:nvPr/>
                    </p:nvSpPr>
                    <p:spPr>
                      <a:xfrm rot="5400000">
                        <a:off x="1843785" y="4682179"/>
                        <a:ext cx="162134" cy="142875"/>
                      </a:xfrm>
                      <a:prstGeom prst="rightArrow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15" name="Group 114"/>
                    <p:cNvGrpSpPr/>
                    <p:nvPr/>
                  </p:nvGrpSpPr>
                  <p:grpSpPr>
                    <a:xfrm>
                      <a:off x="2278050" y="4018041"/>
                      <a:ext cx="261610" cy="899319"/>
                      <a:chOff x="2252650" y="3935365"/>
                      <a:chExt cx="261610" cy="899319"/>
                    </a:xfrm>
                  </p:grpSpPr>
                  <p:sp>
                    <p:nvSpPr>
                      <p:cNvPr id="119" name="TextBox 118"/>
                      <p:cNvSpPr txBox="1"/>
                      <p:nvPr/>
                    </p:nvSpPr>
                    <p:spPr>
                      <a:xfrm rot="16200000">
                        <a:off x="1993254" y="4194761"/>
                        <a:ext cx="780401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100" dirty="0" smtClean="0">
                            <a:latin typeface="Helvetica"/>
                            <a:cs typeface="Helvetica"/>
                          </a:rPr>
                          <a:t>RAMSEY</a:t>
                        </a:r>
                        <a:endParaRPr lang="en-US" sz="1100" baseline="30000" dirty="0">
                          <a:latin typeface="Helvetica"/>
                          <a:cs typeface="Helvetica"/>
                        </a:endParaRPr>
                      </a:p>
                    </p:txBody>
                  </p:sp>
                  <p:sp>
                    <p:nvSpPr>
                      <p:cNvPr id="120" name="Right Arrow 119"/>
                      <p:cNvSpPr/>
                      <p:nvPr/>
                    </p:nvSpPr>
                    <p:spPr>
                      <a:xfrm rot="5400000">
                        <a:off x="2302387" y="4682179"/>
                        <a:ext cx="162134" cy="142875"/>
                      </a:xfrm>
                      <a:prstGeom prst="rightArrow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16" name="Group 115"/>
                    <p:cNvGrpSpPr/>
                    <p:nvPr/>
                  </p:nvGrpSpPr>
                  <p:grpSpPr>
                    <a:xfrm>
                      <a:off x="2709852" y="4110352"/>
                      <a:ext cx="261610" cy="794308"/>
                      <a:chOff x="2392352" y="4192776"/>
                      <a:chExt cx="261610" cy="794308"/>
                    </a:xfrm>
                  </p:grpSpPr>
                  <p:sp>
                    <p:nvSpPr>
                      <p:cNvPr id="117" name="TextBox 116"/>
                      <p:cNvSpPr txBox="1"/>
                      <p:nvPr/>
                    </p:nvSpPr>
                    <p:spPr>
                      <a:xfrm rot="16200000">
                        <a:off x="2187167" y="4397961"/>
                        <a:ext cx="671979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100" dirty="0">
                            <a:latin typeface="Helvetica"/>
                            <a:cs typeface="Helvetica"/>
                          </a:rPr>
                          <a:t>Rosetta</a:t>
                        </a:r>
                        <a:endParaRPr lang="en-US" sz="1100" baseline="30000" dirty="0">
                          <a:latin typeface="Helvetica"/>
                          <a:cs typeface="Helvetica"/>
                        </a:endParaRPr>
                      </a:p>
                    </p:txBody>
                  </p:sp>
                  <p:sp>
                    <p:nvSpPr>
                      <p:cNvPr id="118" name="Right Arrow 117"/>
                      <p:cNvSpPr/>
                      <p:nvPr/>
                    </p:nvSpPr>
                    <p:spPr>
                      <a:xfrm rot="5400000">
                        <a:off x="2454787" y="4834579"/>
                        <a:ext cx="162134" cy="142875"/>
                      </a:xfrm>
                      <a:prstGeom prst="rightArrow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819145" y="4513925"/>
                    <a:ext cx="441272" cy="5539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000" dirty="0" smtClean="0">
                        <a:latin typeface="Helvetica"/>
                        <a:cs typeface="Helvetica"/>
                      </a:rPr>
                      <a:t>A</a:t>
                    </a:r>
                    <a:endParaRPr lang="en-US" sz="30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3159067" y="4513925"/>
                    <a:ext cx="441272" cy="5539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000" dirty="0" smtClean="0">
                        <a:latin typeface="Helvetica"/>
                        <a:cs typeface="Helvetica"/>
                      </a:rPr>
                      <a:t>B</a:t>
                    </a:r>
                    <a:endParaRPr lang="en-US" sz="30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410089" y="4513925"/>
                    <a:ext cx="462499" cy="5539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000" dirty="0" smtClean="0">
                        <a:latin typeface="Helvetica"/>
                        <a:cs typeface="Helvetica"/>
                      </a:rPr>
                      <a:t>C</a:t>
                    </a:r>
                    <a:endParaRPr lang="en-US" sz="30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1" name="TextBox 90"/>
                  <p:cNvSpPr txBox="1"/>
                  <p:nvPr/>
                </p:nvSpPr>
                <p:spPr>
                  <a:xfrm rot="16200000">
                    <a:off x="788444" y="5710890"/>
                    <a:ext cx="697783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500" dirty="0" smtClean="0">
                        <a:latin typeface="Helvetica"/>
                        <a:cs typeface="Helvetica"/>
                      </a:rPr>
                      <a:t>NSLR</a:t>
                    </a:r>
                    <a:endParaRPr lang="en-US" sz="15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 rot="16200000">
                    <a:off x="3030812" y="5710890"/>
                    <a:ext cx="697783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500" dirty="0" smtClean="0">
                        <a:latin typeface="Helvetica"/>
                        <a:cs typeface="Helvetica"/>
                      </a:rPr>
                      <a:t>NSLR</a:t>
                    </a:r>
                    <a:endParaRPr lang="en-US" sz="15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3" name="TextBox 92"/>
                  <p:cNvSpPr txBox="1"/>
                  <p:nvPr/>
                </p:nvSpPr>
                <p:spPr>
                  <a:xfrm rot="16200000">
                    <a:off x="5292447" y="5710890"/>
                    <a:ext cx="697783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500" dirty="0" smtClean="0">
                        <a:latin typeface="Helvetica"/>
                        <a:cs typeface="Helvetica"/>
                      </a:rPr>
                      <a:t>NSLR</a:t>
                    </a:r>
                    <a:endParaRPr lang="en-US" sz="1500" dirty="0">
                      <a:latin typeface="Helvetica"/>
                      <a:cs typeface="Helvetica"/>
                    </a:endParaRPr>
                  </a:p>
                </p:txBody>
              </p:sp>
              <p:grpSp>
                <p:nvGrpSpPr>
                  <p:cNvPr id="94" name="Group 93"/>
                  <p:cNvGrpSpPr/>
                  <p:nvPr/>
                </p:nvGrpSpPr>
                <p:grpSpPr>
                  <a:xfrm>
                    <a:off x="4070823" y="3842809"/>
                    <a:ext cx="1177414" cy="994444"/>
                    <a:chOff x="1806748" y="3922916"/>
                    <a:chExt cx="1177414" cy="994444"/>
                  </a:xfrm>
                </p:grpSpPr>
                <p:grpSp>
                  <p:nvGrpSpPr>
                    <p:cNvPr id="105" name="Group 104"/>
                    <p:cNvGrpSpPr/>
                    <p:nvPr/>
                  </p:nvGrpSpPr>
                  <p:grpSpPr>
                    <a:xfrm>
                      <a:off x="1806748" y="3922916"/>
                      <a:ext cx="261610" cy="987968"/>
                      <a:chOff x="1794048" y="3846716"/>
                      <a:chExt cx="261610" cy="987968"/>
                    </a:xfrm>
                  </p:grpSpPr>
                  <p:sp>
                    <p:nvSpPr>
                      <p:cNvPr id="112" name="TextBox 111"/>
                      <p:cNvSpPr txBox="1"/>
                      <p:nvPr/>
                    </p:nvSpPr>
                    <p:spPr>
                      <a:xfrm rot="16200000">
                        <a:off x="1496803" y="4143961"/>
                        <a:ext cx="856099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100" dirty="0" smtClean="0">
                            <a:latin typeface="Helvetica"/>
                            <a:cs typeface="Helvetica"/>
                          </a:rPr>
                          <a:t>LARMOR</a:t>
                        </a:r>
                        <a:r>
                          <a:rPr lang="en-US" sz="1100" baseline="30000" dirty="0" smtClean="0">
                            <a:latin typeface="Helvetica"/>
                            <a:cs typeface="Helvetica"/>
                          </a:rPr>
                          <a:t>D</a:t>
                        </a:r>
                        <a:endParaRPr lang="en-US" sz="1100" baseline="30000" dirty="0">
                          <a:latin typeface="Helvetica"/>
                          <a:cs typeface="Helvetica"/>
                        </a:endParaRPr>
                      </a:p>
                    </p:txBody>
                  </p:sp>
                  <p:sp>
                    <p:nvSpPr>
                      <p:cNvPr id="113" name="Right Arrow 112"/>
                      <p:cNvSpPr/>
                      <p:nvPr/>
                    </p:nvSpPr>
                    <p:spPr>
                      <a:xfrm rot="5400000">
                        <a:off x="1843785" y="4682179"/>
                        <a:ext cx="162134" cy="142875"/>
                      </a:xfrm>
                      <a:prstGeom prst="rightArrow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06" name="Group 105"/>
                    <p:cNvGrpSpPr/>
                    <p:nvPr/>
                  </p:nvGrpSpPr>
                  <p:grpSpPr>
                    <a:xfrm>
                      <a:off x="2278050" y="4018041"/>
                      <a:ext cx="261610" cy="899319"/>
                      <a:chOff x="2252650" y="3935365"/>
                      <a:chExt cx="261610" cy="899319"/>
                    </a:xfrm>
                  </p:grpSpPr>
                  <p:sp>
                    <p:nvSpPr>
                      <p:cNvPr id="110" name="TextBox 109"/>
                      <p:cNvSpPr txBox="1"/>
                      <p:nvPr/>
                    </p:nvSpPr>
                    <p:spPr>
                      <a:xfrm rot="16200000">
                        <a:off x="1993254" y="4194761"/>
                        <a:ext cx="780401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100" dirty="0" smtClean="0">
                            <a:latin typeface="Helvetica"/>
                            <a:cs typeface="Helvetica"/>
                          </a:rPr>
                          <a:t>RAMSEY</a:t>
                        </a:r>
                        <a:endParaRPr lang="en-US" sz="1100" baseline="30000" dirty="0">
                          <a:latin typeface="Helvetica"/>
                          <a:cs typeface="Helvetica"/>
                        </a:endParaRPr>
                      </a:p>
                    </p:txBody>
                  </p:sp>
                  <p:sp>
                    <p:nvSpPr>
                      <p:cNvPr id="111" name="Right Arrow 110"/>
                      <p:cNvSpPr/>
                      <p:nvPr/>
                    </p:nvSpPr>
                    <p:spPr>
                      <a:xfrm rot="5400000">
                        <a:off x="2302387" y="4682179"/>
                        <a:ext cx="162134" cy="142875"/>
                      </a:xfrm>
                      <a:prstGeom prst="rightArrow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07" name="Group 106"/>
                    <p:cNvGrpSpPr/>
                    <p:nvPr/>
                  </p:nvGrpSpPr>
                  <p:grpSpPr>
                    <a:xfrm>
                      <a:off x="2722552" y="4110352"/>
                      <a:ext cx="261610" cy="794308"/>
                      <a:chOff x="2405052" y="4192776"/>
                      <a:chExt cx="261610" cy="794308"/>
                    </a:xfrm>
                  </p:grpSpPr>
                  <p:sp>
                    <p:nvSpPr>
                      <p:cNvPr id="108" name="TextBox 107"/>
                      <p:cNvSpPr txBox="1"/>
                      <p:nvPr/>
                    </p:nvSpPr>
                    <p:spPr>
                      <a:xfrm rot="16200000">
                        <a:off x="2199867" y="4397961"/>
                        <a:ext cx="671979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100" dirty="0">
                            <a:latin typeface="Helvetica"/>
                            <a:cs typeface="Helvetica"/>
                          </a:rPr>
                          <a:t>Rosetta</a:t>
                        </a:r>
                        <a:endParaRPr lang="en-US" sz="1100" baseline="30000" dirty="0">
                          <a:latin typeface="Helvetica"/>
                          <a:cs typeface="Helvetica"/>
                        </a:endParaRPr>
                      </a:p>
                    </p:txBody>
                  </p:sp>
                  <p:sp>
                    <p:nvSpPr>
                      <p:cNvPr id="109" name="Right Arrow 108"/>
                      <p:cNvSpPr/>
                      <p:nvPr/>
                    </p:nvSpPr>
                    <p:spPr>
                      <a:xfrm rot="5400000">
                        <a:off x="2454787" y="4834579"/>
                        <a:ext cx="162134" cy="142875"/>
                      </a:xfrm>
                      <a:prstGeom prst="rightArrow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95" name="Group 94"/>
                  <p:cNvGrpSpPr/>
                  <p:nvPr/>
                </p:nvGrpSpPr>
                <p:grpSpPr>
                  <a:xfrm>
                    <a:off x="1806748" y="3855509"/>
                    <a:ext cx="1164714" cy="981744"/>
                    <a:chOff x="1806748" y="3935616"/>
                    <a:chExt cx="1164714" cy="981744"/>
                  </a:xfrm>
                </p:grpSpPr>
                <p:grpSp>
                  <p:nvGrpSpPr>
                    <p:cNvPr id="96" name="Group 95"/>
                    <p:cNvGrpSpPr/>
                    <p:nvPr/>
                  </p:nvGrpSpPr>
                  <p:grpSpPr>
                    <a:xfrm>
                      <a:off x="1806748" y="3935616"/>
                      <a:ext cx="261610" cy="975268"/>
                      <a:chOff x="1794048" y="3859416"/>
                      <a:chExt cx="261610" cy="975268"/>
                    </a:xfrm>
                  </p:grpSpPr>
                  <p:sp>
                    <p:nvSpPr>
                      <p:cNvPr id="103" name="TextBox 102"/>
                      <p:cNvSpPr txBox="1"/>
                      <p:nvPr/>
                    </p:nvSpPr>
                    <p:spPr>
                      <a:xfrm rot="16200000">
                        <a:off x="1496803" y="4156661"/>
                        <a:ext cx="856099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100" dirty="0" smtClean="0">
                            <a:latin typeface="Helvetica"/>
                            <a:cs typeface="Helvetica"/>
                          </a:rPr>
                          <a:t>LARMOR</a:t>
                        </a:r>
                        <a:r>
                          <a:rPr lang="en-US" sz="1100" baseline="30000" dirty="0" smtClean="0">
                            <a:latin typeface="Helvetica"/>
                            <a:cs typeface="Helvetica"/>
                          </a:rPr>
                          <a:t>D</a:t>
                        </a:r>
                        <a:endParaRPr lang="en-US" sz="1100" baseline="30000" dirty="0">
                          <a:latin typeface="Helvetica"/>
                          <a:cs typeface="Helvetica"/>
                        </a:endParaRPr>
                      </a:p>
                    </p:txBody>
                  </p:sp>
                  <p:sp>
                    <p:nvSpPr>
                      <p:cNvPr id="104" name="Right Arrow 103"/>
                      <p:cNvSpPr/>
                      <p:nvPr/>
                    </p:nvSpPr>
                    <p:spPr>
                      <a:xfrm rot="5400000">
                        <a:off x="1843785" y="4682179"/>
                        <a:ext cx="162134" cy="142875"/>
                      </a:xfrm>
                      <a:prstGeom prst="rightArrow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97" name="Group 96"/>
                    <p:cNvGrpSpPr/>
                    <p:nvPr/>
                  </p:nvGrpSpPr>
                  <p:grpSpPr>
                    <a:xfrm>
                      <a:off x="2278050" y="4018041"/>
                      <a:ext cx="261610" cy="899319"/>
                      <a:chOff x="2252650" y="3935365"/>
                      <a:chExt cx="261610" cy="899319"/>
                    </a:xfrm>
                  </p:grpSpPr>
                  <p:sp>
                    <p:nvSpPr>
                      <p:cNvPr id="101" name="TextBox 100"/>
                      <p:cNvSpPr txBox="1"/>
                      <p:nvPr/>
                    </p:nvSpPr>
                    <p:spPr>
                      <a:xfrm rot="16200000">
                        <a:off x="1993254" y="4194761"/>
                        <a:ext cx="780401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100" dirty="0" smtClean="0">
                            <a:latin typeface="Helvetica"/>
                            <a:cs typeface="Helvetica"/>
                          </a:rPr>
                          <a:t>RAMSEY</a:t>
                        </a:r>
                        <a:endParaRPr lang="en-US" sz="1100" baseline="30000" dirty="0">
                          <a:latin typeface="Helvetica"/>
                          <a:cs typeface="Helvetica"/>
                        </a:endParaRPr>
                      </a:p>
                    </p:txBody>
                  </p:sp>
                  <p:sp>
                    <p:nvSpPr>
                      <p:cNvPr id="102" name="Right Arrow 101"/>
                      <p:cNvSpPr/>
                      <p:nvPr/>
                    </p:nvSpPr>
                    <p:spPr>
                      <a:xfrm rot="5400000">
                        <a:off x="2302387" y="4682179"/>
                        <a:ext cx="162134" cy="142875"/>
                      </a:xfrm>
                      <a:prstGeom prst="rightArrow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98" name="Group 97"/>
                    <p:cNvGrpSpPr/>
                    <p:nvPr/>
                  </p:nvGrpSpPr>
                  <p:grpSpPr>
                    <a:xfrm>
                      <a:off x="2709852" y="4123052"/>
                      <a:ext cx="261610" cy="781608"/>
                      <a:chOff x="2392352" y="4205476"/>
                      <a:chExt cx="261610" cy="781608"/>
                    </a:xfrm>
                  </p:grpSpPr>
                  <p:sp>
                    <p:nvSpPr>
                      <p:cNvPr id="99" name="TextBox 98"/>
                      <p:cNvSpPr txBox="1"/>
                      <p:nvPr/>
                    </p:nvSpPr>
                    <p:spPr>
                      <a:xfrm rot="16200000">
                        <a:off x="2187167" y="4410661"/>
                        <a:ext cx="671979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100" dirty="0" smtClean="0">
                            <a:latin typeface="Helvetica"/>
                            <a:cs typeface="Helvetica"/>
                          </a:rPr>
                          <a:t>Rosetta</a:t>
                        </a:r>
                        <a:endParaRPr lang="en-US" sz="1100" baseline="30000" dirty="0">
                          <a:latin typeface="Helvetica"/>
                          <a:cs typeface="Helvetica"/>
                        </a:endParaRPr>
                      </a:p>
                    </p:txBody>
                  </p:sp>
                  <p:sp>
                    <p:nvSpPr>
                      <p:cNvPr id="100" name="Right Arrow 99"/>
                      <p:cNvSpPr/>
                      <p:nvPr/>
                    </p:nvSpPr>
                    <p:spPr>
                      <a:xfrm rot="5400000">
                        <a:off x="2454787" y="4834579"/>
                        <a:ext cx="162134" cy="142875"/>
                      </a:xfrm>
                      <a:prstGeom prst="rightArrow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pic>
              <p:nvPicPr>
                <p:cNvPr id="45" name="Picture 44" descr="sensitivity_nslr.pdf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1896"/>
                <a:stretch/>
              </p:blipFill>
              <p:spPr>
                <a:xfrm>
                  <a:off x="1585405" y="3485038"/>
                  <a:ext cx="6753540" cy="2534575"/>
                </a:xfrm>
                <a:prstGeom prst="rect">
                  <a:avLst/>
                </a:prstGeom>
              </p:spPr>
            </p:pic>
            <p:sp>
              <p:nvSpPr>
                <p:cNvPr id="3" name="Rectangle 2"/>
                <p:cNvSpPr/>
                <p:nvPr/>
              </p:nvSpPr>
              <p:spPr>
                <a:xfrm>
                  <a:off x="1892300" y="6006913"/>
                  <a:ext cx="6032500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1158872" y="5821838"/>
                <a:ext cx="6892928" cy="2870440"/>
                <a:chOff x="1158872" y="5821838"/>
                <a:chExt cx="6892928" cy="2870440"/>
              </a:xfrm>
            </p:grpSpPr>
            <p:pic>
              <p:nvPicPr>
                <p:cNvPr id="67" name="Picture 66" descr="sensitivity_nslr.pdf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1764" r="4338" b="12578"/>
                <a:stretch/>
              </p:blipFill>
              <p:spPr>
                <a:xfrm>
                  <a:off x="1606066" y="6172200"/>
                  <a:ext cx="6445734" cy="2171513"/>
                </a:xfrm>
                <a:prstGeom prst="rect">
                  <a:avLst/>
                </a:prstGeom>
              </p:spPr>
            </p:pic>
            <p:grpSp>
              <p:nvGrpSpPr>
                <p:cNvPr id="48" name="Group 47"/>
                <p:cNvGrpSpPr/>
                <p:nvPr/>
              </p:nvGrpSpPr>
              <p:grpSpPr>
                <a:xfrm>
                  <a:off x="1158872" y="5821838"/>
                  <a:ext cx="6778628" cy="2870440"/>
                  <a:chOff x="1146172" y="3472338"/>
                  <a:chExt cx="6778628" cy="2870440"/>
                </a:xfrm>
              </p:grpSpPr>
              <p:grpSp>
                <p:nvGrpSpPr>
                  <p:cNvPr id="49" name="Group 48"/>
                  <p:cNvGrpSpPr/>
                  <p:nvPr/>
                </p:nvGrpSpPr>
                <p:grpSpPr>
                  <a:xfrm>
                    <a:off x="1146172" y="3472338"/>
                    <a:ext cx="6680354" cy="2870440"/>
                    <a:chOff x="819145" y="4513925"/>
                    <a:chExt cx="6680354" cy="2870440"/>
                  </a:xfrm>
                </p:grpSpPr>
                <p:sp>
                  <p:nvSpPr>
                    <p:cNvPr id="53" name="TextBox 52"/>
                    <p:cNvSpPr txBox="1"/>
                    <p:nvPr/>
                  </p:nvSpPr>
                  <p:spPr>
                    <a:xfrm>
                      <a:off x="819145" y="4513925"/>
                      <a:ext cx="462499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000" dirty="0" smtClean="0">
                          <a:latin typeface="Helvetica"/>
                          <a:cs typeface="Helvetica"/>
                        </a:rPr>
                        <a:t>D</a:t>
                      </a:r>
                      <a:endParaRPr lang="en-US" sz="3000" dirty="0"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3159067" y="4513925"/>
                      <a:ext cx="441272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000" dirty="0" smtClean="0">
                          <a:latin typeface="Helvetica"/>
                          <a:cs typeface="Helvetica"/>
                        </a:rPr>
                        <a:t>E</a:t>
                      </a:r>
                      <a:endParaRPr lang="en-US" sz="3000" dirty="0"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5410089" y="4513925"/>
                      <a:ext cx="419669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000" dirty="0" smtClean="0">
                          <a:latin typeface="Helvetica"/>
                          <a:cs typeface="Helvetica"/>
                        </a:rPr>
                        <a:t>F</a:t>
                      </a:r>
                      <a:endParaRPr lang="en-US" sz="3000" dirty="0"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1916914" y="7061200"/>
                      <a:ext cx="954201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500" dirty="0" smtClean="0">
                          <a:latin typeface="Helvetica"/>
                          <a:cs typeface="Helvetica"/>
                        </a:rPr>
                        <a:t>All RNAs</a:t>
                      </a:r>
                      <a:endParaRPr lang="en-US" sz="1500" dirty="0"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4196486" y="7061200"/>
                      <a:ext cx="872580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500" dirty="0" smtClean="0">
                          <a:latin typeface="Helvetica"/>
                          <a:cs typeface="Helvetica"/>
                        </a:rPr>
                        <a:t>Training</a:t>
                      </a:r>
                      <a:endParaRPr lang="en-US" sz="1500" dirty="0"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6276087" y="7061200"/>
                      <a:ext cx="1223412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500" dirty="0" smtClean="0">
                          <a:latin typeface="Helvetica"/>
                          <a:cs typeface="Helvetica"/>
                        </a:rPr>
                        <a:t>Not Training</a:t>
                      </a:r>
                      <a:endParaRPr lang="en-US" sz="1500" dirty="0"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59" name="TextBox 58"/>
                    <p:cNvSpPr txBox="1"/>
                    <p:nvPr/>
                  </p:nvSpPr>
                  <p:spPr>
                    <a:xfrm rot="16200000">
                      <a:off x="788444" y="5710890"/>
                      <a:ext cx="697783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500" dirty="0" smtClean="0">
                          <a:latin typeface="Helvetica"/>
                          <a:cs typeface="Helvetica"/>
                        </a:rPr>
                        <a:t>NSLR</a:t>
                      </a:r>
                      <a:endParaRPr lang="en-US" sz="1500" dirty="0"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60" name="TextBox 59"/>
                    <p:cNvSpPr txBox="1"/>
                    <p:nvPr/>
                  </p:nvSpPr>
                  <p:spPr>
                    <a:xfrm rot="16200000">
                      <a:off x="3030812" y="5710890"/>
                      <a:ext cx="697783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500" dirty="0" smtClean="0">
                          <a:latin typeface="Helvetica"/>
                          <a:cs typeface="Helvetica"/>
                        </a:rPr>
                        <a:t>NSLR</a:t>
                      </a:r>
                      <a:endParaRPr lang="en-US" sz="1500" dirty="0"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61" name="TextBox 60"/>
                    <p:cNvSpPr txBox="1"/>
                    <p:nvPr/>
                  </p:nvSpPr>
                  <p:spPr>
                    <a:xfrm rot="16200000">
                      <a:off x="5292447" y="5710890"/>
                      <a:ext cx="697783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500" dirty="0" smtClean="0">
                          <a:latin typeface="Helvetica"/>
                          <a:cs typeface="Helvetica"/>
                        </a:rPr>
                        <a:t>NSLR</a:t>
                      </a:r>
                      <a:endParaRPr lang="en-US" sz="1500" dirty="0">
                        <a:latin typeface="Helvetica"/>
                        <a:cs typeface="Helvetica"/>
                      </a:endParaRPr>
                    </a:p>
                  </p:txBody>
                </p:sp>
              </p:grpSp>
              <p:sp>
                <p:nvSpPr>
                  <p:cNvPr id="51" name="Rectangle 50"/>
                  <p:cNvSpPr/>
                  <p:nvPr/>
                </p:nvSpPr>
                <p:spPr>
                  <a:xfrm>
                    <a:off x="1892300" y="5994213"/>
                    <a:ext cx="6032500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70" name="TextBox 69"/>
            <p:cNvSpPr txBox="1"/>
            <p:nvPr/>
          </p:nvSpPr>
          <p:spPr>
            <a:xfrm rot="16200000">
              <a:off x="7277375" y="4453403"/>
              <a:ext cx="191647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 smtClean="0">
                  <a:latin typeface="Helvetica"/>
                  <a:cs typeface="Helvetica"/>
                </a:rPr>
                <a:t>SCAHA-Assignment</a:t>
              </a:r>
              <a:endParaRPr lang="en-US" sz="1500" dirty="0">
                <a:latin typeface="Helvetica"/>
                <a:cs typeface="Helvetica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rot="16200000">
              <a:off x="7339303" y="7095854"/>
              <a:ext cx="176722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 smtClean="0">
                  <a:latin typeface="Helvetica"/>
                  <a:cs typeface="Helvetica"/>
                </a:rPr>
                <a:t>Actual Assignment</a:t>
              </a:r>
              <a:endParaRPr lang="en-US" sz="1500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44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2490404" y="1784363"/>
            <a:ext cx="4163193" cy="5575275"/>
            <a:chOff x="1358356" y="735695"/>
            <a:chExt cx="4163193" cy="5575275"/>
          </a:xfrm>
        </p:grpSpPr>
        <p:grpSp>
          <p:nvGrpSpPr>
            <p:cNvPr id="63" name="Group 62"/>
            <p:cNvGrpSpPr/>
            <p:nvPr/>
          </p:nvGrpSpPr>
          <p:grpSpPr>
            <a:xfrm rot="5400000">
              <a:off x="4304624" y="1982806"/>
              <a:ext cx="417511" cy="1212942"/>
              <a:chOff x="3761463" y="128077"/>
              <a:chExt cx="417511" cy="1212942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rot="16200000" flipH="1">
                <a:off x="3842339" y="693219"/>
                <a:ext cx="1" cy="161753"/>
              </a:xfrm>
              <a:prstGeom prst="straightConnector1">
                <a:avLst/>
              </a:prstGeom>
              <a:ln w="38100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TextBox 184"/>
              <p:cNvSpPr txBox="1"/>
              <p:nvPr/>
            </p:nvSpPr>
            <p:spPr>
              <a:xfrm rot="16200000">
                <a:off x="3426309" y="588354"/>
                <a:ext cx="1212942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b="1" dirty="0" smtClean="0">
                    <a:latin typeface="Helvetica"/>
                    <a:cs typeface="Helvetica"/>
                  </a:rPr>
                  <a:t>“</a:t>
                </a:r>
                <a:r>
                  <a:rPr lang="en-US" sz="1300" b="1" dirty="0" err="1" smtClean="0">
                    <a:latin typeface="Helvetica"/>
                    <a:cs typeface="Helvetica"/>
                  </a:rPr>
                  <a:t>anonymize</a:t>
                </a:r>
                <a:r>
                  <a:rPr lang="en-US" sz="1300" b="1" dirty="0" smtClean="0">
                    <a:latin typeface="Helvetica"/>
                    <a:cs typeface="Helvetica"/>
                  </a:rPr>
                  <a:t>”</a:t>
                </a:r>
                <a:endParaRPr lang="en-US" sz="1300" b="1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3383211" y="2030554"/>
              <a:ext cx="19550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Helvetica"/>
                  <a:cs typeface="Helvetica"/>
                </a:rPr>
                <a:t>(assigned chemical shifts)</a:t>
              </a:r>
              <a:endParaRPr lang="en-US" sz="1200" dirty="0">
                <a:latin typeface="Helvetica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395321" y="4078572"/>
              <a:ext cx="21262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 smtClean="0">
                  <a:solidFill>
                    <a:prstClr val="black"/>
                  </a:solidFill>
                  <a:latin typeface="Helvetica"/>
                  <a:cs typeface="Helvetica"/>
                </a:rPr>
                <a:t>(unassigned </a:t>
              </a:r>
              <a:r>
                <a:rPr lang="en-US" sz="1200" dirty="0">
                  <a:solidFill>
                    <a:prstClr val="black"/>
                  </a:solidFill>
                  <a:latin typeface="Helvetica"/>
                  <a:cs typeface="Helvetica"/>
                </a:rPr>
                <a:t>chemical </a:t>
              </a:r>
              <a:r>
                <a:rPr lang="en-US" sz="1200" dirty="0" smtClean="0">
                  <a:solidFill>
                    <a:prstClr val="black"/>
                  </a:solidFill>
                  <a:latin typeface="Helvetica"/>
                  <a:cs typeface="Helvetica"/>
                </a:rPr>
                <a:t>shifts)</a:t>
              </a:r>
              <a:endParaRPr lang="en-US" sz="1200" dirty="0">
                <a:solidFill>
                  <a:prstClr val="black"/>
                </a:solidFill>
                <a:latin typeface="Helvetica"/>
                <a:cs typeface="Helvetica"/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1358356" y="1058775"/>
              <a:ext cx="2041563" cy="3292567"/>
              <a:chOff x="82972" y="588738"/>
              <a:chExt cx="2041563" cy="3292567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604587" y="2502042"/>
                <a:ext cx="948081" cy="938771"/>
                <a:chOff x="2730244" y="2533809"/>
                <a:chExt cx="948081" cy="938771"/>
              </a:xfrm>
            </p:grpSpPr>
            <p:grpSp>
              <p:nvGrpSpPr>
                <p:cNvPr id="172" name="Group 171"/>
                <p:cNvGrpSpPr/>
                <p:nvPr/>
              </p:nvGrpSpPr>
              <p:grpSpPr>
                <a:xfrm>
                  <a:off x="2730244" y="2533809"/>
                  <a:ext cx="490881" cy="481571"/>
                  <a:chOff x="4122452" y="2993383"/>
                  <a:chExt cx="490881" cy="481571"/>
                </a:xfrm>
              </p:grpSpPr>
              <p:sp>
                <p:nvSpPr>
                  <p:cNvPr id="182" name="Rectangle 181"/>
                  <p:cNvSpPr/>
                  <p:nvPr/>
                </p:nvSpPr>
                <p:spPr>
                  <a:xfrm>
                    <a:off x="4125318" y="3015380"/>
                    <a:ext cx="488015" cy="4535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83" name="Picture 182" descr="tmp_figure.pdf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235" r="-765" b="44123"/>
                  <a:stretch/>
                </p:blipFill>
                <p:spPr>
                  <a:xfrm>
                    <a:off x="4122452" y="2993383"/>
                    <a:ext cx="449548" cy="4815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3" name="Group 172"/>
                <p:cNvGrpSpPr/>
                <p:nvPr/>
              </p:nvGrpSpPr>
              <p:grpSpPr>
                <a:xfrm>
                  <a:off x="2882644" y="2686209"/>
                  <a:ext cx="490881" cy="481571"/>
                  <a:chOff x="4122452" y="2993383"/>
                  <a:chExt cx="490881" cy="481571"/>
                </a:xfrm>
              </p:grpSpPr>
              <p:sp>
                <p:nvSpPr>
                  <p:cNvPr id="180" name="Rectangle 179"/>
                  <p:cNvSpPr/>
                  <p:nvPr/>
                </p:nvSpPr>
                <p:spPr>
                  <a:xfrm>
                    <a:off x="4125318" y="3015380"/>
                    <a:ext cx="488015" cy="4535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81" name="Picture 180" descr="tmp_figure.pdf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235" r="-765" b="44123"/>
                  <a:stretch/>
                </p:blipFill>
                <p:spPr>
                  <a:xfrm>
                    <a:off x="4122452" y="2993383"/>
                    <a:ext cx="449548" cy="4815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4" name="Group 173"/>
                <p:cNvGrpSpPr/>
                <p:nvPr/>
              </p:nvGrpSpPr>
              <p:grpSpPr>
                <a:xfrm>
                  <a:off x="3035044" y="2838609"/>
                  <a:ext cx="490881" cy="481571"/>
                  <a:chOff x="4122452" y="2993383"/>
                  <a:chExt cx="490881" cy="481571"/>
                </a:xfrm>
              </p:grpSpPr>
              <p:sp>
                <p:nvSpPr>
                  <p:cNvPr id="178" name="Rectangle 177"/>
                  <p:cNvSpPr/>
                  <p:nvPr/>
                </p:nvSpPr>
                <p:spPr>
                  <a:xfrm>
                    <a:off x="4125318" y="3015380"/>
                    <a:ext cx="488015" cy="4535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79" name="Picture 178" descr="tmp_figure.pdf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235" r="-765" b="44123"/>
                  <a:stretch/>
                </p:blipFill>
                <p:spPr>
                  <a:xfrm>
                    <a:off x="4122452" y="2993383"/>
                    <a:ext cx="449548" cy="4815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5" name="Group 174"/>
                <p:cNvGrpSpPr/>
                <p:nvPr/>
              </p:nvGrpSpPr>
              <p:grpSpPr>
                <a:xfrm>
                  <a:off x="3187444" y="2991009"/>
                  <a:ext cx="490881" cy="481571"/>
                  <a:chOff x="4122452" y="2993383"/>
                  <a:chExt cx="490881" cy="481571"/>
                </a:xfrm>
              </p:grpSpPr>
              <p:sp>
                <p:nvSpPr>
                  <p:cNvPr id="176" name="Rectangle 175"/>
                  <p:cNvSpPr/>
                  <p:nvPr/>
                </p:nvSpPr>
                <p:spPr>
                  <a:xfrm>
                    <a:off x="4125318" y="3015380"/>
                    <a:ext cx="488015" cy="4535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77" name="Picture 176" descr="tmp_figure.pdf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235" r="-765" b="44123"/>
                  <a:stretch/>
                </p:blipFill>
                <p:spPr>
                  <a:xfrm>
                    <a:off x="4122452" y="2993383"/>
                    <a:ext cx="449548" cy="48157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3" name="Group 152"/>
              <p:cNvGrpSpPr/>
              <p:nvPr/>
            </p:nvGrpSpPr>
            <p:grpSpPr>
              <a:xfrm>
                <a:off x="263515" y="588738"/>
                <a:ext cx="1630224" cy="1234878"/>
                <a:chOff x="527652" y="588738"/>
                <a:chExt cx="1630224" cy="1234878"/>
              </a:xfrm>
            </p:grpSpPr>
            <p:sp>
              <p:nvSpPr>
                <p:cNvPr id="158" name="TextBox 157"/>
                <p:cNvSpPr txBox="1"/>
                <p:nvPr/>
              </p:nvSpPr>
              <p:spPr>
                <a:xfrm>
                  <a:off x="527652" y="1546617"/>
                  <a:ext cx="163022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Helvetica"/>
                      <a:cs typeface="Helvetica"/>
                    </a:rPr>
                    <a:t>(conformational pool)</a:t>
                  </a:r>
                  <a:endParaRPr lang="en-US" sz="1200" dirty="0">
                    <a:latin typeface="Helvetica"/>
                    <a:cs typeface="Helvetica"/>
                  </a:endParaRPr>
                </a:p>
              </p:txBody>
            </p:sp>
            <p:grpSp>
              <p:nvGrpSpPr>
                <p:cNvPr id="159" name="Group 158"/>
                <p:cNvGrpSpPr/>
                <p:nvPr/>
              </p:nvGrpSpPr>
              <p:grpSpPr>
                <a:xfrm>
                  <a:off x="818911" y="588738"/>
                  <a:ext cx="945215" cy="910799"/>
                  <a:chOff x="5730455" y="2518076"/>
                  <a:chExt cx="945215" cy="910799"/>
                </a:xfrm>
              </p:grpSpPr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5730455" y="2518076"/>
                    <a:ext cx="488015" cy="453599"/>
                    <a:chOff x="5730455" y="2518076"/>
                    <a:chExt cx="488015" cy="453599"/>
                  </a:xfrm>
                </p:grpSpPr>
                <p:sp>
                  <p:nvSpPr>
                    <p:cNvPr id="170" name="Rectangle 169"/>
                    <p:cNvSpPr/>
                    <p:nvPr/>
                  </p:nvSpPr>
                  <p:spPr>
                    <a:xfrm>
                      <a:off x="5730455" y="2518076"/>
                      <a:ext cx="488015" cy="4535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171" name="Picture 170" descr="fig_test_0001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785574" y="2555806"/>
                      <a:ext cx="384048" cy="38404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61" name="Group 160"/>
                  <p:cNvGrpSpPr/>
                  <p:nvPr/>
                </p:nvGrpSpPr>
                <p:grpSpPr>
                  <a:xfrm>
                    <a:off x="5882855" y="2670476"/>
                    <a:ext cx="488015" cy="453599"/>
                    <a:chOff x="5730455" y="2518076"/>
                    <a:chExt cx="488015" cy="453599"/>
                  </a:xfrm>
                </p:grpSpPr>
                <p:sp>
                  <p:nvSpPr>
                    <p:cNvPr id="168" name="Rectangle 167"/>
                    <p:cNvSpPr/>
                    <p:nvPr/>
                  </p:nvSpPr>
                  <p:spPr>
                    <a:xfrm>
                      <a:off x="5730455" y="2518076"/>
                      <a:ext cx="488015" cy="4535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169" name="Picture 168" descr="fig_test_0001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785574" y="2555806"/>
                      <a:ext cx="384048" cy="384048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62" name="Picture 161" descr="fig_test_0003.png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17003" y="2711197"/>
                    <a:ext cx="384048" cy="384048"/>
                  </a:xfrm>
                  <a:prstGeom prst="rect">
                    <a:avLst/>
                  </a:prstGeom>
                </p:spPr>
              </p:pic>
              <p:sp>
                <p:nvSpPr>
                  <p:cNvPr id="163" name="Rectangle 162"/>
                  <p:cNvSpPr/>
                  <p:nvPr/>
                </p:nvSpPr>
                <p:spPr>
                  <a:xfrm>
                    <a:off x="6035255" y="2822876"/>
                    <a:ext cx="488015" cy="4535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64" name="Picture 163" descr="fig_test_0002.png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84518" y="2832096"/>
                    <a:ext cx="384048" cy="384048"/>
                  </a:xfrm>
                  <a:prstGeom prst="rect">
                    <a:avLst/>
                  </a:prstGeom>
                </p:spPr>
              </p:pic>
              <p:grpSp>
                <p:nvGrpSpPr>
                  <p:cNvPr id="165" name="Group 164"/>
                  <p:cNvGrpSpPr/>
                  <p:nvPr/>
                </p:nvGrpSpPr>
                <p:grpSpPr>
                  <a:xfrm>
                    <a:off x="6187655" y="2975276"/>
                    <a:ext cx="488015" cy="453599"/>
                    <a:chOff x="5730455" y="2518076"/>
                    <a:chExt cx="488015" cy="453599"/>
                  </a:xfrm>
                </p:grpSpPr>
                <p:sp>
                  <p:nvSpPr>
                    <p:cNvPr id="166" name="Rectangle 165"/>
                    <p:cNvSpPr/>
                    <p:nvPr/>
                  </p:nvSpPr>
                  <p:spPr>
                    <a:xfrm>
                      <a:off x="5730455" y="2518076"/>
                      <a:ext cx="488015" cy="4535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167" name="Picture 166" descr="fig_test_0001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785574" y="2555806"/>
                      <a:ext cx="384048" cy="384048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54" name="Group 153"/>
              <p:cNvGrpSpPr/>
              <p:nvPr/>
            </p:nvGrpSpPr>
            <p:grpSpPr>
              <a:xfrm>
                <a:off x="82972" y="1922581"/>
                <a:ext cx="1991312" cy="417508"/>
                <a:chOff x="735618" y="1820451"/>
                <a:chExt cx="1071925" cy="417508"/>
              </a:xfrm>
            </p:grpSpPr>
            <p:cxnSp>
              <p:nvCxnSpPr>
                <p:cNvPr id="156" name="Straight Arrow Connector 155"/>
                <p:cNvCxnSpPr/>
                <p:nvPr/>
              </p:nvCxnSpPr>
              <p:spPr>
                <a:xfrm flipH="1">
                  <a:off x="1271579" y="1820451"/>
                  <a:ext cx="1" cy="161753"/>
                </a:xfrm>
                <a:prstGeom prst="straightConnector1">
                  <a:avLst/>
                </a:prstGeom>
                <a:ln w="38100" cmpd="sng">
                  <a:solidFill>
                    <a:srgbClr val="000000"/>
                  </a:solidFill>
                  <a:headEnd type="non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TextBox 156"/>
                <p:cNvSpPr txBox="1"/>
                <p:nvPr/>
              </p:nvSpPr>
              <p:spPr>
                <a:xfrm>
                  <a:off x="735618" y="1945571"/>
                  <a:ext cx="1071925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300" b="1" dirty="0" smtClean="0">
                      <a:latin typeface="Helvetica"/>
                      <a:cs typeface="Helvetica"/>
                    </a:rPr>
                    <a:t>predict chemical shifts</a:t>
                  </a:r>
                </a:p>
              </p:txBody>
            </p:sp>
          </p:grpSp>
          <p:sp>
            <p:nvSpPr>
              <p:cNvPr id="155" name="Rectangle 154"/>
              <p:cNvSpPr/>
              <p:nvPr/>
            </p:nvSpPr>
            <p:spPr>
              <a:xfrm>
                <a:off x="109665" y="3604306"/>
                <a:ext cx="201487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1200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(computed chemical shifts)</a:t>
                </a:r>
                <a:endParaRPr lang="en-US" sz="12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 flipH="1">
              <a:off x="1390876" y="746115"/>
              <a:ext cx="3782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Helvetica"/>
                  <a:cs typeface="Helvetica"/>
                </a:rPr>
                <a:t>A</a:t>
              </a:r>
              <a:endParaRPr lang="en-US" sz="3000" dirty="0">
                <a:latin typeface="Helvetica"/>
                <a:cs typeface="Helvetica"/>
              </a:endParaRPr>
            </a:p>
          </p:txBody>
        </p:sp>
        <p:pic>
          <p:nvPicPr>
            <p:cNvPr id="69" name="Picture 68" descr="cs.pdf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535"/>
            <a:stretch/>
          </p:blipFill>
          <p:spPr>
            <a:xfrm>
              <a:off x="3880127" y="740818"/>
              <a:ext cx="1100913" cy="1319045"/>
            </a:xfrm>
            <a:prstGeom prst="rect">
              <a:avLst/>
            </a:prstGeom>
          </p:spPr>
        </p:pic>
        <p:pic>
          <p:nvPicPr>
            <p:cNvPr id="72" name="Picture 71" descr="cs.pdf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522" b="31535"/>
            <a:stretch/>
          </p:blipFill>
          <p:spPr>
            <a:xfrm>
              <a:off x="4325630" y="2778864"/>
              <a:ext cx="335540" cy="1319045"/>
            </a:xfrm>
            <a:prstGeom prst="rect">
              <a:avLst/>
            </a:prstGeom>
          </p:spPr>
        </p:pic>
        <p:grpSp>
          <p:nvGrpSpPr>
            <p:cNvPr id="73" name="Group 72"/>
            <p:cNvGrpSpPr/>
            <p:nvPr/>
          </p:nvGrpSpPr>
          <p:grpSpPr>
            <a:xfrm>
              <a:off x="1634672" y="1351594"/>
              <a:ext cx="712516" cy="688032"/>
              <a:chOff x="359288" y="881557"/>
              <a:chExt cx="712516" cy="688032"/>
            </a:xfrm>
          </p:grpSpPr>
          <p:sp>
            <p:nvSpPr>
              <p:cNvPr id="148" name="TextBox 147"/>
              <p:cNvSpPr txBox="1"/>
              <p:nvPr/>
            </p:nvSpPr>
            <p:spPr>
              <a:xfrm>
                <a:off x="359288" y="88155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latin typeface="Helvetica"/>
                    <a:cs typeface="Helvetica"/>
                  </a:rPr>
                  <a:t>1</a:t>
                </a:r>
                <a:endParaRPr lang="en-US" sz="900" dirty="0">
                  <a:latin typeface="Helvetica"/>
                  <a:cs typeface="Helvetica"/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11688" y="1033957"/>
                <a:ext cx="21673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latin typeface="Helvetica"/>
                    <a:cs typeface="Helvetica"/>
                  </a:rPr>
                  <a:t>.</a:t>
                </a:r>
                <a:endParaRPr lang="en-US" sz="900" dirty="0">
                  <a:latin typeface="Helvetica"/>
                  <a:cs typeface="Helvetica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64088" y="1186357"/>
                <a:ext cx="21673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latin typeface="Helvetica"/>
                    <a:cs typeface="Helvetica"/>
                  </a:rPr>
                  <a:t>.</a:t>
                </a:r>
                <a:endParaRPr lang="en-US" sz="900" dirty="0">
                  <a:latin typeface="Helvetica"/>
                  <a:cs typeface="Helvetica"/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803788" y="1338757"/>
                <a:ext cx="26801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latin typeface="Helvetica"/>
                    <a:cs typeface="Helvetica"/>
                  </a:rPr>
                  <a:t>N</a:t>
                </a: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677784" y="3294958"/>
              <a:ext cx="712516" cy="688032"/>
              <a:chOff x="359288" y="881557"/>
              <a:chExt cx="712516" cy="688032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359288" y="88155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latin typeface="Helvetica"/>
                    <a:cs typeface="Helvetica"/>
                  </a:rPr>
                  <a:t>1</a:t>
                </a:r>
                <a:endParaRPr lang="en-US" sz="900" dirty="0">
                  <a:latin typeface="Helvetica"/>
                  <a:cs typeface="Helvetica"/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511688" y="1033957"/>
                <a:ext cx="21673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latin typeface="Helvetica"/>
                    <a:cs typeface="Helvetica"/>
                  </a:rPr>
                  <a:t>.</a:t>
                </a:r>
                <a:endParaRPr lang="en-US" sz="900" dirty="0">
                  <a:latin typeface="Helvetica"/>
                  <a:cs typeface="Helvetica"/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64088" y="1186357"/>
                <a:ext cx="21673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latin typeface="Helvetica"/>
                    <a:cs typeface="Helvetica"/>
                  </a:rPr>
                  <a:t>.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803788" y="1338757"/>
                <a:ext cx="26801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latin typeface="Helvetica"/>
                    <a:cs typeface="Helvetica"/>
                  </a:rPr>
                  <a:t>N</a:t>
                </a:r>
                <a:endParaRPr lang="en-US" sz="9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414899" y="4385785"/>
              <a:ext cx="3571846" cy="1925185"/>
              <a:chOff x="1512595" y="4190409"/>
              <a:chExt cx="3571846" cy="1925185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2214094" y="4275886"/>
                <a:ext cx="2870347" cy="1839708"/>
                <a:chOff x="1244010" y="3622684"/>
                <a:chExt cx="2870347" cy="1839708"/>
              </a:xfrm>
            </p:grpSpPr>
            <p:sp>
              <p:nvSpPr>
                <p:cNvPr id="142" name="Right Brace 141"/>
                <p:cNvSpPr/>
                <p:nvPr/>
              </p:nvSpPr>
              <p:spPr>
                <a:xfrm rot="5400000">
                  <a:off x="2458484" y="3234263"/>
                  <a:ext cx="103365" cy="880208"/>
                </a:xfrm>
                <a:prstGeom prst="rightBrace">
                  <a:avLst>
                    <a:gd name="adj1" fmla="val 8333"/>
                    <a:gd name="adj2" fmla="val 48947"/>
                  </a:avLst>
                </a:prstGeom>
                <a:ln w="28575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1244010" y="5185393"/>
                  <a:ext cx="287034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:r>
                    <a:rPr lang="en-US" sz="1200" dirty="0" smtClean="0">
                      <a:solidFill>
                        <a:prstClr val="black"/>
                      </a:solidFill>
                      <a:latin typeface="Helvetica"/>
                      <a:cs typeface="Helvetica"/>
                    </a:rPr>
                    <a:t>(optimally assigned chemical shift data)</a:t>
                  </a:r>
                  <a:endParaRPr lang="en-US" sz="1200" dirty="0">
                    <a:solidFill>
                      <a:prstClr val="black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>
              <a:xfrm>
                <a:off x="1512595" y="4190409"/>
                <a:ext cx="46249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 smtClean="0">
                    <a:latin typeface="Helvetica"/>
                    <a:cs typeface="Helvetica"/>
                  </a:rPr>
                  <a:t>C</a:t>
                </a:r>
                <a:endParaRPr lang="en-US" sz="3000" dirty="0">
                  <a:latin typeface="Helvetica"/>
                  <a:cs typeface="Helvetica"/>
                </a:endParaRPr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3193547" y="4860485"/>
                <a:ext cx="1022822" cy="942187"/>
                <a:chOff x="6086086" y="4189541"/>
                <a:chExt cx="1022822" cy="942187"/>
              </a:xfrm>
            </p:grpSpPr>
            <p:grpSp>
              <p:nvGrpSpPr>
                <p:cNvPr id="126" name="Group 125"/>
                <p:cNvGrpSpPr/>
                <p:nvPr/>
              </p:nvGrpSpPr>
              <p:grpSpPr>
                <a:xfrm>
                  <a:off x="6086086" y="4189541"/>
                  <a:ext cx="565622" cy="484987"/>
                  <a:chOff x="6086086" y="4189541"/>
                  <a:chExt cx="565622" cy="484987"/>
                </a:xfrm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6086086" y="4205168"/>
                    <a:ext cx="565622" cy="46936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40" name="Picture 139" descr="tmp_figure.pdf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235" r="-765" b="47284"/>
                  <a:stretch/>
                </p:blipFill>
                <p:spPr>
                  <a:xfrm>
                    <a:off x="6098298" y="4205118"/>
                    <a:ext cx="449548" cy="454324"/>
                  </a:xfrm>
                  <a:prstGeom prst="rect">
                    <a:avLst/>
                  </a:prstGeom>
                </p:spPr>
              </p:pic>
              <p:pic>
                <p:nvPicPr>
                  <p:cNvPr id="141" name="Picture 140" descr="cs.pdf"/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9522" b="31535"/>
                  <a:stretch/>
                </p:blipFill>
                <p:spPr>
                  <a:xfrm>
                    <a:off x="6538636" y="4189541"/>
                    <a:ext cx="113072" cy="4445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6238486" y="4341941"/>
                  <a:ext cx="565622" cy="484987"/>
                  <a:chOff x="6086086" y="4189541"/>
                  <a:chExt cx="565622" cy="484987"/>
                </a:xfrm>
              </p:grpSpPr>
              <p:sp>
                <p:nvSpPr>
                  <p:cNvPr id="136" name="Rectangle 135"/>
                  <p:cNvSpPr/>
                  <p:nvPr/>
                </p:nvSpPr>
                <p:spPr>
                  <a:xfrm>
                    <a:off x="6086086" y="4205168"/>
                    <a:ext cx="565622" cy="46936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37" name="Picture 136" descr="tmp_figure.pdf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235" r="-765" b="47284"/>
                  <a:stretch/>
                </p:blipFill>
                <p:spPr>
                  <a:xfrm>
                    <a:off x="6098298" y="4205118"/>
                    <a:ext cx="449548" cy="454324"/>
                  </a:xfrm>
                  <a:prstGeom prst="rect">
                    <a:avLst/>
                  </a:prstGeom>
                </p:spPr>
              </p:pic>
              <p:pic>
                <p:nvPicPr>
                  <p:cNvPr id="138" name="Picture 137" descr="cs.pdf"/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9522" b="31535"/>
                  <a:stretch/>
                </p:blipFill>
                <p:spPr>
                  <a:xfrm>
                    <a:off x="6538636" y="4189541"/>
                    <a:ext cx="113072" cy="4445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8" name="Group 127"/>
                <p:cNvGrpSpPr/>
                <p:nvPr/>
              </p:nvGrpSpPr>
              <p:grpSpPr>
                <a:xfrm>
                  <a:off x="6390886" y="4494341"/>
                  <a:ext cx="565622" cy="484987"/>
                  <a:chOff x="6086086" y="4189541"/>
                  <a:chExt cx="565622" cy="484987"/>
                </a:xfrm>
              </p:grpSpPr>
              <p:sp>
                <p:nvSpPr>
                  <p:cNvPr id="133" name="Rectangle 132"/>
                  <p:cNvSpPr/>
                  <p:nvPr/>
                </p:nvSpPr>
                <p:spPr>
                  <a:xfrm>
                    <a:off x="6086086" y="4205168"/>
                    <a:ext cx="565622" cy="46936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34" name="Picture 133" descr="tmp_figure.pdf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235" r="-765" b="47284"/>
                  <a:stretch/>
                </p:blipFill>
                <p:spPr>
                  <a:xfrm>
                    <a:off x="6098298" y="4205118"/>
                    <a:ext cx="449548" cy="454324"/>
                  </a:xfrm>
                  <a:prstGeom prst="rect">
                    <a:avLst/>
                  </a:prstGeom>
                </p:spPr>
              </p:pic>
              <p:pic>
                <p:nvPicPr>
                  <p:cNvPr id="135" name="Picture 134" descr="cs.pdf"/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9522" b="31535"/>
                  <a:stretch/>
                </p:blipFill>
                <p:spPr>
                  <a:xfrm>
                    <a:off x="6538636" y="4189541"/>
                    <a:ext cx="113072" cy="4445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9" name="Group 128"/>
                <p:cNvGrpSpPr/>
                <p:nvPr/>
              </p:nvGrpSpPr>
              <p:grpSpPr>
                <a:xfrm>
                  <a:off x="6543286" y="4646741"/>
                  <a:ext cx="565622" cy="484987"/>
                  <a:chOff x="6086086" y="4189541"/>
                  <a:chExt cx="565622" cy="484987"/>
                </a:xfrm>
              </p:grpSpPr>
              <p:sp>
                <p:nvSpPr>
                  <p:cNvPr id="130" name="Rectangle 129"/>
                  <p:cNvSpPr/>
                  <p:nvPr/>
                </p:nvSpPr>
                <p:spPr>
                  <a:xfrm>
                    <a:off x="6086086" y="4205168"/>
                    <a:ext cx="565622" cy="46936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31" name="Picture 130" descr="tmp_figure.pdf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235" r="-765" b="47284"/>
                  <a:stretch/>
                </p:blipFill>
                <p:spPr>
                  <a:xfrm>
                    <a:off x="6098298" y="4205118"/>
                    <a:ext cx="449548" cy="454324"/>
                  </a:xfrm>
                  <a:prstGeom prst="rect">
                    <a:avLst/>
                  </a:prstGeom>
                </p:spPr>
              </p:pic>
              <p:pic>
                <p:nvPicPr>
                  <p:cNvPr id="132" name="Picture 131" descr="cs.pdf"/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9522" b="31535"/>
                  <a:stretch/>
                </p:blipFill>
                <p:spPr>
                  <a:xfrm>
                    <a:off x="6538636" y="4189541"/>
                    <a:ext cx="113072" cy="4445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89" name="Group 88"/>
              <p:cNvGrpSpPr/>
              <p:nvPr/>
            </p:nvGrpSpPr>
            <p:grpSpPr>
              <a:xfrm>
                <a:off x="2994668" y="5162975"/>
                <a:ext cx="712516" cy="688032"/>
                <a:chOff x="359288" y="881557"/>
                <a:chExt cx="712516" cy="688032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359288" y="881557"/>
                  <a:ext cx="24885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>
                      <a:latin typeface="Helvetica"/>
                      <a:cs typeface="Helvetica"/>
                    </a:rPr>
                    <a:t>1</a:t>
                  </a:r>
                  <a:endParaRPr lang="en-US" sz="9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511688" y="1033957"/>
                  <a:ext cx="21673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>
                      <a:latin typeface="Helvetica"/>
                      <a:cs typeface="Helvetica"/>
                    </a:rPr>
                    <a:t>.</a:t>
                  </a:r>
                  <a:endParaRPr lang="en-US" sz="9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664088" y="1186357"/>
                  <a:ext cx="21673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>
                      <a:latin typeface="Helvetica"/>
                      <a:cs typeface="Helvetica"/>
                    </a:rPr>
                    <a:t>.</a:t>
                  </a:r>
                  <a:endParaRPr lang="en-US" sz="9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803788" y="1338757"/>
                  <a:ext cx="26801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>
                      <a:latin typeface="Helvetica"/>
                      <a:cs typeface="Helvetica"/>
                    </a:rPr>
                    <a:t>N</a:t>
                  </a:r>
                  <a:endParaRPr lang="en-US" sz="900" dirty="0">
                    <a:latin typeface="Helvetica"/>
                    <a:cs typeface="Helvetica"/>
                  </a:endParaRPr>
                </a:p>
              </p:txBody>
            </p:sp>
          </p:grpSp>
        </p:grpSp>
        <p:sp>
          <p:nvSpPr>
            <p:cNvPr id="76" name="Rectangle 75"/>
            <p:cNvSpPr/>
            <p:nvPr/>
          </p:nvSpPr>
          <p:spPr>
            <a:xfrm>
              <a:off x="1385049" y="735695"/>
              <a:ext cx="1973110" cy="3610524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395321" y="735695"/>
              <a:ext cx="2061987" cy="3610524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385049" y="4369874"/>
              <a:ext cx="4072259" cy="1941095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 flipH="1">
              <a:off x="3410701" y="746115"/>
              <a:ext cx="3782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Helvetica"/>
                  <a:cs typeface="Helvetica"/>
                </a:rPr>
                <a:t>B</a:t>
              </a:r>
              <a:endParaRPr lang="en-US" sz="3000" dirty="0">
                <a:latin typeface="Helvetica"/>
                <a:cs typeface="Helvetica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31688" y="4542915"/>
              <a:ext cx="245449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smtClean="0">
                  <a:latin typeface="Helvetica"/>
                  <a:cs typeface="Helvetica"/>
                </a:rPr>
                <a:t>assign chemical shifts using </a:t>
              </a:r>
            </a:p>
            <a:p>
              <a:pPr algn="ctr"/>
              <a:r>
                <a:rPr lang="en-US" sz="1300" b="1" dirty="0" smtClean="0">
                  <a:latin typeface="Helvetica"/>
                  <a:cs typeface="Helvetica"/>
                </a:rPr>
                <a:t>the Hungarian Algorithm</a:t>
              </a:r>
              <a:endParaRPr lang="en-US" sz="1300" b="1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4183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222</Words>
  <Application>Microsoft Macintosh PowerPoint</Application>
  <PresentationFormat>Custom</PresentationFormat>
  <Paragraphs>119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Terrence Frank</dc:creator>
  <cp:lastModifiedBy>Aaron Terrence Frank</cp:lastModifiedBy>
  <cp:revision>36</cp:revision>
  <dcterms:created xsi:type="dcterms:W3CDTF">2017-05-09T17:01:55Z</dcterms:created>
  <dcterms:modified xsi:type="dcterms:W3CDTF">2017-05-30T11:55:18Z</dcterms:modified>
</cp:coreProperties>
</file>