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80" d="100"/>
          <a:sy n="80" d="100"/>
        </p:scale>
        <p:origin x="-80" y="2256"/>
      </p:cViewPr>
      <p:guideLst>
        <p:guide orient="horz" pos="7010"/>
        <p:guide pos="50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951569"/>
            <a:ext cx="8229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951569"/>
            <a:ext cx="243840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8FDE-31A2-F841-A492-709012FEDC1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80D2-EFD8-DC40-8B99-1E3DEAAE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2786366" y="5173177"/>
            <a:ext cx="12518639" cy="7537593"/>
            <a:chOff x="2786366" y="5173177"/>
            <a:chExt cx="12518639" cy="7537593"/>
          </a:xfrm>
        </p:grpSpPr>
        <p:grpSp>
          <p:nvGrpSpPr>
            <p:cNvPr id="103" name="Group 102"/>
            <p:cNvGrpSpPr/>
            <p:nvPr/>
          </p:nvGrpSpPr>
          <p:grpSpPr>
            <a:xfrm>
              <a:off x="2786366" y="5173178"/>
              <a:ext cx="12518639" cy="7537592"/>
              <a:chOff x="2786366" y="5173178"/>
              <a:chExt cx="12518639" cy="753759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786366" y="5589639"/>
                <a:ext cx="12518639" cy="7121131"/>
                <a:chOff x="1992511" y="821171"/>
                <a:chExt cx="12518639" cy="7121131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4082490" y="4476427"/>
                  <a:ext cx="18693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RNAs In </a:t>
                  </a:r>
                </a:p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Predictor Training Sets</a:t>
                  </a:r>
                  <a:endParaRPr lang="en-US" sz="1200" b="1" dirty="0"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4102258" y="1525330"/>
                  <a:ext cx="1960217" cy="707886"/>
                  <a:chOff x="5334000" y="1659543"/>
                  <a:chExt cx="1960217" cy="707886"/>
                </a:xfrm>
              </p:grpSpPr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584591" y="1659543"/>
                    <a:ext cx="170962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D 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(raw) 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D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 (</a:t>
                    </a:r>
                    <a:r>
                      <a:rPr lang="en-US" sz="1000" baseline="30000" dirty="0">
                        <a:latin typeface="Helvetica"/>
                        <a:cs typeface="Helvetica"/>
                      </a:rPr>
                      <a:t>13</a:t>
                    </a:r>
                    <a:r>
                      <a:rPr lang="en-US" sz="1000" dirty="0">
                        <a:latin typeface="Helvetica"/>
                        <a:cs typeface="Helvetica"/>
                      </a:rPr>
                      <a:t>C corrected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)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RAMSEY   (raw)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RAMSEY   (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13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C corrected)</a:t>
                    </a:r>
                  </a:p>
                </p:txBody>
              </p: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5334000" y="1773843"/>
                    <a:ext cx="304800" cy="465743"/>
                    <a:chOff x="5334000" y="1773843"/>
                    <a:chExt cx="304800" cy="465743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5334000" y="1773843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5334000" y="1922086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5334000" y="2091343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5334000" y="2239586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4114513" y="6762427"/>
                  <a:ext cx="18693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RNAs </a:t>
                  </a:r>
                  <a:r>
                    <a:rPr lang="en-US" sz="1200" b="1" u="sng" dirty="0" smtClean="0">
                      <a:latin typeface="Helvetica"/>
                      <a:cs typeface="Helvetica"/>
                    </a:rPr>
                    <a:t>Not</a:t>
                  </a:r>
                  <a:r>
                    <a:rPr lang="en-US" sz="1200" b="1" dirty="0" smtClean="0">
                      <a:latin typeface="Helvetica"/>
                      <a:cs typeface="Helvetica"/>
                    </a:rPr>
                    <a:t> In </a:t>
                  </a:r>
                </a:p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Predictor Training Sets</a:t>
                  </a:r>
                  <a:endParaRPr lang="en-US" sz="12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659164" y="2387590"/>
                  <a:ext cx="8430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All RNAs 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370212" y="7609612"/>
                  <a:ext cx="1966347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dirty="0" smtClean="0">
                      <a:latin typeface="Helvetica"/>
                      <a:cs typeface="Helvetica"/>
                    </a:rPr>
                    <a:t>RMSD Threshold (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)</a:t>
                  </a:r>
                  <a:endParaRPr lang="en-US" sz="1500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16200000">
                  <a:off x="15931" y="3698870"/>
                  <a:ext cx="4560864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dirty="0" smtClean="0">
                      <a:latin typeface="Helvetica"/>
                      <a:cs typeface="Helvetica"/>
                    </a:rPr>
                    <a:t>Fraction of RNAs With RMSD Less Than Threshold</a:t>
                  </a:r>
                  <a:endParaRPr lang="en-US" sz="15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992511" y="821171"/>
                  <a:ext cx="53091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>
                      <a:latin typeface="Helvetica"/>
                      <a:cs typeface="Helvetica"/>
                    </a:rPr>
                    <a:t>A</a:t>
                  </a:r>
                  <a:endParaRPr lang="en-US" sz="4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251265" y="4476427"/>
                  <a:ext cx="18693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RNAs In </a:t>
                  </a:r>
                </a:p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Predictor Training Sets</a:t>
                  </a:r>
                  <a:endParaRPr lang="en-US" sz="1200" b="1" dirty="0"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8271033" y="1525330"/>
                  <a:ext cx="1960217" cy="707886"/>
                  <a:chOff x="5334000" y="1659543"/>
                  <a:chExt cx="1960217" cy="707886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584591" y="1659543"/>
                    <a:ext cx="170962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D 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(raw) 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D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 (</a:t>
                    </a:r>
                    <a:r>
                      <a:rPr lang="en-US" sz="1000" baseline="30000" dirty="0">
                        <a:latin typeface="Helvetica"/>
                        <a:cs typeface="Helvetica"/>
                      </a:rPr>
                      <a:t>13</a:t>
                    </a:r>
                    <a:r>
                      <a:rPr lang="en-US" sz="1000" dirty="0">
                        <a:latin typeface="Helvetica"/>
                        <a:cs typeface="Helvetica"/>
                      </a:rPr>
                      <a:t>C corrected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)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RAMSEY   (raw)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RAMSEY   (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13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C corrected)</a:t>
                    </a:r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5334000" y="1773843"/>
                    <a:ext cx="304800" cy="465743"/>
                    <a:chOff x="5334000" y="1773843"/>
                    <a:chExt cx="304800" cy="465743"/>
                  </a:xfrm>
                </p:grpSpPr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5334000" y="1773843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5334000" y="1922086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5334000" y="2091343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5334000" y="2239586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8283288" y="6762427"/>
                  <a:ext cx="18693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RNAs </a:t>
                  </a:r>
                  <a:r>
                    <a:rPr lang="en-US" sz="1200" b="1" u="sng" dirty="0" smtClean="0">
                      <a:latin typeface="Helvetica"/>
                      <a:cs typeface="Helvetica"/>
                    </a:rPr>
                    <a:t>Not</a:t>
                  </a:r>
                  <a:r>
                    <a:rPr lang="en-US" sz="1200" b="1" dirty="0" smtClean="0">
                      <a:latin typeface="Helvetica"/>
                      <a:cs typeface="Helvetica"/>
                    </a:rPr>
                    <a:t> In </a:t>
                  </a:r>
                </a:p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Predictor Training Sets</a:t>
                  </a:r>
                  <a:endParaRPr lang="en-US" sz="12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8827939" y="2387590"/>
                  <a:ext cx="8430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All RNAs 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538987" y="7609612"/>
                  <a:ext cx="1966347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dirty="0" smtClean="0">
                      <a:latin typeface="Helvetica"/>
                      <a:cs typeface="Helvetica"/>
                    </a:rPr>
                    <a:t>RMSD Threshold (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)</a:t>
                  </a:r>
                  <a:endParaRPr lang="en-US" sz="1500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16200000">
                  <a:off x="4152956" y="3698870"/>
                  <a:ext cx="4560864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dirty="0" smtClean="0">
                      <a:latin typeface="Helvetica"/>
                      <a:cs typeface="Helvetica"/>
                    </a:rPr>
                    <a:t>Fraction of RNAs With RMSD Less Than Threshold</a:t>
                  </a:r>
                  <a:endParaRPr lang="en-US" sz="15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2531165" y="4485952"/>
                  <a:ext cx="18693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RNAs In </a:t>
                  </a:r>
                </a:p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Predictor Training Sets</a:t>
                  </a:r>
                  <a:endParaRPr lang="en-US" sz="1200" b="1" dirty="0"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12550933" y="1534855"/>
                  <a:ext cx="1960217" cy="707886"/>
                  <a:chOff x="5334000" y="1659543"/>
                  <a:chExt cx="1960217" cy="707886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584591" y="1659543"/>
                    <a:ext cx="170962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D 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(raw) 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D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 (</a:t>
                    </a:r>
                    <a:r>
                      <a:rPr lang="en-US" sz="1000" baseline="30000" dirty="0">
                        <a:latin typeface="Helvetica"/>
                        <a:cs typeface="Helvetica"/>
                      </a:rPr>
                      <a:t>13</a:t>
                    </a:r>
                    <a:r>
                      <a:rPr lang="en-US" sz="1000" dirty="0">
                        <a:latin typeface="Helvetica"/>
                        <a:cs typeface="Helvetica"/>
                      </a:rPr>
                      <a:t>C corrected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)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RAMSEY   (raw)</a:t>
                    </a:r>
                  </a:p>
                  <a:p>
                    <a:r>
                      <a:rPr lang="en-US" sz="1000" dirty="0" smtClean="0">
                        <a:latin typeface="Helvetica"/>
                        <a:cs typeface="Helvetica"/>
                      </a:rPr>
                      <a:t>RAMSEY   (</a:t>
                    </a:r>
                    <a:r>
                      <a:rPr lang="en-US" sz="1000" baseline="30000" dirty="0" smtClean="0">
                        <a:latin typeface="Helvetica"/>
                        <a:cs typeface="Helvetica"/>
                      </a:rPr>
                      <a:t>13</a:t>
                    </a:r>
                    <a:r>
                      <a:rPr lang="en-US" sz="1000" dirty="0" smtClean="0">
                        <a:latin typeface="Helvetica"/>
                        <a:cs typeface="Helvetica"/>
                      </a:rPr>
                      <a:t>C corrected)</a:t>
                    </a:r>
                  </a:p>
                </p:txBody>
              </p: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5334000" y="1773843"/>
                    <a:ext cx="304800" cy="465743"/>
                    <a:chOff x="5334000" y="1773843"/>
                    <a:chExt cx="304800" cy="465743"/>
                  </a:xfrm>
                </p:grpSpPr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5334000" y="1773843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5334000" y="1922086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5334000" y="2091343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5334000" y="2239586"/>
                      <a:ext cx="304800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5" name="TextBox 74"/>
                <p:cNvSpPr txBox="1"/>
                <p:nvPr/>
              </p:nvSpPr>
              <p:spPr>
                <a:xfrm>
                  <a:off x="12563188" y="6771952"/>
                  <a:ext cx="18693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RNAs </a:t>
                  </a:r>
                  <a:r>
                    <a:rPr lang="en-US" sz="1200" b="1" u="sng" dirty="0" smtClean="0">
                      <a:latin typeface="Helvetica"/>
                      <a:cs typeface="Helvetica"/>
                    </a:rPr>
                    <a:t>Not</a:t>
                  </a:r>
                  <a:r>
                    <a:rPr lang="en-US" sz="1200" b="1" dirty="0" smtClean="0">
                      <a:latin typeface="Helvetica"/>
                      <a:cs typeface="Helvetica"/>
                    </a:rPr>
                    <a:t> In </a:t>
                  </a:r>
                </a:p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Predictor Training Sets</a:t>
                  </a:r>
                  <a:endParaRPr lang="en-US" sz="12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3107839" y="2397115"/>
                  <a:ext cx="8430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All RNAs 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1818887" y="7619137"/>
                  <a:ext cx="1966347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dirty="0" smtClean="0">
                      <a:latin typeface="Helvetica"/>
                      <a:cs typeface="Helvetica"/>
                    </a:rPr>
                    <a:t>RMSD Threshold (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)</a:t>
                  </a:r>
                  <a:endParaRPr lang="en-US" sz="1500" dirty="0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 rot="16200000">
                  <a:off x="8432856" y="3708395"/>
                  <a:ext cx="4560864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dirty="0" smtClean="0">
                      <a:latin typeface="Helvetica"/>
                      <a:cs typeface="Helvetica"/>
                    </a:rPr>
                    <a:t>Fraction of RNAs With RMSD Less Than Threshold</a:t>
                  </a:r>
                  <a:endParaRPr lang="en-US" sz="1500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173600" y="821171"/>
                  <a:ext cx="52680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>
                      <a:latin typeface="Helvetica"/>
                      <a:cs typeface="Helvetica"/>
                    </a:rPr>
                    <a:t>B</a:t>
                  </a:r>
                  <a:endParaRPr lang="en-US" sz="4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0398693" y="821171"/>
                  <a:ext cx="5551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>
                      <a:latin typeface="Helvetica"/>
                      <a:cs typeface="Helvetica"/>
                    </a:rPr>
                    <a:t>C</a:t>
                  </a:r>
                  <a:endParaRPr lang="en-US" sz="4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3746721" y="5173178"/>
                <a:ext cx="2908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Helvetica"/>
                    <a:cs typeface="Helvetica"/>
                  </a:rPr>
                  <a:t>Actual vs. SCAHA</a:t>
                </a:r>
                <a:r>
                  <a:rPr lang="en-US" sz="1600" dirty="0" smtClean="0">
                    <a:latin typeface="Helvetica"/>
                    <a:cs typeface="Helvetica"/>
                  </a:rPr>
                  <a:t>-Assigned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2650606" y="5173178"/>
                <a:ext cx="19979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Helvetica"/>
                    <a:cs typeface="Helvetica"/>
                  </a:rPr>
                  <a:t>Actual vs. Predicted</a:t>
                </a:r>
                <a:endParaRPr lang="en-US" sz="1600" dirty="0" smtClean="0">
                  <a:latin typeface="Helvetica"/>
                  <a:cs typeface="Helvetica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846177" y="5173178"/>
                <a:ext cx="30470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Helvetica"/>
                    <a:cs typeface="Helvetica"/>
                  </a:rPr>
                  <a:t>SCAHA-Assigned vs. Predicted</a:t>
                </a:r>
              </a:p>
            </p:txBody>
          </p:sp>
        </p:grpSp>
        <p:pic>
          <p:nvPicPr>
            <p:cNvPr id="111" name="Picture 110" descr="fraction_lower_than_all_actual_v_assigned_rmsd_1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4" t="8858" r="6641" b="21586"/>
            <a:stretch/>
          </p:blipFill>
          <p:spPr>
            <a:xfrm>
              <a:off x="3222031" y="5173177"/>
              <a:ext cx="3634299" cy="2544085"/>
            </a:xfrm>
            <a:prstGeom prst="rect">
              <a:avLst/>
            </a:prstGeom>
          </p:spPr>
        </p:pic>
        <p:pic>
          <p:nvPicPr>
            <p:cNvPr id="113" name="Picture 112" descr="fraction_lower_than_training_actual_v_assigned_rmsd_1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5" t="17243" r="5478" b="22603"/>
            <a:stretch/>
          </p:blipFill>
          <p:spPr>
            <a:xfrm>
              <a:off x="3222031" y="7707739"/>
              <a:ext cx="3681924" cy="2200191"/>
            </a:xfrm>
            <a:prstGeom prst="rect">
              <a:avLst/>
            </a:prstGeom>
          </p:spPr>
        </p:pic>
        <p:pic>
          <p:nvPicPr>
            <p:cNvPr id="115" name="Picture 114" descr="fraction_lower_than_testing_actual_v_assigned_rmsd_1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8" t="15557" r="5725" b="12741"/>
            <a:stretch/>
          </p:blipFill>
          <p:spPr>
            <a:xfrm>
              <a:off x="3222031" y="9898404"/>
              <a:ext cx="3681924" cy="2622552"/>
            </a:xfrm>
            <a:prstGeom prst="rect">
              <a:avLst/>
            </a:prstGeom>
          </p:spPr>
        </p:pic>
        <p:pic>
          <p:nvPicPr>
            <p:cNvPr id="117" name="Picture 116" descr="fraction_lower_than_all_assigned_v_predicted_rmsd_1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2" t="9145" r="6385" b="21299"/>
            <a:stretch/>
          </p:blipFill>
          <p:spPr>
            <a:xfrm>
              <a:off x="7430762" y="5173178"/>
              <a:ext cx="3594344" cy="2544085"/>
            </a:xfrm>
            <a:prstGeom prst="rect">
              <a:avLst/>
            </a:prstGeom>
          </p:spPr>
        </p:pic>
        <p:pic>
          <p:nvPicPr>
            <p:cNvPr id="119" name="Picture 118" descr="fraction_lower_than_training_assigned_v_predicted_rmsd_1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6" t="17157" r="7139" b="22950"/>
            <a:stretch/>
          </p:blipFill>
          <p:spPr>
            <a:xfrm>
              <a:off x="7430762" y="7717263"/>
              <a:ext cx="3594344" cy="2190667"/>
            </a:xfrm>
            <a:prstGeom prst="rect">
              <a:avLst/>
            </a:prstGeom>
          </p:spPr>
        </p:pic>
        <p:pic>
          <p:nvPicPr>
            <p:cNvPr id="127" name="Picture 126" descr="fraction_lower_than_testing_assigned_v_predicted_rmsd_1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5" t="16632" r="7610" b="11927"/>
            <a:stretch/>
          </p:blipFill>
          <p:spPr>
            <a:xfrm>
              <a:off x="7430761" y="9907929"/>
              <a:ext cx="3594345" cy="2613025"/>
            </a:xfrm>
            <a:prstGeom prst="rect">
              <a:avLst/>
            </a:prstGeom>
          </p:spPr>
        </p:pic>
        <p:pic>
          <p:nvPicPr>
            <p:cNvPr id="129" name="Picture 128" descr="fraction_lower_than_all_actual_v_predicted_rmsd_1.pdf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2" t="18289" r="6944" b="21411"/>
            <a:stretch/>
          </p:blipFill>
          <p:spPr>
            <a:xfrm>
              <a:off x="11684158" y="5511731"/>
              <a:ext cx="3620847" cy="2205531"/>
            </a:xfrm>
            <a:prstGeom prst="rect">
              <a:avLst/>
            </a:prstGeom>
          </p:spPr>
        </p:pic>
        <p:pic>
          <p:nvPicPr>
            <p:cNvPr id="131" name="Picture 130" descr="fraction_lower_than_training_actual_v_predicted_rmsd_1.pdf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2" t="17514" r="6944" b="22592"/>
            <a:stretch/>
          </p:blipFill>
          <p:spPr>
            <a:xfrm>
              <a:off x="11684158" y="7717263"/>
              <a:ext cx="3620847" cy="2190667"/>
            </a:xfrm>
            <a:prstGeom prst="rect">
              <a:avLst/>
            </a:prstGeom>
          </p:spPr>
        </p:pic>
        <p:pic>
          <p:nvPicPr>
            <p:cNvPr id="133" name="Picture 132" descr="fraction_lower_than_testing_actual_v_predicted_rmsd_1.pdf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1" t="15765" r="6943" b="12794"/>
            <a:stretch/>
          </p:blipFill>
          <p:spPr>
            <a:xfrm>
              <a:off x="11747604" y="9907930"/>
              <a:ext cx="3557401" cy="2613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16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691116" y="5173178"/>
            <a:ext cx="12905768" cy="7726634"/>
            <a:chOff x="2691116" y="5173178"/>
            <a:chExt cx="12905768" cy="7726634"/>
          </a:xfrm>
        </p:grpSpPr>
        <p:grpSp>
          <p:nvGrpSpPr>
            <p:cNvPr id="53" name="Group 52"/>
            <p:cNvGrpSpPr/>
            <p:nvPr/>
          </p:nvGrpSpPr>
          <p:grpSpPr>
            <a:xfrm>
              <a:off x="2691116" y="5272139"/>
              <a:ext cx="12905768" cy="7627673"/>
              <a:chOff x="2691116" y="5272139"/>
              <a:chExt cx="12905768" cy="7627673"/>
            </a:xfrm>
          </p:grpSpPr>
          <p:pic>
            <p:nvPicPr>
              <p:cNvPr id="29" name="Picture 28" descr="fraction_lower_than_testing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1" t="16131" r="7002" b="12428"/>
              <a:stretch/>
            </p:blipFill>
            <p:spPr>
              <a:xfrm>
                <a:off x="7461354" y="9907930"/>
                <a:ext cx="3563751" cy="2613025"/>
              </a:xfrm>
              <a:prstGeom prst="rect">
                <a:avLst/>
              </a:prstGeom>
            </p:spPr>
          </p:pic>
          <p:pic>
            <p:nvPicPr>
              <p:cNvPr id="32" name="Picture 31" descr="fraction_lower_than_al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93" t="16172" r="6881" b="21673"/>
              <a:stretch/>
            </p:blipFill>
            <p:spPr>
              <a:xfrm>
                <a:off x="11747605" y="5434355"/>
                <a:ext cx="3557400" cy="2273384"/>
              </a:xfrm>
              <a:prstGeom prst="rect">
                <a:avLst/>
              </a:prstGeom>
            </p:spPr>
          </p:pic>
          <p:pic>
            <p:nvPicPr>
              <p:cNvPr id="33" name="Picture 32" descr="fraction_lower_than_training.pd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12" t="17394" b="22713"/>
              <a:stretch/>
            </p:blipFill>
            <p:spPr>
              <a:xfrm>
                <a:off x="11747604" y="7717263"/>
                <a:ext cx="3841673" cy="2190667"/>
              </a:xfrm>
              <a:prstGeom prst="rect">
                <a:avLst/>
              </a:prstGeom>
            </p:spPr>
          </p:pic>
          <p:pic>
            <p:nvPicPr>
              <p:cNvPr id="34" name="Picture 33" descr="fraction_lower_than_testing.pdf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32" t="15445" b="12853"/>
              <a:stretch/>
            </p:blipFill>
            <p:spPr>
              <a:xfrm>
                <a:off x="11747605" y="9898404"/>
                <a:ext cx="3849279" cy="2622551"/>
              </a:xfrm>
              <a:prstGeom prst="rect">
                <a:avLst/>
              </a:prstGeom>
            </p:spPr>
          </p:pic>
          <p:pic>
            <p:nvPicPr>
              <p:cNvPr id="27" name="Picture 26" descr="fraction_lower_than_all.pdf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37" t="19064" b="21124"/>
              <a:stretch/>
            </p:blipFill>
            <p:spPr>
              <a:xfrm>
                <a:off x="7461354" y="5529604"/>
                <a:ext cx="3844849" cy="2187659"/>
              </a:xfrm>
              <a:prstGeom prst="rect">
                <a:avLst/>
              </a:prstGeom>
            </p:spPr>
          </p:pic>
          <p:pic>
            <p:nvPicPr>
              <p:cNvPr id="28" name="Picture 27" descr="fraction_lower_than_training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54" b="20953"/>
              <a:stretch/>
            </p:blipFill>
            <p:spPr>
              <a:xfrm>
                <a:off x="7461355" y="7089741"/>
                <a:ext cx="3860958" cy="2891214"/>
              </a:xfrm>
              <a:prstGeom prst="rect">
                <a:avLst/>
              </a:prstGeom>
            </p:spPr>
          </p:pic>
          <p:pic>
            <p:nvPicPr>
              <p:cNvPr id="5" name="Picture 4" descr="fraction_lower_than_training.pdf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035" b="20659"/>
              <a:stretch/>
            </p:blipFill>
            <p:spPr>
              <a:xfrm>
                <a:off x="2933963" y="7592323"/>
                <a:ext cx="4203700" cy="238863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876345" y="9244895"/>
                <a:ext cx="1869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Helvetica"/>
                    <a:cs typeface="Helvetica"/>
                  </a:rPr>
                  <a:t>RNAs In </a:t>
                </a:r>
              </a:p>
              <a:p>
                <a:pPr algn="ctr"/>
                <a:r>
                  <a:rPr lang="en-US" sz="1200" b="1" dirty="0" smtClean="0">
                    <a:latin typeface="Helvetica"/>
                    <a:cs typeface="Helvetica"/>
                  </a:rPr>
                  <a:t>Predictor Training Sets</a:t>
                </a:r>
                <a:endParaRPr lang="en-US" sz="1200" b="1" dirty="0">
                  <a:latin typeface="Helvetica"/>
                  <a:cs typeface="Helvetica"/>
                </a:endParaRPr>
              </a:p>
            </p:txBody>
          </p:sp>
          <p:pic>
            <p:nvPicPr>
              <p:cNvPr id="7" name="Picture 6" descr="fraction_lower_than_all.pdf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67" b="21177"/>
              <a:stretch/>
            </p:blipFill>
            <p:spPr>
              <a:xfrm>
                <a:off x="2933963" y="5434355"/>
                <a:ext cx="4203700" cy="2273384"/>
              </a:xfrm>
              <a:prstGeom prst="rect">
                <a:avLst/>
              </a:prstGeom>
            </p:spPr>
          </p:pic>
          <p:pic>
            <p:nvPicPr>
              <p:cNvPr id="8" name="Picture 7" descr="fraction_lower_than_testing.pdf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52" b="12847"/>
              <a:stretch/>
            </p:blipFill>
            <p:spPr>
              <a:xfrm>
                <a:off x="2933963" y="9898405"/>
                <a:ext cx="4203700" cy="2622550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896113" y="6293798"/>
                <a:ext cx="1960217" cy="707886"/>
                <a:chOff x="5334000" y="1659543"/>
                <a:chExt cx="1960217" cy="707886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5584591" y="1659543"/>
                  <a:ext cx="1709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Helvetica"/>
                      <a:cs typeface="Helvetica"/>
                    </a:rPr>
                    <a:t>LARMOR</a:t>
                  </a:r>
                  <a:r>
                    <a:rPr lang="en-US" sz="1000" baseline="30000" dirty="0" smtClean="0">
                      <a:latin typeface="Helvetica"/>
                      <a:cs typeface="Helvetica"/>
                    </a:rPr>
                    <a:t>D </a:t>
                  </a:r>
                  <a:r>
                    <a:rPr lang="en-US" sz="1000" dirty="0" smtClean="0">
                      <a:latin typeface="Helvetica"/>
                      <a:cs typeface="Helvetica"/>
                    </a:rPr>
                    <a:t>(raw) </a:t>
                  </a:r>
                </a:p>
                <a:p>
                  <a:r>
                    <a:rPr lang="en-US" sz="1000" dirty="0" smtClean="0">
                      <a:latin typeface="Helvetica"/>
                      <a:cs typeface="Helvetica"/>
                    </a:rPr>
                    <a:t>LARMOR</a:t>
                  </a:r>
                  <a:r>
                    <a:rPr lang="en-US" sz="1000" baseline="30000" dirty="0" smtClean="0">
                      <a:latin typeface="Helvetica"/>
                      <a:cs typeface="Helvetica"/>
                    </a:rPr>
                    <a:t>D</a:t>
                  </a:r>
                  <a:r>
                    <a:rPr lang="en-US" sz="1000" dirty="0" smtClean="0">
                      <a:latin typeface="Helvetica"/>
                      <a:cs typeface="Helvetica"/>
                    </a:rPr>
                    <a:t> (</a:t>
                  </a:r>
                  <a:r>
                    <a:rPr lang="en-US" sz="1000" baseline="30000" dirty="0">
                      <a:latin typeface="Helvetica"/>
                      <a:cs typeface="Helvetica"/>
                    </a:rPr>
                    <a:t>13</a:t>
                  </a:r>
                  <a:r>
                    <a:rPr lang="en-US" sz="1000" dirty="0">
                      <a:latin typeface="Helvetica"/>
                      <a:cs typeface="Helvetica"/>
                    </a:rPr>
                    <a:t>C corrected</a:t>
                  </a:r>
                  <a:r>
                    <a:rPr lang="en-US" sz="1000" dirty="0" smtClean="0">
                      <a:latin typeface="Helvetica"/>
                      <a:cs typeface="Helvetica"/>
                    </a:rPr>
                    <a:t>)</a:t>
                  </a:r>
                </a:p>
                <a:p>
                  <a:r>
                    <a:rPr lang="en-US" sz="1000" dirty="0" smtClean="0">
                      <a:latin typeface="Helvetica"/>
                      <a:cs typeface="Helvetica"/>
                    </a:rPr>
                    <a:t>RAMSEY   (raw)</a:t>
                  </a:r>
                </a:p>
                <a:p>
                  <a:r>
                    <a:rPr lang="en-US" sz="1000" dirty="0" smtClean="0">
                      <a:latin typeface="Helvetica"/>
                      <a:cs typeface="Helvetica"/>
                    </a:rPr>
                    <a:t>RAMSEY   (</a:t>
                  </a:r>
                  <a:r>
                    <a:rPr lang="en-US" sz="1000" baseline="30000" dirty="0" smtClean="0">
                      <a:latin typeface="Helvetica"/>
                      <a:cs typeface="Helvetica"/>
                    </a:rPr>
                    <a:t>13</a:t>
                  </a:r>
                  <a:r>
                    <a:rPr lang="en-US" sz="1000" dirty="0" smtClean="0">
                      <a:latin typeface="Helvetica"/>
                      <a:cs typeface="Helvetica"/>
                    </a:rPr>
                    <a:t>C corrected)</a:t>
                  </a: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5334000" y="1773843"/>
                  <a:ext cx="304800" cy="465743"/>
                  <a:chOff x="5334000" y="1773843"/>
                  <a:chExt cx="304800" cy="465743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334000" y="1773843"/>
                    <a:ext cx="304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334000" y="1922086"/>
                    <a:ext cx="304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5334000" y="2091343"/>
                    <a:ext cx="3048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5334000" y="2239586"/>
                    <a:ext cx="3048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TextBox 9"/>
              <p:cNvSpPr txBox="1"/>
              <p:nvPr/>
            </p:nvSpPr>
            <p:spPr>
              <a:xfrm>
                <a:off x="4908368" y="11530895"/>
                <a:ext cx="1869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Helvetica"/>
                    <a:cs typeface="Helvetica"/>
                  </a:rPr>
                  <a:t>RNAs </a:t>
                </a:r>
                <a:r>
                  <a:rPr lang="en-US" sz="1200" b="1" u="sng" dirty="0" smtClean="0">
                    <a:latin typeface="Helvetica"/>
                    <a:cs typeface="Helvetica"/>
                  </a:rPr>
                  <a:t>Not</a:t>
                </a:r>
                <a:r>
                  <a:rPr lang="en-US" sz="1200" b="1" dirty="0" smtClean="0">
                    <a:latin typeface="Helvetica"/>
                    <a:cs typeface="Helvetica"/>
                  </a:rPr>
                  <a:t> In </a:t>
                </a:r>
              </a:p>
              <a:p>
                <a:pPr algn="ctr"/>
                <a:r>
                  <a:rPr lang="en-US" sz="1200" b="1" dirty="0" smtClean="0">
                    <a:latin typeface="Helvetica"/>
                    <a:cs typeface="Helvetica"/>
                  </a:rPr>
                  <a:t>Predictor Training Sets</a:t>
                </a:r>
                <a:endParaRPr lang="en-US" sz="12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453019" y="7156058"/>
                <a:ext cx="8430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Helvetica"/>
                    <a:cs typeface="Helvetica"/>
                  </a:rPr>
                  <a:t>All RNAs 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64067" y="12520955"/>
                <a:ext cx="2322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RMSD Threshold (</a:t>
                </a:r>
                <a:r>
                  <a:rPr lang="en-US" sz="18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800" dirty="0" smtClean="0">
                    <a:latin typeface="Helvetica"/>
                    <a:cs typeface="Helvetica"/>
                  </a:rPr>
                  <a:t>)</a:t>
                </a:r>
                <a:endParaRPr lang="en-US" sz="1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6200000">
                <a:off x="578306" y="8449017"/>
                <a:ext cx="4833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Fraction of </a:t>
                </a:r>
                <a:r>
                  <a:rPr lang="en-US" sz="1800" dirty="0" smtClean="0">
                    <a:latin typeface="Helvetica"/>
                    <a:cs typeface="Helvetica"/>
                  </a:rPr>
                  <a:t> With </a:t>
                </a:r>
                <a:r>
                  <a:rPr lang="en-US" sz="1800" dirty="0" smtClean="0">
                    <a:latin typeface="Helvetica"/>
                    <a:cs typeface="Helvetica"/>
                  </a:rPr>
                  <a:t>RMSD Less Than Threshold</a:t>
                </a:r>
                <a:endParaRPr lang="en-US" sz="1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691116" y="5272139"/>
                <a:ext cx="5309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Helvetica"/>
                    <a:cs typeface="Helvetica"/>
                  </a:rPr>
                  <a:t>A</a:t>
                </a:r>
                <a:endParaRPr lang="en-US" sz="4000" dirty="0">
                  <a:latin typeface="Helvetica"/>
                  <a:cs typeface="Helvetica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332842" y="12520955"/>
                <a:ext cx="2322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RMSD Threshold (</a:t>
                </a:r>
                <a:r>
                  <a:rPr lang="en-US" sz="18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800" dirty="0" smtClean="0">
                    <a:latin typeface="Helvetica"/>
                    <a:cs typeface="Helvetica"/>
                  </a:rPr>
                  <a:t>)</a:t>
                </a:r>
                <a:endParaRPr lang="en-US" sz="18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6200000">
                <a:off x="4907468" y="8449017"/>
                <a:ext cx="4512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Fraction </a:t>
                </a:r>
                <a:r>
                  <a:rPr lang="en-US" sz="1800" dirty="0" smtClean="0">
                    <a:latin typeface="Helvetica"/>
                    <a:cs typeface="Helvetica"/>
                  </a:rPr>
                  <a:t>With </a:t>
                </a:r>
                <a:r>
                  <a:rPr lang="en-US" sz="1800" dirty="0" smtClean="0">
                    <a:latin typeface="Helvetica"/>
                    <a:cs typeface="Helvetica"/>
                  </a:rPr>
                  <a:t>RMSD Less Than Threshold</a:t>
                </a:r>
                <a:endParaRPr lang="en-US" sz="18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2612742" y="12530480"/>
                <a:ext cx="2322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RMSD Threshold (</a:t>
                </a:r>
                <a:r>
                  <a:rPr lang="en-US" sz="18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800" dirty="0" smtClean="0">
                    <a:latin typeface="Helvetica"/>
                    <a:cs typeface="Helvetica"/>
                  </a:rPr>
                  <a:t>)</a:t>
                </a:r>
                <a:endParaRPr lang="en-US" sz="1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9187368" y="8449018"/>
                <a:ext cx="4512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Fraction </a:t>
                </a:r>
                <a:r>
                  <a:rPr lang="en-US" sz="1800" dirty="0" smtClean="0">
                    <a:latin typeface="Helvetica"/>
                    <a:cs typeface="Helvetica"/>
                  </a:rPr>
                  <a:t>With </a:t>
                </a:r>
                <a:r>
                  <a:rPr lang="en-US" sz="1800" dirty="0" smtClean="0">
                    <a:latin typeface="Helvetica"/>
                    <a:cs typeface="Helvetica"/>
                  </a:rPr>
                  <a:t>RMSD Less Than Threshold</a:t>
                </a:r>
                <a:endParaRPr lang="en-US" sz="18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03955" y="5272139"/>
                <a:ext cx="5268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Helvetica"/>
                    <a:cs typeface="Helvetica"/>
                  </a:rPr>
                  <a:t>B</a:t>
                </a:r>
                <a:endParaRPr lang="en-US" sz="4000" dirty="0">
                  <a:latin typeface="Helvetica"/>
                  <a:cs typeface="Helvetica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129048" y="5272139"/>
                <a:ext cx="5551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Helvetica"/>
                    <a:cs typeface="Helvetica"/>
                  </a:rPr>
                  <a:t>C</a:t>
                </a:r>
                <a:endParaRPr lang="en-US" sz="4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746721" y="5173178"/>
              <a:ext cx="2908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/>
                  <a:cs typeface="Helvetica"/>
                </a:rPr>
                <a:t>Actual vs. SCAHA</a:t>
              </a:r>
              <a:r>
                <a:rPr lang="en-US" sz="1600" dirty="0" smtClean="0">
                  <a:latin typeface="Helvetica"/>
                  <a:cs typeface="Helvetica"/>
                </a:rPr>
                <a:t>-Assigned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650606" y="5173178"/>
              <a:ext cx="199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/>
                  <a:cs typeface="Helvetica"/>
                </a:rPr>
                <a:t>Actual vs. Predicted</a:t>
              </a:r>
              <a:endParaRPr lang="en-US" sz="1600" dirty="0" smtClean="0">
                <a:latin typeface="Helvetica"/>
                <a:cs typeface="Helvetic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46177" y="5173178"/>
              <a:ext cx="30470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/>
                  <a:cs typeface="Helvetica"/>
                </a:rPr>
                <a:t>SCAHA-Assigned vs. Predicted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70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235</Words>
  <Application>Microsoft Macintosh PowerPoint</Application>
  <PresentationFormat>Custom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Terrence Frank</dc:creator>
  <cp:lastModifiedBy>Aaron Terrence Frank</cp:lastModifiedBy>
  <cp:revision>9</cp:revision>
  <dcterms:created xsi:type="dcterms:W3CDTF">2017-05-18T07:03:02Z</dcterms:created>
  <dcterms:modified xsi:type="dcterms:W3CDTF">2017-05-18T11:58:19Z</dcterms:modified>
</cp:coreProperties>
</file>