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2"/>
  </p:sldMasterIdLst>
  <p:notesMasterIdLst>
    <p:notesMasterId r:id="rId11"/>
  </p:notesMasterIdLst>
  <p:handoutMasterIdLst>
    <p:handoutMasterId r:id="rId12"/>
  </p:handoutMasterIdLst>
  <p:sldIdLst>
    <p:sldId id="256"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2222"/>
    <a:srgbClr val="8918FB"/>
    <a:srgbClr val="9CF5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14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55364C-80FF-4084-98A1-EEAE3EB70B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370268-CA85-4305-97CD-015C614824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6EF7C4-6A68-48AC-A429-6C61BF2F7605}" type="datetimeFigureOut">
              <a:rPr lang="en-US" smtClean="0"/>
              <a:t>4/27/2020</a:t>
            </a:fld>
            <a:endParaRPr lang="en-US"/>
          </a:p>
        </p:txBody>
      </p:sp>
      <p:sp>
        <p:nvSpPr>
          <p:cNvPr id="4" name="Footer Placeholder 3">
            <a:extLst>
              <a:ext uri="{FF2B5EF4-FFF2-40B4-BE49-F238E27FC236}">
                <a16:creationId xmlns:a16="http://schemas.microsoft.com/office/drawing/2014/main" id="{228C3B9C-BF9A-4098-A5F0-B97AA99892C5}"/>
              </a:ext>
            </a:extLst>
          </p:cNvPr>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B41F61-D37A-4FBB-BFC0-F075D57919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0F7416-2D6F-44F5-B5F3-0EBDB8BE8A0D}" type="slidenum">
              <a:rPr lang="en-US" smtClean="0"/>
              <a:t>‹#›</a:t>
            </a:fld>
            <a:endParaRPr lang="en-US"/>
          </a:p>
        </p:txBody>
      </p:sp>
    </p:spTree>
    <p:extLst>
      <p:ext uri="{BB962C8B-B14F-4D97-AF65-F5344CB8AC3E}">
        <p14:creationId xmlns:p14="http://schemas.microsoft.com/office/powerpoint/2010/main" val="34475758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FE076-C83C-4E87-8DE0-4754E8EDF0DD}"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F6B88-593D-43DA-B368-3B975A0B0919}" type="slidenum">
              <a:rPr lang="en-US" smtClean="0"/>
              <a:t>‹#›</a:t>
            </a:fld>
            <a:endParaRPr lang="en-US"/>
          </a:p>
        </p:txBody>
      </p:sp>
    </p:spTree>
    <p:extLst>
      <p:ext uri="{BB962C8B-B14F-4D97-AF65-F5344CB8AC3E}">
        <p14:creationId xmlns:p14="http://schemas.microsoft.com/office/powerpoint/2010/main" val="32196054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hidden="1"/>
          <p:cNvSpPr>
            <a:spLocks noGrp="1"/>
          </p:cNvSpPr>
          <p:nvPr>
            <p:ph type="ftr" sz="quarter" idx="4"/>
            <p:custDataLst>
              <p:tags r:id="rId1"/>
            </p:custDataLst>
          </p:nvPr>
        </p:nvSpPr>
        <p:spPr>
          <a:xfrm>
            <a:off x="0" y="8685213"/>
            <a:ext cx="6858000" cy="458787"/>
          </a:xfrm>
        </p:spPr>
        <p:txBody>
          <a:bodyPr/>
          <a:lstStyle/>
          <a:p>
            <a:endParaRPr lang="en-US"/>
          </a:p>
        </p:txBody>
      </p:sp>
      <p:sp>
        <p:nvSpPr>
          <p:cNvPr id="6" name="Slide Number Placeholder 5"/>
          <p:cNvSpPr>
            <a:spLocks noGrp="1"/>
          </p:cNvSpPr>
          <p:nvPr>
            <p:ph type="sldNum" sz="quarter" idx="5"/>
          </p:nvPr>
        </p:nvSpPr>
        <p:spPr/>
        <p:txBody>
          <a:bodyPr/>
          <a:lstStyle/>
          <a:p>
            <a:fld id="{12BF6B88-593D-43DA-B368-3B975A0B0919}" type="slidenum">
              <a:rPr lang="en-US" smtClean="0"/>
              <a:t>1</a:t>
            </a:fld>
            <a:endParaRPr lang="en-US"/>
          </a:p>
        </p:txBody>
      </p:sp>
    </p:spTree>
    <p:extLst>
      <p:ext uri="{BB962C8B-B14F-4D97-AF65-F5344CB8AC3E}">
        <p14:creationId xmlns:p14="http://schemas.microsoft.com/office/powerpoint/2010/main" val="425429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Internal</a:t>
            </a:r>
          </a:p>
        </p:txBody>
      </p:sp>
      <p:sp>
        <p:nvSpPr>
          <p:cNvPr id="6" name="Slide Number Placeholder 5"/>
          <p:cNvSpPr>
            <a:spLocks noGrp="1"/>
          </p:cNvSpPr>
          <p:nvPr>
            <p:ph type="sldNum" sz="quarter" idx="5"/>
          </p:nvPr>
        </p:nvSpPr>
        <p:spPr/>
        <p:txBody>
          <a:bodyPr/>
          <a:lstStyle/>
          <a:p>
            <a:fld id="{12BF6B88-593D-43DA-B368-3B975A0B0919}" type="slidenum">
              <a:rPr lang="en-US" smtClean="0"/>
              <a:t>2</a:t>
            </a:fld>
            <a:endParaRPr lang="en-US"/>
          </a:p>
        </p:txBody>
      </p:sp>
    </p:spTree>
    <p:extLst>
      <p:ext uri="{BB962C8B-B14F-4D97-AF65-F5344CB8AC3E}">
        <p14:creationId xmlns:p14="http://schemas.microsoft.com/office/powerpoint/2010/main" val="992253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Internal</a:t>
            </a:r>
          </a:p>
        </p:txBody>
      </p:sp>
      <p:sp>
        <p:nvSpPr>
          <p:cNvPr id="6" name="Slide Number Placeholder 5"/>
          <p:cNvSpPr>
            <a:spLocks noGrp="1"/>
          </p:cNvSpPr>
          <p:nvPr>
            <p:ph type="sldNum" sz="quarter" idx="5"/>
          </p:nvPr>
        </p:nvSpPr>
        <p:spPr/>
        <p:txBody>
          <a:bodyPr/>
          <a:lstStyle/>
          <a:p>
            <a:fld id="{12BF6B88-593D-43DA-B368-3B975A0B0919}" type="slidenum">
              <a:rPr lang="en-US" smtClean="0"/>
              <a:t>3</a:t>
            </a:fld>
            <a:endParaRPr lang="en-US"/>
          </a:p>
        </p:txBody>
      </p:sp>
    </p:spTree>
    <p:extLst>
      <p:ext uri="{BB962C8B-B14F-4D97-AF65-F5344CB8AC3E}">
        <p14:creationId xmlns:p14="http://schemas.microsoft.com/office/powerpoint/2010/main" val="284365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Internal</a:t>
            </a:r>
          </a:p>
        </p:txBody>
      </p:sp>
      <p:sp>
        <p:nvSpPr>
          <p:cNvPr id="6" name="Slide Number Placeholder 5"/>
          <p:cNvSpPr>
            <a:spLocks noGrp="1"/>
          </p:cNvSpPr>
          <p:nvPr>
            <p:ph type="sldNum" sz="quarter" idx="5"/>
          </p:nvPr>
        </p:nvSpPr>
        <p:spPr/>
        <p:txBody>
          <a:bodyPr/>
          <a:lstStyle/>
          <a:p>
            <a:fld id="{12BF6B88-593D-43DA-B368-3B975A0B0919}" type="slidenum">
              <a:rPr lang="en-US" smtClean="0"/>
              <a:t>4</a:t>
            </a:fld>
            <a:endParaRPr lang="en-US"/>
          </a:p>
        </p:txBody>
      </p:sp>
    </p:spTree>
    <p:extLst>
      <p:ext uri="{BB962C8B-B14F-4D97-AF65-F5344CB8AC3E}">
        <p14:creationId xmlns:p14="http://schemas.microsoft.com/office/powerpoint/2010/main" val="25817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Internal</a:t>
            </a:r>
          </a:p>
        </p:txBody>
      </p:sp>
      <p:sp>
        <p:nvSpPr>
          <p:cNvPr id="6" name="Slide Number Placeholder 5"/>
          <p:cNvSpPr>
            <a:spLocks noGrp="1"/>
          </p:cNvSpPr>
          <p:nvPr>
            <p:ph type="sldNum" sz="quarter" idx="5"/>
          </p:nvPr>
        </p:nvSpPr>
        <p:spPr/>
        <p:txBody>
          <a:bodyPr/>
          <a:lstStyle/>
          <a:p>
            <a:fld id="{12BF6B88-593D-43DA-B368-3B975A0B0919}" type="slidenum">
              <a:rPr lang="en-US" smtClean="0"/>
              <a:t>5</a:t>
            </a:fld>
            <a:endParaRPr lang="en-US"/>
          </a:p>
        </p:txBody>
      </p:sp>
    </p:spTree>
    <p:extLst>
      <p:ext uri="{BB962C8B-B14F-4D97-AF65-F5344CB8AC3E}">
        <p14:creationId xmlns:p14="http://schemas.microsoft.com/office/powerpoint/2010/main" val="272670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Internal</a:t>
            </a:r>
          </a:p>
        </p:txBody>
      </p:sp>
      <p:sp>
        <p:nvSpPr>
          <p:cNvPr id="6" name="Slide Number Placeholder 5"/>
          <p:cNvSpPr>
            <a:spLocks noGrp="1"/>
          </p:cNvSpPr>
          <p:nvPr>
            <p:ph type="sldNum" sz="quarter" idx="5"/>
          </p:nvPr>
        </p:nvSpPr>
        <p:spPr/>
        <p:txBody>
          <a:bodyPr/>
          <a:lstStyle/>
          <a:p>
            <a:fld id="{12BF6B88-593D-43DA-B368-3B975A0B0919}" type="slidenum">
              <a:rPr lang="en-US" smtClean="0"/>
              <a:t>6</a:t>
            </a:fld>
            <a:endParaRPr lang="en-US"/>
          </a:p>
        </p:txBody>
      </p:sp>
    </p:spTree>
    <p:extLst>
      <p:ext uri="{BB962C8B-B14F-4D97-AF65-F5344CB8AC3E}">
        <p14:creationId xmlns:p14="http://schemas.microsoft.com/office/powerpoint/2010/main" val="141147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Internal</a:t>
            </a:r>
          </a:p>
        </p:txBody>
      </p:sp>
      <p:sp>
        <p:nvSpPr>
          <p:cNvPr id="6" name="Slide Number Placeholder 5"/>
          <p:cNvSpPr>
            <a:spLocks noGrp="1"/>
          </p:cNvSpPr>
          <p:nvPr>
            <p:ph type="sldNum" sz="quarter" idx="5"/>
          </p:nvPr>
        </p:nvSpPr>
        <p:spPr/>
        <p:txBody>
          <a:bodyPr/>
          <a:lstStyle/>
          <a:p>
            <a:fld id="{12BF6B88-593D-43DA-B368-3B975A0B0919}" type="slidenum">
              <a:rPr lang="en-US" smtClean="0"/>
              <a:t>7</a:t>
            </a:fld>
            <a:endParaRPr lang="en-US"/>
          </a:p>
        </p:txBody>
      </p:sp>
    </p:spTree>
    <p:extLst>
      <p:ext uri="{BB962C8B-B14F-4D97-AF65-F5344CB8AC3E}">
        <p14:creationId xmlns:p14="http://schemas.microsoft.com/office/powerpoint/2010/main" val="765302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2BF6B88-593D-43DA-B368-3B975A0B0919}" type="slidenum">
              <a:rPr lang="en-US" smtClean="0"/>
              <a:t>8</a:t>
            </a:fld>
            <a:endParaRPr lang="en-US"/>
          </a:p>
        </p:txBody>
      </p:sp>
    </p:spTree>
    <p:extLst>
      <p:ext uri="{BB962C8B-B14F-4D97-AF65-F5344CB8AC3E}">
        <p14:creationId xmlns:p14="http://schemas.microsoft.com/office/powerpoint/2010/main" val="248689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FEFE932-7608-4457-BD2C-2D82B6CE598D}" type="datetime1">
              <a:rPr lang="en-US" smtClean="0"/>
              <a:t>4/27/2020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7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7D861-305F-4EF9-803D-DF1CED0A6EFD}" type="datetime1">
              <a:rPr lang="en-US" smtClean="0"/>
              <a:t>4/27/2020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611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B16F20-FCDF-464A-91E8-10350CC54CAB}" type="datetime1">
              <a:rPr lang="en-US" smtClean="0"/>
              <a:t>4/27/2020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28991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3C366-3CDE-4F7D-A3DA-88F99E7C1D1C}" type="datetime1">
              <a:rPr lang="en-US" smtClean="0"/>
              <a:t>4/27/2020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80304" y="6342402"/>
            <a:ext cx="638008" cy="365125"/>
          </a:xfrm>
        </p:spPr>
        <p:txBody>
          <a:bodyPr/>
          <a:lstStyle>
            <a:lvl1pPr algn="ctr">
              <a:defRPr sz="14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802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31FE11-AE06-443A-8C61-53AAEE531279}" type="datetime1">
              <a:rPr lang="en-US" smtClean="0"/>
              <a:t>4/27/2020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573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05E2E-60DD-4C7D-9017-313FF67E8E91}" type="datetime1">
              <a:rPr lang="en-US" smtClean="0"/>
              <a:t>4/27/2020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678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D456F-8AFA-4F50-9E0C-BEFD08AE7A37}" type="datetime1">
              <a:rPr lang="en-US" smtClean="0"/>
              <a:t>4/27/2020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177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9B7E9-EE1D-4DA6-8A17-7094CA77F3DF}" type="datetime1">
              <a:rPr lang="en-US" smtClean="0"/>
              <a:t>4/27/2020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130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698D4-3378-489C-AEEA-37ED0736B587}" type="datetime1">
              <a:rPr lang="en-US" smtClean="0"/>
              <a:t>4/27/2020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276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C2A0C1-D7C2-4DEF-BFA3-4922A849CD64}" type="datetime1">
              <a:rPr lang="en-US" smtClean="0"/>
              <a:t>4/27/2020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5371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98648-640E-48E4-98A9-161BA6B4A8FF}" type="datetime1">
              <a:rPr lang="en-US" smtClean="0"/>
              <a:t>4/27/2020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1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D2923EF-40B0-4845-8A23-B20445CCFF36}" type="datetime1">
              <a:rPr lang="en-US" smtClean="0"/>
              <a:t>4/27/2020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88665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tfy-izad/Coursera_Capstone/blob/master/The%20Battle%20of%20the%20Neighborhoods%20-%20Final%20Report.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atfy-izad/Coursera_Capstone/blob/master/The%20Battle%20of%20Neighborhoods.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E9DB4F-4C1A-4ED7-843C-B4A8DB7A9C63}"/>
              </a:ext>
            </a:extLst>
          </p:cNvPr>
          <p:cNvSpPr>
            <a:spLocks noGrp="1"/>
          </p:cNvSpPr>
          <p:nvPr>
            <p:ph type="ctrTitle"/>
          </p:nvPr>
        </p:nvSpPr>
        <p:spPr>
          <a:xfrm>
            <a:off x="4579243" y="1419225"/>
            <a:ext cx="6798608" cy="2085869"/>
          </a:xfrm>
        </p:spPr>
        <p:txBody>
          <a:bodyPr>
            <a:normAutofit/>
          </a:bodyPr>
          <a:lstStyle/>
          <a:p>
            <a:r>
              <a:rPr lang="en-US" sz="5400" dirty="0">
                <a:solidFill>
                  <a:srgbClr val="FFFFFF"/>
                </a:solidFill>
              </a:rPr>
              <a:t>The Battle of the Neighborhoods</a:t>
            </a:r>
          </a:p>
        </p:txBody>
      </p:sp>
      <p:sp>
        <p:nvSpPr>
          <p:cNvPr id="3" name="Subtitle 2">
            <a:extLst>
              <a:ext uri="{FF2B5EF4-FFF2-40B4-BE49-F238E27FC236}">
                <a16:creationId xmlns:a16="http://schemas.microsoft.com/office/drawing/2014/main" id="{EBD6A7FD-8C70-4388-8CE3-73C3C42F4867}"/>
              </a:ext>
            </a:extLst>
          </p:cNvPr>
          <p:cNvSpPr>
            <a:spLocks noGrp="1"/>
          </p:cNvSpPr>
          <p:nvPr>
            <p:ph type="subTitle" idx="1"/>
          </p:nvPr>
        </p:nvSpPr>
        <p:spPr>
          <a:xfrm>
            <a:off x="4579243" y="3776399"/>
            <a:ext cx="6798608" cy="1733655"/>
          </a:xfrm>
        </p:spPr>
        <p:txBody>
          <a:bodyPr>
            <a:normAutofit/>
          </a:bodyPr>
          <a:lstStyle/>
          <a:p>
            <a:r>
              <a:rPr lang="en-US" sz="3200" dirty="0">
                <a:solidFill>
                  <a:srgbClr val="EBEBEB"/>
                </a:solidFill>
              </a:rPr>
              <a:t>Pizza places in Selangor and </a:t>
            </a:r>
            <a:r>
              <a:rPr lang="en-US" sz="3200" dirty="0" err="1">
                <a:solidFill>
                  <a:srgbClr val="EBEBEB"/>
                </a:solidFill>
              </a:rPr>
              <a:t>kuala</a:t>
            </a:r>
            <a:r>
              <a:rPr lang="en-US" sz="3200" dirty="0">
                <a:solidFill>
                  <a:srgbClr val="EBEBEB"/>
                </a:solidFill>
              </a:rPr>
              <a:t> </a:t>
            </a:r>
            <a:r>
              <a:rPr lang="en-US" sz="3200" dirty="0" err="1">
                <a:solidFill>
                  <a:srgbClr val="EBEBEB"/>
                </a:solidFill>
              </a:rPr>
              <a:t>lumpur</a:t>
            </a:r>
            <a:endParaRPr lang="en-US" sz="3200" dirty="0">
              <a:solidFill>
                <a:srgbClr val="EBEBEB"/>
              </a:solidFill>
            </a:endParaRPr>
          </a:p>
        </p:txBody>
      </p:sp>
      <p:grpSp>
        <p:nvGrpSpPr>
          <p:cNvPr id="16" name="Group 15">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a:extLst>
              <a:ext uri="{FF2B5EF4-FFF2-40B4-BE49-F238E27FC236}">
                <a16:creationId xmlns:a16="http://schemas.microsoft.com/office/drawing/2014/main" id="{6E5375DA-5CAE-44C8-9DD6-442233259B83}"/>
              </a:ext>
            </a:extLst>
          </p:cNvPr>
          <p:cNvPicPr>
            <a:picLocks noChangeAspect="1"/>
          </p:cNvPicPr>
          <p:nvPr/>
        </p:nvPicPr>
        <p:blipFill rotWithShape="1">
          <a:blip r:embed="rId3"/>
          <a:srcRect l="13486" r="34934"/>
          <a:stretch/>
        </p:blipFill>
        <p:spPr>
          <a:xfrm>
            <a:off x="478172" y="723899"/>
            <a:ext cx="3671681" cy="5676901"/>
          </a:xfrm>
          <a:prstGeom prst="rect">
            <a:avLst/>
          </a:prstGeom>
        </p:spPr>
      </p:pic>
      <p:sp>
        <p:nvSpPr>
          <p:cNvPr id="6" name="Slide Number Placeholder 5">
            <a:extLst>
              <a:ext uri="{FF2B5EF4-FFF2-40B4-BE49-F238E27FC236}">
                <a16:creationId xmlns:a16="http://schemas.microsoft.com/office/drawing/2014/main" id="{9F78E921-CB87-4DF3-AA6A-DA5C9135EAE9}"/>
              </a:ext>
            </a:extLst>
          </p:cNvPr>
          <p:cNvSpPr>
            <a:spLocks noGrp="1"/>
          </p:cNvSpPr>
          <p:nvPr>
            <p:ph type="sldNum" sz="quarter" idx="12"/>
          </p:nvPr>
        </p:nvSpPr>
        <p:spPr>
          <a:xfrm>
            <a:off x="10558300" y="6400800"/>
            <a:ext cx="1016440" cy="365125"/>
          </a:xfrm>
        </p:spPr>
        <p:txBody>
          <a:bodyPr>
            <a:normAutofit/>
          </a:bodyPr>
          <a:lstStyle/>
          <a:p>
            <a:pPr>
              <a:spcAft>
                <a:spcPts val="600"/>
              </a:spcAft>
            </a:pPr>
            <a:fld id="{6D22F896-40B5-4ADD-8801-0D06FADFA095}" type="slidenum">
              <a:rPr lang="en-US" smtClean="0"/>
              <a:pPr>
                <a:spcAft>
                  <a:spcPts val="600"/>
                </a:spcAft>
              </a:pPr>
              <a:t>1</a:t>
            </a:fld>
            <a:endParaRPr lang="en-US"/>
          </a:p>
        </p:txBody>
      </p:sp>
      <p:cxnSp>
        <p:nvCxnSpPr>
          <p:cNvPr id="9" name="Straight Connector 8">
            <a:extLst>
              <a:ext uri="{FF2B5EF4-FFF2-40B4-BE49-F238E27FC236}">
                <a16:creationId xmlns:a16="http://schemas.microsoft.com/office/drawing/2014/main" id="{A526B205-1631-4820-9D79-28C6E6552A73}"/>
              </a:ext>
            </a:extLst>
          </p:cNvPr>
          <p:cNvCxnSpPr/>
          <p:nvPr/>
        </p:nvCxnSpPr>
        <p:spPr>
          <a:xfrm>
            <a:off x="4579243" y="3562349"/>
            <a:ext cx="688592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76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AA1-3B6F-4015-ACAB-B82046315C99}"/>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5324D0AA-7E6B-4864-AFF0-B48C08241558}"/>
              </a:ext>
            </a:extLst>
          </p:cNvPr>
          <p:cNvSpPr>
            <a:spLocks noGrp="1"/>
          </p:cNvSpPr>
          <p:nvPr>
            <p:ph idx="1"/>
          </p:nvPr>
        </p:nvSpPr>
        <p:spPr>
          <a:xfrm>
            <a:off x="581192" y="2180496"/>
            <a:ext cx="11029615" cy="3975348"/>
          </a:xfrm>
        </p:spPr>
        <p:txBody>
          <a:bodyPr anchor="t">
            <a:normAutofit/>
          </a:bodyPr>
          <a:lstStyle/>
          <a:p>
            <a:r>
              <a:rPr lang="en-US" sz="2800" dirty="0">
                <a:effectLst/>
              </a:rPr>
              <a:t>What is the distribution of pizza places in Selangor and Kuala Lumpur (referred to as “my hometown” from now on); and</a:t>
            </a:r>
            <a:endParaRPr lang="en-US" sz="3600" dirty="0">
              <a:effectLst/>
            </a:endParaRPr>
          </a:p>
          <a:p>
            <a:endParaRPr lang="en-US" sz="3600" dirty="0">
              <a:effectLst/>
            </a:endParaRPr>
          </a:p>
          <a:p>
            <a:r>
              <a:rPr lang="en-US" sz="2800" dirty="0">
                <a:effectLst/>
              </a:rPr>
              <a:t>Where would be the best location to open a new pizza place in my hometown.</a:t>
            </a:r>
            <a:endParaRPr lang="en-US" sz="3200" dirty="0">
              <a:effectLst/>
            </a:endParaRPr>
          </a:p>
          <a:p>
            <a:endParaRPr lang="en-US" sz="2800" dirty="0"/>
          </a:p>
        </p:txBody>
      </p:sp>
      <p:sp>
        <p:nvSpPr>
          <p:cNvPr id="6" name="Slide Number Placeholder 5">
            <a:extLst>
              <a:ext uri="{FF2B5EF4-FFF2-40B4-BE49-F238E27FC236}">
                <a16:creationId xmlns:a16="http://schemas.microsoft.com/office/drawing/2014/main" id="{F238BF9D-8A9A-402D-A985-F6F02E5870B2}"/>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41534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AA1-3B6F-4015-ACAB-B82046315C99}"/>
              </a:ext>
            </a:extLst>
          </p:cNvPr>
          <p:cNvSpPr>
            <a:spLocks noGrp="1"/>
          </p:cNvSpPr>
          <p:nvPr>
            <p:ph type="title"/>
          </p:nvPr>
        </p:nvSpPr>
        <p:spPr/>
        <p:txBody>
          <a:bodyPr>
            <a:normAutofit/>
          </a:bodyPr>
          <a:lstStyle/>
          <a:p>
            <a:r>
              <a:rPr lang="en-US" sz="3600" dirty="0"/>
              <a:t>Target audience</a:t>
            </a:r>
          </a:p>
        </p:txBody>
      </p:sp>
      <p:sp>
        <p:nvSpPr>
          <p:cNvPr id="3" name="Content Placeholder 2">
            <a:extLst>
              <a:ext uri="{FF2B5EF4-FFF2-40B4-BE49-F238E27FC236}">
                <a16:creationId xmlns:a16="http://schemas.microsoft.com/office/drawing/2014/main" id="{5324D0AA-7E6B-4864-AFF0-B48C08241558}"/>
              </a:ext>
            </a:extLst>
          </p:cNvPr>
          <p:cNvSpPr>
            <a:spLocks noGrp="1"/>
          </p:cNvSpPr>
          <p:nvPr>
            <p:ph idx="1"/>
          </p:nvPr>
        </p:nvSpPr>
        <p:spPr>
          <a:xfrm>
            <a:off x="581192" y="2180496"/>
            <a:ext cx="11029615" cy="4327308"/>
          </a:xfrm>
        </p:spPr>
        <p:txBody>
          <a:bodyPr anchor="t">
            <a:normAutofit lnSpcReduction="10000"/>
          </a:bodyPr>
          <a:lstStyle/>
          <a:p>
            <a:r>
              <a:rPr lang="en-US" sz="2800" b="1" u="sng" dirty="0"/>
              <a:t>Myself</a:t>
            </a:r>
            <a:r>
              <a:rPr lang="en-US" sz="2800" dirty="0"/>
              <a:t>. I travel a lot within my hometown for my work., therefore, the result of this project should improve my pizza meal choices moving forward.</a:t>
            </a:r>
          </a:p>
          <a:p>
            <a:endParaRPr lang="en-US" sz="2800" dirty="0"/>
          </a:p>
          <a:p>
            <a:r>
              <a:rPr lang="en-US" sz="2800" b="1" u="sng" dirty="0"/>
              <a:t>Existing and future restaurant owners</a:t>
            </a:r>
            <a:r>
              <a:rPr lang="en-US" sz="2800" dirty="0"/>
              <a:t>. The project should somewhat benefit this group. Food &amp; beverage industry is very competitive, particularly for Western cuisine restaurants. A Southeast Asian country, rice-based meals are the preferred option for the locals, hence, location is a critical factor for Western cuisine restaurants.</a:t>
            </a:r>
          </a:p>
          <a:p>
            <a:endParaRPr lang="en-US" sz="2800" dirty="0"/>
          </a:p>
        </p:txBody>
      </p:sp>
      <p:sp>
        <p:nvSpPr>
          <p:cNvPr id="5" name="Slide Number Placeholder 4">
            <a:extLst>
              <a:ext uri="{FF2B5EF4-FFF2-40B4-BE49-F238E27FC236}">
                <a16:creationId xmlns:a16="http://schemas.microsoft.com/office/drawing/2014/main" id="{14C3362B-B45E-4ACB-AF94-C0B32E7F44B3}"/>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231962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AA1-3B6F-4015-ACAB-B82046315C99}"/>
              </a:ext>
            </a:extLst>
          </p:cNvPr>
          <p:cNvSpPr>
            <a:spLocks noGrp="1"/>
          </p:cNvSpPr>
          <p:nvPr>
            <p:ph type="title"/>
          </p:nvPr>
        </p:nvSpPr>
        <p:spPr/>
        <p:txBody>
          <a:bodyPr>
            <a:normAutofit/>
          </a:bodyPr>
          <a:lstStyle/>
          <a:p>
            <a:r>
              <a:rPr lang="en-US" sz="3600" dirty="0"/>
              <a:t>Data selection</a:t>
            </a:r>
          </a:p>
        </p:txBody>
      </p:sp>
      <p:sp>
        <p:nvSpPr>
          <p:cNvPr id="3" name="Content Placeholder 2">
            <a:extLst>
              <a:ext uri="{FF2B5EF4-FFF2-40B4-BE49-F238E27FC236}">
                <a16:creationId xmlns:a16="http://schemas.microsoft.com/office/drawing/2014/main" id="{5324D0AA-7E6B-4864-AFF0-B48C08241558}"/>
              </a:ext>
            </a:extLst>
          </p:cNvPr>
          <p:cNvSpPr>
            <a:spLocks noGrp="1"/>
          </p:cNvSpPr>
          <p:nvPr>
            <p:ph idx="1"/>
          </p:nvPr>
        </p:nvSpPr>
        <p:spPr>
          <a:xfrm>
            <a:off x="581192" y="2180496"/>
            <a:ext cx="11029615" cy="4327308"/>
          </a:xfrm>
        </p:spPr>
        <p:txBody>
          <a:bodyPr anchor="t">
            <a:normAutofit fontScale="62500" lnSpcReduction="20000"/>
          </a:bodyPr>
          <a:lstStyle/>
          <a:p>
            <a:r>
              <a:rPr lang="en-US" sz="2800" b="1" u="sng" dirty="0"/>
              <a:t>List of neighborhoods in my hometown</a:t>
            </a:r>
          </a:p>
          <a:p>
            <a:pPr marL="341313" indent="0">
              <a:buNone/>
            </a:pPr>
            <a:r>
              <a:rPr lang="en-US" sz="2800" dirty="0"/>
              <a:t>No known single source, hence, we will be using these sources from Wikipedia:</a:t>
            </a:r>
          </a:p>
          <a:p>
            <a:pPr marL="341313" indent="0">
              <a:buNone/>
            </a:pPr>
            <a:r>
              <a:rPr lang="en-US" sz="2800" dirty="0"/>
              <a:t>•	</a:t>
            </a:r>
            <a:r>
              <a:rPr lang="en-US" sz="2800" u="sng" dirty="0">
                <a:solidFill>
                  <a:schemeClr val="accent6"/>
                </a:solidFill>
              </a:rPr>
              <a:t>https://en.wikipedia.org/wiki/Category:Townships_in_Selangor;</a:t>
            </a:r>
            <a:r>
              <a:rPr lang="en-US" sz="2800" dirty="0"/>
              <a:t> and</a:t>
            </a:r>
          </a:p>
          <a:p>
            <a:pPr marL="341313" indent="0">
              <a:buNone/>
            </a:pPr>
            <a:r>
              <a:rPr lang="en-US" sz="2800" dirty="0"/>
              <a:t>•	</a:t>
            </a:r>
            <a:r>
              <a:rPr lang="en-US" sz="2800" u="sng" dirty="0">
                <a:solidFill>
                  <a:schemeClr val="accent6"/>
                </a:solidFill>
              </a:rPr>
              <a:t>https://en.wikipedia.org/wiki/Category:Suburbs_in_Kuala_Lumpur</a:t>
            </a:r>
          </a:p>
          <a:p>
            <a:endParaRPr lang="en-US" sz="2800" b="1" u="sng" dirty="0"/>
          </a:p>
          <a:p>
            <a:r>
              <a:rPr lang="en-US" sz="2800" b="1" u="sng" dirty="0"/>
              <a:t>Coordinates of the listed neighborhoods</a:t>
            </a:r>
          </a:p>
          <a:p>
            <a:pPr marL="341313" indent="0">
              <a:buNone/>
            </a:pPr>
            <a:r>
              <a:rPr lang="en-US" sz="2800" dirty="0"/>
              <a:t>Python Geocoder package should be able to provide us with the latitude and longitude of the listed neighborhoods. </a:t>
            </a:r>
          </a:p>
          <a:p>
            <a:endParaRPr lang="en-US" sz="2800" b="1" u="sng" dirty="0"/>
          </a:p>
          <a:p>
            <a:r>
              <a:rPr lang="en-US" sz="2800" b="1" u="sng" dirty="0"/>
              <a:t>List of pizza places in the listed neighborhoods</a:t>
            </a:r>
          </a:p>
          <a:p>
            <a:pPr marL="341313" indent="0">
              <a:buNone/>
            </a:pPr>
            <a:r>
              <a:rPr lang="en-US" sz="2800" dirty="0"/>
              <a:t>Foursquare API will be utilized as </a:t>
            </a:r>
            <a:r>
              <a:rPr lang="en-US" sz="2800" dirty="0" err="1"/>
              <a:t>datasource</a:t>
            </a:r>
            <a:r>
              <a:rPr lang="en-US" sz="2800" dirty="0"/>
              <a:t>, which should be able to provide to us with all kind of information in relation to venues, which include but not limited to venue name, category, menu, as well as location. Particularly, “Pizza Places” should be available as part of the information.</a:t>
            </a:r>
          </a:p>
          <a:p>
            <a:endParaRPr lang="en-US" sz="2800" dirty="0"/>
          </a:p>
        </p:txBody>
      </p:sp>
      <p:sp>
        <p:nvSpPr>
          <p:cNvPr id="5" name="Slide Number Placeholder 4">
            <a:extLst>
              <a:ext uri="{FF2B5EF4-FFF2-40B4-BE49-F238E27FC236}">
                <a16:creationId xmlns:a16="http://schemas.microsoft.com/office/drawing/2014/main" id="{2476DBE4-C714-4D74-ABB3-033312AF42EC}"/>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3384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AA1-3B6F-4015-ACAB-B82046315C99}"/>
              </a:ext>
            </a:extLst>
          </p:cNvPr>
          <p:cNvSpPr>
            <a:spLocks noGrp="1"/>
          </p:cNvSpPr>
          <p:nvPr>
            <p:ph type="title"/>
          </p:nvPr>
        </p:nvSpPr>
        <p:spPr/>
        <p:txBody>
          <a:bodyPr>
            <a:normAutofit/>
          </a:bodyPr>
          <a:lstStyle/>
          <a:p>
            <a:r>
              <a:rPr lang="en-US" sz="3600" dirty="0"/>
              <a:t>Data selection</a:t>
            </a:r>
          </a:p>
        </p:txBody>
      </p:sp>
      <p:sp>
        <p:nvSpPr>
          <p:cNvPr id="3" name="Content Placeholder 2">
            <a:extLst>
              <a:ext uri="{FF2B5EF4-FFF2-40B4-BE49-F238E27FC236}">
                <a16:creationId xmlns:a16="http://schemas.microsoft.com/office/drawing/2014/main" id="{5324D0AA-7E6B-4864-AFF0-B48C08241558}"/>
              </a:ext>
            </a:extLst>
          </p:cNvPr>
          <p:cNvSpPr>
            <a:spLocks noGrp="1"/>
          </p:cNvSpPr>
          <p:nvPr>
            <p:ph idx="1"/>
          </p:nvPr>
        </p:nvSpPr>
        <p:spPr>
          <a:xfrm>
            <a:off x="581192" y="2180496"/>
            <a:ext cx="11029615" cy="3667645"/>
          </a:xfrm>
        </p:spPr>
        <p:txBody>
          <a:bodyPr anchor="t">
            <a:normAutofit fontScale="55000" lnSpcReduction="20000"/>
          </a:bodyPr>
          <a:lstStyle/>
          <a:p>
            <a:r>
              <a:rPr lang="en-US" sz="2800" b="1" u="sng" dirty="0"/>
              <a:t>List of neighborhoods in my hometown</a:t>
            </a:r>
          </a:p>
          <a:p>
            <a:pPr marL="341313" indent="0">
              <a:buNone/>
            </a:pPr>
            <a:r>
              <a:rPr lang="en-US" sz="2800" dirty="0"/>
              <a:t>No known single source, hence, we will be using these sources from Wikipedia:</a:t>
            </a:r>
          </a:p>
          <a:p>
            <a:pPr marL="341313" indent="0">
              <a:buNone/>
            </a:pPr>
            <a:r>
              <a:rPr lang="en-US" sz="2800" dirty="0"/>
              <a:t>•	</a:t>
            </a:r>
            <a:r>
              <a:rPr lang="en-US" sz="2800" u="sng" dirty="0">
                <a:solidFill>
                  <a:schemeClr val="accent6"/>
                </a:solidFill>
              </a:rPr>
              <a:t>https://en.wikipedia.org/wiki/Category:Townships_in_Selangor;</a:t>
            </a:r>
            <a:r>
              <a:rPr lang="en-US" sz="2800" dirty="0"/>
              <a:t> and</a:t>
            </a:r>
          </a:p>
          <a:p>
            <a:pPr marL="341313" indent="0">
              <a:buNone/>
            </a:pPr>
            <a:r>
              <a:rPr lang="en-US" sz="2800" dirty="0"/>
              <a:t>•	</a:t>
            </a:r>
            <a:r>
              <a:rPr lang="en-US" sz="2800" u="sng" dirty="0">
                <a:solidFill>
                  <a:schemeClr val="accent6"/>
                </a:solidFill>
              </a:rPr>
              <a:t>https://en.wikipedia.org/wiki/Category:Suburbs_in_Kuala_Lumpur</a:t>
            </a:r>
          </a:p>
          <a:p>
            <a:pPr marL="0" indent="0">
              <a:buNone/>
            </a:pPr>
            <a:endParaRPr lang="en-US" sz="2800" b="1" u="sng" dirty="0"/>
          </a:p>
          <a:p>
            <a:r>
              <a:rPr lang="en-US" sz="2800" b="1" u="sng" dirty="0"/>
              <a:t>Coordinates of the listed neighborhoods</a:t>
            </a:r>
          </a:p>
          <a:p>
            <a:pPr marL="341313" indent="0">
              <a:buNone/>
            </a:pPr>
            <a:r>
              <a:rPr lang="en-US" sz="2800" dirty="0"/>
              <a:t>Python Geocoder package should be able to provide us with the latitude and longitude of the listed neighborhoods. </a:t>
            </a:r>
          </a:p>
          <a:p>
            <a:endParaRPr lang="en-US" sz="2800" b="1" u="sng" dirty="0"/>
          </a:p>
          <a:p>
            <a:r>
              <a:rPr lang="en-US" sz="2800" b="1" u="sng" dirty="0"/>
              <a:t>List of pizza places in the listed neighborhoods</a:t>
            </a:r>
          </a:p>
          <a:p>
            <a:pPr marL="341313" indent="0">
              <a:buNone/>
            </a:pPr>
            <a:r>
              <a:rPr lang="en-US" sz="2800" dirty="0"/>
              <a:t>Foursquare API will be utilized as </a:t>
            </a:r>
            <a:r>
              <a:rPr lang="en-US" sz="2800" dirty="0" err="1"/>
              <a:t>datasource</a:t>
            </a:r>
            <a:r>
              <a:rPr lang="en-US" sz="2800" dirty="0"/>
              <a:t>, which should be able to provide to us with all kind of information in relation to venues, which include but not limited to venue name, category, menu, as well as location. Particularly, “Pizza Places” should be available as part of the information.</a:t>
            </a:r>
          </a:p>
          <a:p>
            <a:endParaRPr lang="en-US" sz="2800" dirty="0"/>
          </a:p>
        </p:txBody>
      </p:sp>
      <p:sp>
        <p:nvSpPr>
          <p:cNvPr id="4" name="TextBox 3">
            <a:extLst>
              <a:ext uri="{FF2B5EF4-FFF2-40B4-BE49-F238E27FC236}">
                <a16:creationId xmlns:a16="http://schemas.microsoft.com/office/drawing/2014/main" id="{52832D7C-7B55-4944-AA7F-14FB87D6668E}"/>
              </a:ext>
            </a:extLst>
          </p:cNvPr>
          <p:cNvSpPr txBox="1"/>
          <p:nvPr/>
        </p:nvSpPr>
        <p:spPr>
          <a:xfrm>
            <a:off x="581192" y="6128015"/>
            <a:ext cx="11195476" cy="369332"/>
          </a:xfrm>
          <a:prstGeom prst="rect">
            <a:avLst/>
          </a:prstGeom>
          <a:noFill/>
        </p:spPr>
        <p:txBody>
          <a:bodyPr wrap="square" rtlCol="0">
            <a:spAutoFit/>
          </a:bodyPr>
          <a:lstStyle/>
          <a:p>
            <a:r>
              <a:rPr lang="en-US" dirty="0"/>
              <a:t>For step-by-step methodology, refer to </a:t>
            </a:r>
            <a:r>
              <a:rPr lang="en-US" dirty="0">
                <a:hlinkClick r:id="rId3"/>
              </a:rPr>
              <a:t>Report</a:t>
            </a:r>
            <a:r>
              <a:rPr lang="en-US" dirty="0"/>
              <a:t> and/or </a:t>
            </a:r>
            <a:r>
              <a:rPr lang="en-US" dirty="0">
                <a:hlinkClick r:id="rId4"/>
              </a:rPr>
              <a:t>notebook</a:t>
            </a:r>
            <a:r>
              <a:rPr lang="en-US" dirty="0"/>
              <a:t> in </a:t>
            </a:r>
            <a:r>
              <a:rPr lang="en-US" dirty="0" err="1"/>
              <a:t>Github</a:t>
            </a:r>
            <a:r>
              <a:rPr lang="en-US" dirty="0"/>
              <a:t>.</a:t>
            </a:r>
          </a:p>
        </p:txBody>
      </p:sp>
      <p:sp>
        <p:nvSpPr>
          <p:cNvPr id="6" name="Slide Number Placeholder 5">
            <a:extLst>
              <a:ext uri="{FF2B5EF4-FFF2-40B4-BE49-F238E27FC236}">
                <a16:creationId xmlns:a16="http://schemas.microsoft.com/office/drawing/2014/main" id="{46171795-6FC8-4F80-8D01-651D43D35E2A}"/>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234621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AA1-3B6F-4015-ACAB-B82046315C99}"/>
              </a:ext>
            </a:extLst>
          </p:cNvPr>
          <p:cNvSpPr>
            <a:spLocks noGrp="1"/>
          </p:cNvSpPr>
          <p:nvPr>
            <p:ph type="title"/>
          </p:nvPr>
        </p:nvSpPr>
        <p:spPr/>
        <p:txBody>
          <a:bodyPr>
            <a:normAutofit/>
          </a:bodyPr>
          <a:lstStyle/>
          <a:p>
            <a:r>
              <a:rPr lang="en-US" sz="3600" dirty="0"/>
              <a:t>Observations</a:t>
            </a:r>
          </a:p>
        </p:txBody>
      </p:sp>
      <p:sp>
        <p:nvSpPr>
          <p:cNvPr id="4" name="TextBox 3">
            <a:extLst>
              <a:ext uri="{FF2B5EF4-FFF2-40B4-BE49-F238E27FC236}">
                <a16:creationId xmlns:a16="http://schemas.microsoft.com/office/drawing/2014/main" id="{52832D7C-7B55-4944-AA7F-14FB87D6668E}"/>
              </a:ext>
            </a:extLst>
          </p:cNvPr>
          <p:cNvSpPr txBox="1"/>
          <p:nvPr/>
        </p:nvSpPr>
        <p:spPr>
          <a:xfrm>
            <a:off x="7065816" y="2068370"/>
            <a:ext cx="4671939"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Most of the neighborhoods within my hometown are in cluster 0. </a:t>
            </a:r>
          </a:p>
          <a:p>
            <a:pPr marL="742950" lvl="1" indent="-285750">
              <a:buFont typeface="Arial" panose="020B0604020202020204" pitchFamily="34" charset="0"/>
              <a:buChar char="•"/>
            </a:pPr>
            <a:r>
              <a:rPr lang="en-US" sz="2000" dirty="0"/>
              <a:t>An interesting observation, even for affluent neighborhoods such as the ones within Kuala Lumpur, have zero or low concentration of pizza places.</a:t>
            </a:r>
          </a:p>
          <a:p>
            <a:pPr marL="285750" indent="-285750">
              <a:buFont typeface="Arial" panose="020B0604020202020204" pitchFamily="34" charset="0"/>
              <a:buChar char="•"/>
            </a:pPr>
            <a:r>
              <a:rPr lang="en-US" sz="2000" dirty="0"/>
              <a:t>Only 3 </a:t>
            </a:r>
            <a:r>
              <a:rPr lang="en-US" sz="2000" dirty="0" err="1"/>
              <a:t>neighbourhoods</a:t>
            </a:r>
            <a:r>
              <a:rPr lang="en-US" sz="2000" dirty="0"/>
              <a:t> – </a:t>
            </a:r>
            <a:r>
              <a:rPr lang="en-US" sz="2000" dirty="0" err="1"/>
              <a:t>Puncak</a:t>
            </a:r>
            <a:r>
              <a:rPr lang="en-US" sz="2000" dirty="0"/>
              <a:t> </a:t>
            </a:r>
            <a:r>
              <a:rPr lang="en-US" sz="2000" dirty="0" err="1"/>
              <a:t>Alam</a:t>
            </a:r>
            <a:r>
              <a:rPr lang="en-US" sz="2000" dirty="0"/>
              <a:t>, </a:t>
            </a:r>
            <a:r>
              <a:rPr lang="en-US" sz="2000" dirty="0" err="1"/>
              <a:t>Puncak</a:t>
            </a:r>
            <a:r>
              <a:rPr lang="en-US" sz="2000" dirty="0"/>
              <a:t> Jalil, and Bukit </a:t>
            </a:r>
            <a:r>
              <a:rPr lang="en-US" sz="2000" dirty="0" err="1"/>
              <a:t>Beruntung</a:t>
            </a:r>
            <a:r>
              <a:rPr lang="en-US" sz="2000" dirty="0"/>
              <a:t> – has high concentration of pizza places. </a:t>
            </a:r>
          </a:p>
          <a:p>
            <a:pPr marL="742950" lvl="1" indent="-285750">
              <a:buFont typeface="Arial" panose="020B0604020202020204" pitchFamily="34" charset="0"/>
              <a:buChar char="•"/>
            </a:pPr>
            <a:r>
              <a:rPr lang="en-US" sz="2000" dirty="0"/>
              <a:t>A quick glance show that these </a:t>
            </a:r>
            <a:r>
              <a:rPr lang="en-US" sz="2000" dirty="0" err="1"/>
              <a:t>neighbourhoods</a:t>
            </a:r>
            <a:r>
              <a:rPr lang="en-US" sz="2000" dirty="0"/>
              <a:t> are pretty secluded and do not have much competition in food &amp; beverage industry.</a:t>
            </a:r>
          </a:p>
        </p:txBody>
      </p:sp>
      <p:sp>
        <p:nvSpPr>
          <p:cNvPr id="6" name="Slide Number Placeholder 5">
            <a:extLst>
              <a:ext uri="{FF2B5EF4-FFF2-40B4-BE49-F238E27FC236}">
                <a16:creationId xmlns:a16="http://schemas.microsoft.com/office/drawing/2014/main" id="{46171795-6FC8-4F80-8D01-651D43D35E2A}"/>
              </a:ext>
            </a:extLst>
          </p:cNvPr>
          <p:cNvSpPr>
            <a:spLocks noGrp="1"/>
          </p:cNvSpPr>
          <p:nvPr>
            <p:ph type="sldNum" sz="quarter" idx="12"/>
          </p:nvPr>
        </p:nvSpPr>
        <p:spPr/>
        <p:txBody>
          <a:bodyPr/>
          <a:lstStyle/>
          <a:p>
            <a:fld id="{6D22F896-40B5-4ADD-8801-0D06FADFA095}" type="slidenum">
              <a:rPr lang="en-US" smtClean="0"/>
              <a:pPr/>
              <a:t>6</a:t>
            </a:fld>
            <a:endParaRPr lang="en-US" dirty="0"/>
          </a:p>
        </p:txBody>
      </p:sp>
      <p:pic>
        <p:nvPicPr>
          <p:cNvPr id="8" name="Picture 7">
            <a:extLst>
              <a:ext uri="{FF2B5EF4-FFF2-40B4-BE49-F238E27FC236}">
                <a16:creationId xmlns:a16="http://schemas.microsoft.com/office/drawing/2014/main" id="{BFD6C821-40E2-4FA8-B973-9FE6A28F67D6}"/>
              </a:ext>
            </a:extLst>
          </p:cNvPr>
          <p:cNvPicPr>
            <a:picLocks noChangeAspect="1"/>
          </p:cNvPicPr>
          <p:nvPr/>
        </p:nvPicPr>
        <p:blipFill rotWithShape="1">
          <a:blip r:embed="rId3"/>
          <a:srcRect l="14610" t="21914" r="6985" b="13269"/>
          <a:stretch/>
        </p:blipFill>
        <p:spPr>
          <a:xfrm>
            <a:off x="300635" y="1974851"/>
            <a:ext cx="6583680" cy="4652036"/>
          </a:xfrm>
          <a:prstGeom prst="rect">
            <a:avLst/>
          </a:prstGeom>
        </p:spPr>
      </p:pic>
      <p:graphicFrame>
        <p:nvGraphicFramePr>
          <p:cNvPr id="9" name="Table 8">
            <a:extLst>
              <a:ext uri="{FF2B5EF4-FFF2-40B4-BE49-F238E27FC236}">
                <a16:creationId xmlns:a16="http://schemas.microsoft.com/office/drawing/2014/main" id="{6BC9FD43-CA31-4746-86F0-7048B41D8D53}"/>
              </a:ext>
            </a:extLst>
          </p:cNvPr>
          <p:cNvGraphicFramePr>
            <a:graphicFrameLocks noGrp="1"/>
          </p:cNvGraphicFramePr>
          <p:nvPr>
            <p:extLst>
              <p:ext uri="{D42A27DB-BD31-4B8C-83A1-F6EECF244321}">
                <p14:modId xmlns:p14="http://schemas.microsoft.com/office/powerpoint/2010/main" val="2668272614"/>
              </p:ext>
            </p:extLst>
          </p:nvPr>
        </p:nvGraphicFramePr>
        <p:xfrm>
          <a:off x="6342795" y="615448"/>
          <a:ext cx="5394960" cy="1183196"/>
        </p:xfrm>
        <a:graphic>
          <a:graphicData uri="http://schemas.openxmlformats.org/drawingml/2006/table">
            <a:tbl>
              <a:tblPr firstRow="1" firstCol="1" bandRow="1">
                <a:tableStyleId>{93296810-A885-4BE3-A3E7-6D5BEEA58F35}</a:tableStyleId>
              </a:tblPr>
              <a:tblGrid>
                <a:gridCol w="914400">
                  <a:extLst>
                    <a:ext uri="{9D8B030D-6E8A-4147-A177-3AD203B41FA5}">
                      <a16:colId xmlns:a16="http://schemas.microsoft.com/office/drawing/2014/main" val="3452647493"/>
                    </a:ext>
                  </a:extLst>
                </a:gridCol>
                <a:gridCol w="3657600">
                  <a:extLst>
                    <a:ext uri="{9D8B030D-6E8A-4147-A177-3AD203B41FA5}">
                      <a16:colId xmlns:a16="http://schemas.microsoft.com/office/drawing/2014/main" val="428664901"/>
                    </a:ext>
                  </a:extLst>
                </a:gridCol>
                <a:gridCol w="822960">
                  <a:extLst>
                    <a:ext uri="{9D8B030D-6E8A-4147-A177-3AD203B41FA5}">
                      <a16:colId xmlns:a16="http://schemas.microsoft.com/office/drawing/2014/main" val="3213649141"/>
                    </a:ext>
                  </a:extLst>
                </a:gridCol>
              </a:tblGrid>
              <a:tr h="34290">
                <a:tc>
                  <a:txBody>
                    <a:bodyPr/>
                    <a:lstStyle/>
                    <a:p>
                      <a:pPr marL="0" marR="0" algn="ctr">
                        <a:lnSpc>
                          <a:spcPct val="107000"/>
                        </a:lnSpc>
                        <a:spcBef>
                          <a:spcPts val="300"/>
                        </a:spcBef>
                        <a:spcAft>
                          <a:spcPts val="300"/>
                        </a:spcAft>
                      </a:pPr>
                      <a:r>
                        <a:rPr lang="en-US" sz="1600">
                          <a:effectLst/>
                        </a:rPr>
                        <a:t>Cluster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300"/>
                        </a:spcBef>
                        <a:spcAft>
                          <a:spcPts val="300"/>
                        </a:spcAft>
                      </a:pPr>
                      <a:r>
                        <a:rPr lang="en-US" sz="16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a:effectLst/>
                        </a:rPr>
                        <a:t>Colour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8387568"/>
                  </a:ext>
                </a:extLst>
              </a:tr>
              <a:tr h="0">
                <a:tc>
                  <a:txBody>
                    <a:bodyPr/>
                    <a:lstStyle/>
                    <a:p>
                      <a:pPr marL="0" marR="0" algn="ctr">
                        <a:lnSpc>
                          <a:spcPct val="107000"/>
                        </a:lnSpc>
                        <a:spcBef>
                          <a:spcPts val="300"/>
                        </a:spcBef>
                        <a:spcAft>
                          <a:spcPts val="300"/>
                        </a:spcAft>
                      </a:pPr>
                      <a:r>
                        <a:rPr lang="en-US" sz="16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300"/>
                        </a:spcBef>
                        <a:spcAft>
                          <a:spcPts val="300"/>
                        </a:spcAft>
                      </a:pPr>
                      <a:r>
                        <a:rPr lang="en-US" sz="1600" dirty="0">
                          <a:effectLst/>
                        </a:rPr>
                        <a:t>Zero to low concentration of pizza places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918FB"/>
                    </a:solidFill>
                  </a:tcPr>
                </a:tc>
                <a:extLst>
                  <a:ext uri="{0D108BD9-81ED-4DB2-BD59-A6C34878D82A}">
                    <a16:rowId xmlns:a16="http://schemas.microsoft.com/office/drawing/2014/main" val="3088901133"/>
                  </a:ext>
                </a:extLst>
              </a:tr>
              <a:tr h="0">
                <a:tc>
                  <a:txBody>
                    <a:bodyPr/>
                    <a:lstStyle/>
                    <a:p>
                      <a:pPr marL="0" marR="0" algn="ctr">
                        <a:lnSpc>
                          <a:spcPct val="107000"/>
                        </a:lnSpc>
                        <a:spcBef>
                          <a:spcPts val="300"/>
                        </a:spcBef>
                        <a:spcAft>
                          <a:spcPts val="300"/>
                        </a:spcAft>
                      </a:pPr>
                      <a:r>
                        <a:rPr lang="en-US" sz="16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300"/>
                        </a:spcBef>
                        <a:spcAft>
                          <a:spcPts val="300"/>
                        </a:spcAft>
                      </a:pPr>
                      <a:r>
                        <a:rPr lang="en-US" sz="1600" dirty="0">
                          <a:effectLst/>
                        </a:rPr>
                        <a:t>Medium concentration of pizza places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CF5BF"/>
                    </a:solidFill>
                  </a:tcPr>
                </a:tc>
                <a:extLst>
                  <a:ext uri="{0D108BD9-81ED-4DB2-BD59-A6C34878D82A}">
                    <a16:rowId xmlns:a16="http://schemas.microsoft.com/office/drawing/2014/main" val="609364858"/>
                  </a:ext>
                </a:extLst>
              </a:tr>
              <a:tr h="0">
                <a:tc>
                  <a:txBody>
                    <a:bodyPr/>
                    <a:lstStyle/>
                    <a:p>
                      <a:pPr marL="0" marR="0" algn="ctr">
                        <a:lnSpc>
                          <a:spcPct val="107000"/>
                        </a:lnSpc>
                        <a:spcBef>
                          <a:spcPts val="300"/>
                        </a:spcBef>
                        <a:spcAft>
                          <a:spcPts val="300"/>
                        </a:spcAft>
                      </a:pPr>
                      <a:r>
                        <a:rPr lang="en-US" sz="16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300"/>
                        </a:spcBef>
                        <a:spcAft>
                          <a:spcPts val="300"/>
                        </a:spcAft>
                      </a:pPr>
                      <a:r>
                        <a:rPr lang="en-US" sz="1600" dirty="0">
                          <a:effectLst/>
                        </a:rPr>
                        <a:t>High concentration of pizza places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EC2222"/>
                    </a:solidFill>
                  </a:tcPr>
                </a:tc>
                <a:extLst>
                  <a:ext uri="{0D108BD9-81ED-4DB2-BD59-A6C34878D82A}">
                    <a16:rowId xmlns:a16="http://schemas.microsoft.com/office/drawing/2014/main" val="4145749260"/>
                  </a:ext>
                </a:extLst>
              </a:tr>
            </a:tbl>
          </a:graphicData>
        </a:graphic>
      </p:graphicFrame>
    </p:spTree>
    <p:extLst>
      <p:ext uri="{BB962C8B-B14F-4D97-AF65-F5344CB8AC3E}">
        <p14:creationId xmlns:p14="http://schemas.microsoft.com/office/powerpoint/2010/main" val="139758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6AA1-3B6F-4015-ACAB-B82046315C99}"/>
              </a:ext>
            </a:extLst>
          </p:cNvPr>
          <p:cNvSpPr>
            <a:spLocks noGrp="1"/>
          </p:cNvSpPr>
          <p:nvPr>
            <p:ph type="title"/>
          </p:nvPr>
        </p:nvSpPr>
        <p:spPr/>
        <p:txBody>
          <a:bodyPr>
            <a:normAutofit/>
          </a:bodyPr>
          <a:lstStyle/>
          <a:p>
            <a:r>
              <a:rPr lang="en-US" sz="3600" dirty="0"/>
              <a:t>Discussion and conclusion</a:t>
            </a:r>
          </a:p>
        </p:txBody>
      </p:sp>
      <p:sp>
        <p:nvSpPr>
          <p:cNvPr id="3" name="Content Placeholder 2">
            <a:extLst>
              <a:ext uri="{FF2B5EF4-FFF2-40B4-BE49-F238E27FC236}">
                <a16:creationId xmlns:a16="http://schemas.microsoft.com/office/drawing/2014/main" id="{5324D0AA-7E6B-4864-AFF0-B48C08241558}"/>
              </a:ext>
            </a:extLst>
          </p:cNvPr>
          <p:cNvSpPr>
            <a:spLocks noGrp="1"/>
          </p:cNvSpPr>
          <p:nvPr>
            <p:ph idx="1"/>
          </p:nvPr>
        </p:nvSpPr>
        <p:spPr>
          <a:xfrm>
            <a:off x="581192" y="2180496"/>
            <a:ext cx="11029615" cy="4270546"/>
          </a:xfrm>
        </p:spPr>
        <p:txBody>
          <a:bodyPr anchor="t">
            <a:normAutofit fontScale="77500" lnSpcReduction="20000"/>
          </a:bodyPr>
          <a:lstStyle/>
          <a:p>
            <a:r>
              <a:rPr lang="en-US" sz="2800" dirty="0"/>
              <a:t>The result is still preliminary.  The result could mean that there is a good prospect for a pizza place practically anywhere in my hometown. On the other hand, it could also mean that pizza is not really chosen food for Malaysians to dine.</a:t>
            </a:r>
          </a:p>
          <a:p>
            <a:r>
              <a:rPr lang="en-US" sz="2800" dirty="0"/>
              <a:t>Refining the result would require data on population as well as income level per capita for each neighborhood. Additionally, the project can also benefit by further segregating fast food pizza as well as gourmet pizza restaurants to provide better clarity to target audience.</a:t>
            </a:r>
          </a:p>
          <a:p>
            <a:r>
              <a:rPr lang="en-US" sz="2800" dirty="0"/>
              <a:t>The result of the project confirmed my hypothesis that there aren’t many pizza places in my hometown – a sad observation indeed.</a:t>
            </a:r>
          </a:p>
          <a:p>
            <a:r>
              <a:rPr lang="en-US" sz="2800" dirty="0"/>
              <a:t>The lack of pizza places could be a missed opportunity by restaurateurs in these neighborhoods, which in my opinion, should be affluent and modern enough to have pizza more frequently.</a:t>
            </a:r>
          </a:p>
          <a:p>
            <a:r>
              <a:rPr lang="en-US" sz="2800" dirty="0"/>
              <a:t>Further evaluation and refinement is necessary to further evaluate the rationale behind this finding.</a:t>
            </a:r>
          </a:p>
        </p:txBody>
      </p:sp>
      <p:sp>
        <p:nvSpPr>
          <p:cNvPr id="6" name="Slide Number Placeholder 5">
            <a:extLst>
              <a:ext uri="{FF2B5EF4-FFF2-40B4-BE49-F238E27FC236}">
                <a16:creationId xmlns:a16="http://schemas.microsoft.com/office/drawing/2014/main" id="{46171795-6FC8-4F80-8D01-651D43D35E2A}"/>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284526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24769B-D8D8-4A9E-AADC-1841802DA05F}"/>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3" name="TextBox 2">
            <a:extLst>
              <a:ext uri="{FF2B5EF4-FFF2-40B4-BE49-F238E27FC236}">
                <a16:creationId xmlns:a16="http://schemas.microsoft.com/office/drawing/2014/main" id="{C1E506E0-C249-4354-8BCB-283FD28C1B5C}"/>
              </a:ext>
            </a:extLst>
          </p:cNvPr>
          <p:cNvSpPr txBox="1"/>
          <p:nvPr/>
        </p:nvSpPr>
        <p:spPr>
          <a:xfrm>
            <a:off x="3625167" y="3244334"/>
            <a:ext cx="4941674" cy="1107996"/>
          </a:xfrm>
          <a:prstGeom prst="rect">
            <a:avLst/>
          </a:prstGeom>
          <a:noFill/>
        </p:spPr>
        <p:txBody>
          <a:bodyPr wrap="none" rtlCol="0">
            <a:spAutoFit/>
          </a:bodyPr>
          <a:lstStyle/>
          <a:p>
            <a:pPr algn="ctr"/>
            <a:r>
              <a:rPr lang="en-US" sz="6600" dirty="0"/>
              <a:t>THANK YOU</a:t>
            </a:r>
          </a:p>
        </p:txBody>
      </p:sp>
    </p:spTree>
    <p:extLst>
      <p:ext uri="{BB962C8B-B14F-4D97-AF65-F5344CB8AC3E}">
        <p14:creationId xmlns:p14="http://schemas.microsoft.com/office/powerpoint/2010/main" val="607238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894df29-9e07-45ae-95a6-4e7eb881815a">
  <element uid="fc6b8280-ed85-41e2-bcb5-17f2674e7dc3" value=""/>
  <element uid="63fe904a-5fdc-4578-a9e9-8bed5f54c116" value=""/>
</sisl>
</file>

<file path=customXml/itemProps1.xml><?xml version="1.0" encoding="utf-8"?>
<ds:datastoreItem xmlns:ds="http://schemas.openxmlformats.org/officeDocument/2006/customXml" ds:itemID="{EEA3BB23-951B-46D9-95C5-BAB6818FFF6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49</TotalTime>
  <Words>500</Words>
  <Application>Microsoft Office PowerPoint</Application>
  <PresentationFormat>Widescreen</PresentationFormat>
  <Paragraphs>76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The Battle of the Neighborhoods</vt:lpstr>
      <vt:lpstr>Problem Statement</vt:lpstr>
      <vt:lpstr>Target audience</vt:lpstr>
      <vt:lpstr>Data selection</vt:lpstr>
      <vt:lpstr>Data selection</vt:lpstr>
      <vt:lpstr>Observations</vt:lpstr>
      <vt:lpstr>Discussion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Atfy Izad B Zulkefly (PRES/PETH)</dc:creator>
  <cp:keywords>P37r0n45DCS_InternalInternal</cp:keywords>
  <cp:lastModifiedBy>Atfy Izad B Zulkefly (PRES/PETH)</cp:lastModifiedBy>
  <cp:revision>5</cp:revision>
  <dcterms:created xsi:type="dcterms:W3CDTF">2020-04-27T06:27:44Z</dcterms:created>
  <dcterms:modified xsi:type="dcterms:W3CDTF">2020-04-27T07:16:51Z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aa261ca8-7a40-46c4-9e8b-86008731b2fb</vt:lpwstr>
  </property>
  <property fmtid="{D5CDD505-2E9C-101B-9397-08002B2CF9AE}" pid="3" name="bjDocumentLabelXML">
    <vt:lpwstr>&lt;?xml version="1.0" encoding="us-ascii"?&gt;&lt;sisl xmlns:xsd="http://www.w3.org/2001/XMLSchema" xmlns:xsi="http://www.w3.org/2001/XMLSchema-instance" sislVersion="0" policy="a894df29-9e07-45ae-95a6-4e7eb881815a" xmlns="http://www.boldonjames.com/2008/01/sie/i</vt:lpwstr>
  </property>
  <property fmtid="{D5CDD505-2E9C-101B-9397-08002B2CF9AE}" pid="4" name="bjDocumentLabelXML-0">
    <vt:lpwstr>nternal/label"&gt;&lt;element uid="fc6b8280-ed85-41e2-bcb5-17f2674e7dc3" value="" /&gt;&lt;element uid="63fe904a-5fdc-4578-a9e9-8bed5f54c116" value="" /&gt;&lt;/sisl&gt;</vt:lpwstr>
  </property>
  <property fmtid="{D5CDD505-2E9C-101B-9397-08002B2CF9AE}" pid="5" name="bjDocumentSecurityLabel">
    <vt:lpwstr>[Internal] </vt:lpwstr>
  </property>
  <property fmtid="{D5CDD505-2E9C-101B-9397-08002B2CF9AE}" pid="6" name="bjSaver">
    <vt:lpwstr>sN90YVNT+qfDvFjLaXn2zXFYCmZSTDmm</vt:lpwstr>
  </property>
  <property fmtid="{D5CDD505-2E9C-101B-9397-08002B2CF9AE}" pid="7" name="DCSMetadata">
    <vt:lpwstr>P37r0n45DCS_InternalInternal</vt:lpwstr>
  </property>
</Properties>
</file>