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9" r:id="rId6"/>
    <p:sldId id="271" r:id="rId7"/>
    <p:sldId id="272" r:id="rId8"/>
    <p:sldId id="273" r:id="rId9"/>
    <p:sldId id="284" r:id="rId10"/>
    <p:sldId id="270" r:id="rId11"/>
    <p:sldId id="28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94652" autoAdjust="0"/>
  </p:normalViewPr>
  <p:slideViewPr>
    <p:cSldViewPr snapToGrid="0" snapToObjects="1">
      <p:cViewPr varScale="1">
        <p:scale>
          <a:sx n="142" d="100"/>
          <a:sy n="142" d="100"/>
        </p:scale>
        <p:origin x="-21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9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7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7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5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1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2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6/25/15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3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6/25/15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2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6/25/15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2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0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3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D1B0-69C8-7D48-A619-428208B64419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0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ise4fun.com/Z3/tutorial/guid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Compositional Verification</a:t>
            </a:r>
            <a:br>
              <a:rPr lang="en-US" dirty="0" smtClean="0"/>
            </a:br>
            <a:r>
              <a:rPr lang="en-US" dirty="0" smtClean="0"/>
              <a:t>Using SMT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84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 Pub/Sub Communication Syste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You can try this yourself at</a:t>
            </a:r>
          </a:p>
          <a:p>
            <a:pPr lvl="1"/>
            <a:r>
              <a:rPr lang="en-US" dirty="0">
                <a:hlinkClick r:id="rId2"/>
              </a:rPr>
              <a:t>http://rise4fun.com/Z3/tutorial/</a:t>
            </a:r>
            <a:r>
              <a:rPr lang="en-US" dirty="0" smtClean="0">
                <a:hlinkClick r:id="rId2"/>
              </a:rPr>
              <a:t>guide</a:t>
            </a:r>
            <a:endParaRPr lang="en-US" dirty="0" smtClean="0"/>
          </a:p>
          <a:p>
            <a:pPr lvl="1"/>
            <a:r>
              <a:rPr lang="en-US" dirty="0" smtClean="0"/>
              <a:t>ask me for the script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7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These examples are trivial, but point to an approach that is promising</a:t>
            </a:r>
          </a:p>
          <a:p>
            <a:pPr lvl="1"/>
            <a:r>
              <a:rPr lang="en-US" dirty="0" smtClean="0"/>
              <a:t>formalized just one scenario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should be able to formalize </a:t>
            </a:r>
            <a:r>
              <a:rPr lang="en-US" dirty="0" smtClean="0"/>
              <a:t>behavior (many scenarios) </a:t>
            </a:r>
            <a:r>
              <a:rPr lang="en-US" dirty="0" smtClean="0"/>
              <a:t>specified </a:t>
            </a:r>
            <a:r>
              <a:rPr lang="en-US" dirty="0" smtClean="0"/>
              <a:t>by sequence charts or Session Types</a:t>
            </a:r>
          </a:p>
          <a:p>
            <a:r>
              <a:rPr lang="en-US" dirty="0" smtClean="0"/>
              <a:t>We should be able to reason about link capacities, e.g. </a:t>
            </a:r>
            <a:r>
              <a:rPr lang="en-US" dirty="0" smtClean="0"/>
              <a:t> JREAP</a:t>
            </a:r>
          </a:p>
          <a:p>
            <a:r>
              <a:rPr lang="en-US" dirty="0" smtClean="0"/>
              <a:t>Capture proxy behavior within SMT</a:t>
            </a:r>
            <a:endParaRPr lang="en-US" dirty="0" smtClean="0"/>
          </a:p>
          <a:p>
            <a:r>
              <a:rPr lang="en-US" dirty="0" smtClean="0"/>
              <a:t>This should scale to large </a:t>
            </a:r>
            <a:r>
              <a:rPr lang="en-US" dirty="0" smtClean="0"/>
              <a:t>designs</a:t>
            </a:r>
          </a:p>
          <a:p>
            <a:pPr lvl="1"/>
            <a:r>
              <a:rPr lang="en-US" dirty="0" smtClean="0"/>
              <a:t>Z3 has been used to analyze very large software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6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 smtClean="0"/>
              <a:t>SoSite</a:t>
            </a:r>
            <a:r>
              <a:rPr lang="en-US" dirty="0" smtClean="0"/>
              <a:t> project seeks to develop tools to insure sematic consistency of </a:t>
            </a:r>
            <a:r>
              <a:rPr lang="en-US" dirty="0" err="1" smtClean="0"/>
              <a:t>SoS</a:t>
            </a:r>
            <a:r>
              <a:rPr lang="en-US" dirty="0" smtClean="0"/>
              <a:t> Assemblies</a:t>
            </a:r>
          </a:p>
          <a:p>
            <a:r>
              <a:rPr lang="en-US" dirty="0" smtClean="0"/>
              <a:t>The approach is to create an ontology that describes</a:t>
            </a:r>
          </a:p>
          <a:p>
            <a:pPr lvl="1"/>
            <a:r>
              <a:rPr lang="en-US" dirty="0" smtClean="0"/>
              <a:t>message formats: so that the sender and receiver agree on the meaning of messages</a:t>
            </a:r>
          </a:p>
          <a:p>
            <a:pPr lvl="1"/>
            <a:r>
              <a:rPr lang="en-US" dirty="0" smtClean="0"/>
              <a:t>sequence diagrams/Service contracts: so that the sender and receiver communicate correctly</a:t>
            </a:r>
            <a:endParaRPr lang="en-US" dirty="0"/>
          </a:p>
          <a:p>
            <a:pPr lvl="1"/>
            <a:r>
              <a:rPr lang="en-US" dirty="0" err="1" smtClean="0"/>
              <a:t>SoS</a:t>
            </a:r>
            <a:r>
              <a:rPr lang="en-US" dirty="0" smtClean="0"/>
              <a:t> assemblies and underlying communication channels</a:t>
            </a:r>
          </a:p>
          <a:p>
            <a:r>
              <a:rPr lang="en-US" dirty="0" smtClean="0"/>
              <a:t>Use a mixture of procedural (i.e. Java) and declarative representations of the service contracts and </a:t>
            </a:r>
            <a:r>
              <a:rPr lang="en-US" dirty="0" err="1" smtClean="0"/>
              <a:t>SoS</a:t>
            </a:r>
            <a:r>
              <a:rPr lang="en-US" dirty="0" smtClean="0"/>
              <a:t> assemblies to check consistency</a:t>
            </a:r>
          </a:p>
        </p:txBody>
      </p:sp>
    </p:spTree>
    <p:extLst>
      <p:ext uri="{BB962C8B-B14F-4D97-AF65-F5344CB8AC3E}">
        <p14:creationId xmlns:p14="http://schemas.microsoft.com/office/powerpoint/2010/main" val="49208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Build a logic-based semantic </a:t>
            </a:r>
            <a:r>
              <a:rPr lang="en-US" i="1" dirty="0" smtClean="0"/>
              <a:t>model</a:t>
            </a:r>
            <a:r>
              <a:rPr lang="en-US" dirty="0" smtClean="0"/>
              <a:t> of the behavior of interest</a:t>
            </a:r>
          </a:p>
          <a:p>
            <a:r>
              <a:rPr lang="en-US" dirty="0" smtClean="0"/>
              <a:t>Use a theorem </a:t>
            </a:r>
            <a:r>
              <a:rPr lang="en-US" dirty="0" err="1" smtClean="0"/>
              <a:t>prover</a:t>
            </a:r>
            <a:r>
              <a:rPr lang="en-US" dirty="0" smtClean="0"/>
              <a:t> to establish the consistency or inconsistency of the model</a:t>
            </a:r>
          </a:p>
          <a:p>
            <a:pPr lvl="1"/>
            <a:r>
              <a:rPr lang="en-US" dirty="0" smtClean="0"/>
              <a:t>Think of it as a constraint satisfaction problem</a:t>
            </a:r>
          </a:p>
          <a:p>
            <a:r>
              <a:rPr lang="en-US" dirty="0" smtClean="0"/>
              <a:t>Note that proving </a:t>
            </a:r>
            <a:r>
              <a:rPr lang="en-US" i="1" dirty="0" smtClean="0"/>
              <a:t>consistency </a:t>
            </a:r>
            <a:r>
              <a:rPr lang="en-US" dirty="0" smtClean="0"/>
              <a:t>of a model is a different verification task than proving specific properties of the model.</a:t>
            </a:r>
          </a:p>
          <a:p>
            <a:r>
              <a:rPr lang="en-US" dirty="0" smtClean="0"/>
              <a:t>Our initial experiments were made using  Z3, an SMT </a:t>
            </a:r>
            <a:r>
              <a:rPr lang="en-US" dirty="0" err="1" smtClean="0"/>
              <a:t>prover</a:t>
            </a:r>
            <a:r>
              <a:rPr lang="en-US" dirty="0" smtClean="0"/>
              <a:t> that checks logical consistency, and can construct a satisfying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75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Background: What is SMT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195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SMT: </a:t>
            </a:r>
            <a:r>
              <a:rPr lang="en-US" dirty="0" err="1" smtClean="0"/>
              <a:t>Satisfiability</a:t>
            </a:r>
            <a:r>
              <a:rPr lang="en-US" dirty="0" smtClean="0"/>
              <a:t> Modulo Theories</a:t>
            </a:r>
          </a:p>
          <a:p>
            <a:r>
              <a:rPr lang="en-US" dirty="0" smtClean="0"/>
              <a:t>Making theorem </a:t>
            </a:r>
            <a:r>
              <a:rPr lang="en-US" dirty="0" err="1"/>
              <a:t>p</a:t>
            </a:r>
            <a:r>
              <a:rPr lang="en-US" dirty="0" err="1" smtClean="0"/>
              <a:t>rovers</a:t>
            </a:r>
            <a:r>
              <a:rPr lang="en-US" dirty="0" smtClean="0"/>
              <a:t> more capable has been a major research thread for 65-70 years</a:t>
            </a:r>
          </a:p>
          <a:p>
            <a:pPr lvl="1"/>
            <a:r>
              <a:rPr lang="en-US" dirty="0" smtClean="0"/>
              <a:t>but their inability to scale to industrial sized problems has been limiting</a:t>
            </a:r>
          </a:p>
          <a:p>
            <a:r>
              <a:rPr lang="en-US" dirty="0" smtClean="0"/>
              <a:t>Most approaches are based on using expressive logics: namely first order and higher-order logics</a:t>
            </a:r>
          </a:p>
          <a:p>
            <a:pPr lvl="1"/>
            <a:r>
              <a:rPr lang="en-US" dirty="0" err="1" smtClean="0"/>
              <a:t>undecidable</a:t>
            </a:r>
            <a:r>
              <a:rPr lang="en-US" dirty="0" smtClean="0"/>
              <a:t>: There is no algorithm i.e. decision procedure that can decide whether an arbitrary formula is true or false</a:t>
            </a:r>
          </a:p>
          <a:p>
            <a:pPr lvl="1"/>
            <a:r>
              <a:rPr lang="en-US" dirty="0" smtClean="0"/>
              <a:t>fully automatic and human-guided systems</a:t>
            </a:r>
          </a:p>
          <a:p>
            <a:r>
              <a:rPr lang="en-US" dirty="0" smtClean="0"/>
              <a:t>Model Checking is an alternative approach: map problems into propositional logic, and use efficient decision procedures -- most notably those based on Davis Putnam Procedure. This approach had successfully scaled to solve industrial hardware verification problems (SMV/Incisive)</a:t>
            </a:r>
          </a:p>
        </p:txBody>
      </p:sp>
    </p:spTree>
    <p:extLst>
      <p:ext uri="{BB962C8B-B14F-4D97-AF65-F5344CB8AC3E}">
        <p14:creationId xmlns:p14="http://schemas.microsoft.com/office/powerpoint/2010/main" val="305138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SMT and Z3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SMT augments propositional with other decision procedures (notably for fragments of arithmetic)</a:t>
            </a:r>
          </a:p>
          <a:p>
            <a:r>
              <a:rPr lang="en-US" dirty="0" smtClean="0"/>
              <a:t>Z3 is a SMT </a:t>
            </a:r>
            <a:r>
              <a:rPr lang="en-US" dirty="0" err="1" smtClean="0"/>
              <a:t>prover</a:t>
            </a:r>
            <a:r>
              <a:rPr lang="en-US" dirty="0" smtClean="0"/>
              <a:t>, that also includes some </a:t>
            </a:r>
            <a:r>
              <a:rPr lang="en-US" dirty="0" err="1" smtClean="0"/>
              <a:t>undecidable</a:t>
            </a:r>
            <a:r>
              <a:rPr lang="en-US" dirty="0" smtClean="0"/>
              <a:t>  features: most notably quantifiers</a:t>
            </a:r>
          </a:p>
          <a:p>
            <a:r>
              <a:rPr lang="en-US" dirty="0" smtClean="0"/>
              <a:t>Z3 is being developed at Microsoft Labs and is the engine behind a large collection of program verification and static analysis tools.</a:t>
            </a:r>
          </a:p>
          <a:p>
            <a:pPr lvl="1"/>
            <a:r>
              <a:rPr lang="en-US" dirty="0" smtClean="0"/>
              <a:t>Z3 is intended to be invoked from a program and has </a:t>
            </a:r>
            <a:r>
              <a:rPr lang="en-US" dirty="0" err="1" smtClean="0"/>
              <a:t>api</a:t>
            </a:r>
            <a:r>
              <a:rPr lang="en-US" dirty="0" smtClean="0"/>
              <a:t> for C++, Python and recently Java. </a:t>
            </a:r>
          </a:p>
          <a:p>
            <a:pPr lvl="1"/>
            <a:r>
              <a:rPr lang="en-US" dirty="0" smtClean="0"/>
              <a:t>In this experiment I use a simple web interface to Z3</a:t>
            </a:r>
          </a:p>
          <a:p>
            <a:r>
              <a:rPr lang="en-US" dirty="0" smtClean="0"/>
              <a:t>Meanwhile interactive </a:t>
            </a:r>
            <a:r>
              <a:rPr lang="en-US" dirty="0" err="1" smtClean="0"/>
              <a:t>provers</a:t>
            </a:r>
            <a:r>
              <a:rPr lang="en-US" dirty="0" smtClean="0"/>
              <a:t> such as Isabelle and PVS have incorporated SMT </a:t>
            </a:r>
            <a:r>
              <a:rPr lang="en-US" dirty="0" err="1" smtClean="0"/>
              <a:t>provers</a:t>
            </a:r>
            <a:r>
              <a:rPr lang="en-US" dirty="0" smtClean="0"/>
              <a:t> as “subroutines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Z3 just won the ACM </a:t>
            </a:r>
            <a:r>
              <a:rPr lang="en-US" dirty="0" err="1" smtClean="0"/>
              <a:t>SigPlan</a:t>
            </a:r>
            <a:r>
              <a:rPr lang="en-US" dirty="0" smtClean="0"/>
              <a:t> software award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654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Formalize Pub/Sub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3416" y="1737375"/>
            <a:ext cx="8413384" cy="341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(declare</a:t>
            </a:r>
            <a:r>
              <a:rPr lang="en-US" sz="1200" dirty="0"/>
              <a:t>-sort Services</a:t>
            </a:r>
            <a:r>
              <a:rPr lang="en-US" sz="1200" dirty="0" smtClean="0"/>
              <a:t>)      ; Services </a:t>
            </a:r>
            <a:r>
              <a:rPr lang="en-US" sz="1200" dirty="0"/>
              <a:t>are the  </a:t>
            </a:r>
            <a:r>
              <a:rPr lang="en-US" sz="1200" dirty="0" smtClean="0"/>
              <a:t>an </a:t>
            </a:r>
            <a:r>
              <a:rPr lang="en-US" sz="1200" dirty="0"/>
              <a:t>abstract </a:t>
            </a:r>
            <a:r>
              <a:rPr lang="en-US" sz="1200" dirty="0" smtClean="0"/>
              <a:t>type representing components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(declare-sort Topics)  </a:t>
            </a:r>
            <a:r>
              <a:rPr lang="en-US" sz="1200" dirty="0" smtClean="0"/>
              <a:t>       ;</a:t>
            </a:r>
            <a:r>
              <a:rPr lang="en-US" sz="1200" dirty="0"/>
              <a:t>Topics are </a:t>
            </a:r>
            <a:r>
              <a:rPr lang="en-US" sz="1200" dirty="0" smtClean="0"/>
              <a:t>an </a:t>
            </a:r>
            <a:r>
              <a:rPr lang="en-US" sz="1200" dirty="0"/>
              <a:t>abstract </a:t>
            </a:r>
            <a:r>
              <a:rPr lang="en-US" sz="1200" dirty="0" smtClean="0"/>
              <a:t>type representing  pub/sub topics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(declare-sort Messages</a:t>
            </a:r>
            <a:r>
              <a:rPr lang="en-US" sz="1200" dirty="0" smtClean="0"/>
              <a:t>)   ;messages are sent by Services 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(declare-fun </a:t>
            </a:r>
            <a:r>
              <a:rPr lang="en-US" sz="1200" dirty="0" smtClean="0"/>
              <a:t>subscribe </a:t>
            </a:r>
            <a:r>
              <a:rPr lang="en-US" sz="1200" dirty="0"/>
              <a:t>(Services Topics) </a:t>
            </a:r>
            <a:r>
              <a:rPr lang="en-US" sz="1200" dirty="0" err="1"/>
              <a:t>Bool</a:t>
            </a:r>
            <a:r>
              <a:rPr lang="en-US" sz="1200" dirty="0"/>
              <a:t>) </a:t>
            </a:r>
            <a:r>
              <a:rPr lang="en-US" sz="1200" dirty="0" smtClean="0"/>
              <a:t>    ; </a:t>
            </a:r>
            <a:r>
              <a:rPr lang="en-US" sz="1200" dirty="0"/>
              <a:t>(subscribe s1 t1) is true if s1 subscribes to t1</a:t>
            </a:r>
          </a:p>
          <a:p>
            <a:endParaRPr lang="en-US" sz="1200" dirty="0"/>
          </a:p>
          <a:p>
            <a:r>
              <a:rPr lang="en-US" sz="1200" dirty="0"/>
              <a:t>(declare-fun sender (Messages) Services</a:t>
            </a:r>
            <a:r>
              <a:rPr lang="en-US" sz="1200" dirty="0" smtClean="0"/>
              <a:t>);     ;(</a:t>
            </a:r>
            <a:r>
              <a:rPr lang="en-US" sz="1200" dirty="0"/>
              <a:t>sender m) = s1 if m sends message m (assumed to be unique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/>
              <a:t>(declare-fun topic (Messages) Topics</a:t>
            </a:r>
            <a:r>
              <a:rPr lang="en-US" sz="1200" dirty="0" smtClean="0"/>
              <a:t>)      ;(</a:t>
            </a:r>
            <a:r>
              <a:rPr lang="en-US" sz="1200" dirty="0"/>
              <a:t>topic m)  is </a:t>
            </a:r>
            <a:r>
              <a:rPr lang="en-US" sz="1200" dirty="0" smtClean="0"/>
              <a:t>the </a:t>
            </a:r>
            <a:r>
              <a:rPr lang="en-US" sz="1200" dirty="0"/>
              <a:t>topic </a:t>
            </a:r>
            <a:r>
              <a:rPr lang="en-US" sz="1200" dirty="0" smtClean="0"/>
              <a:t>the message is sent on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(declare-fun </a:t>
            </a:r>
            <a:r>
              <a:rPr lang="en-US" sz="1200" dirty="0" err="1"/>
              <a:t>sendTime</a:t>
            </a:r>
            <a:r>
              <a:rPr lang="en-US" sz="1200" dirty="0"/>
              <a:t> (Messages) </a:t>
            </a:r>
            <a:r>
              <a:rPr lang="en-US" sz="1200" dirty="0" err="1"/>
              <a:t>Int</a:t>
            </a:r>
            <a:r>
              <a:rPr lang="en-US" sz="1200" dirty="0"/>
              <a:t>)</a:t>
            </a:r>
          </a:p>
          <a:p>
            <a:r>
              <a:rPr lang="en-US" sz="1200" dirty="0"/>
              <a:t>(declare-fun </a:t>
            </a:r>
            <a:r>
              <a:rPr lang="en-US" sz="1200" dirty="0" err="1"/>
              <a:t>receiveTime</a:t>
            </a:r>
            <a:r>
              <a:rPr lang="en-US" sz="1200" dirty="0"/>
              <a:t> (Messages) </a:t>
            </a:r>
            <a:r>
              <a:rPr lang="en-US" sz="1200" dirty="0" err="1"/>
              <a:t>Int</a:t>
            </a:r>
            <a:r>
              <a:rPr lang="en-US" sz="1200" dirty="0"/>
              <a:t>)</a:t>
            </a:r>
          </a:p>
          <a:p>
            <a:r>
              <a:rPr lang="en-US" sz="1200" dirty="0"/>
              <a:t>(declare-fun </a:t>
            </a:r>
            <a:r>
              <a:rPr lang="en-US" sz="1200" dirty="0" err="1"/>
              <a:t>receivesMessage</a:t>
            </a:r>
            <a:r>
              <a:rPr lang="en-US" sz="1200" dirty="0"/>
              <a:t> (Messages Services) </a:t>
            </a:r>
            <a:r>
              <a:rPr lang="en-US" sz="1200" dirty="0" err="1"/>
              <a:t>Bool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(assert (</a:t>
            </a:r>
            <a:r>
              <a:rPr lang="en-US" sz="1200" dirty="0" err="1"/>
              <a:t>forall</a:t>
            </a:r>
            <a:r>
              <a:rPr lang="en-US" sz="1200" dirty="0"/>
              <a:t> ((mess Messages)) (&lt; (</a:t>
            </a:r>
            <a:r>
              <a:rPr lang="en-US" sz="1200" dirty="0" err="1"/>
              <a:t>sendTime</a:t>
            </a:r>
            <a:r>
              <a:rPr lang="en-US" sz="1200" dirty="0"/>
              <a:t> mess)  (</a:t>
            </a:r>
            <a:r>
              <a:rPr lang="en-US" sz="1200" dirty="0" err="1"/>
              <a:t>receiveTime</a:t>
            </a:r>
            <a:r>
              <a:rPr lang="en-US" sz="1200" dirty="0"/>
              <a:t> mess)))</a:t>
            </a:r>
            <a:r>
              <a:rPr lang="en-US" sz="1200" dirty="0" smtClean="0"/>
              <a:t>)      ;note quantification, messages are received after sent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5567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Pub/Sub (2)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40597"/>
            <a:ext cx="688093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(assert (</a:t>
            </a:r>
            <a:r>
              <a:rPr lang="en-US" sz="1400" dirty="0" err="1"/>
              <a:t>forall</a:t>
            </a:r>
            <a:r>
              <a:rPr lang="en-US" sz="1400" dirty="0"/>
              <a:t> ((mess Messages) (s Services))</a:t>
            </a:r>
          </a:p>
          <a:p>
            <a:r>
              <a:rPr lang="en-US" sz="1400" dirty="0"/>
              <a:t>      			(= (subscribe s (topic mess))</a:t>
            </a:r>
          </a:p>
          <a:p>
            <a:r>
              <a:rPr lang="en-US" sz="1400" dirty="0"/>
              <a:t>      				(</a:t>
            </a:r>
            <a:r>
              <a:rPr lang="en-US" sz="1400" dirty="0" err="1"/>
              <a:t>receivesMessage</a:t>
            </a:r>
            <a:r>
              <a:rPr lang="en-US" sz="1400" dirty="0"/>
              <a:t> mess s)</a:t>
            </a:r>
          </a:p>
          <a:p>
            <a:r>
              <a:rPr lang="en-US" sz="1400" dirty="0"/>
              <a:t>      			)</a:t>
            </a:r>
          </a:p>
          <a:p>
            <a:r>
              <a:rPr lang="en-US" sz="1400" dirty="0"/>
              <a:t>		      ))</a:t>
            </a:r>
          </a:p>
          <a:p>
            <a:endParaRPr lang="en-US" sz="1400" dirty="0"/>
          </a:p>
          <a:p>
            <a:r>
              <a:rPr lang="en-US" sz="1400" dirty="0"/>
              <a:t>; you will get the message if and only if you subscribe to a topic </a:t>
            </a:r>
          </a:p>
          <a:p>
            <a:r>
              <a:rPr lang="en-US" sz="1400" dirty="0"/>
              <a:t>; and a message is sent to the topic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(assert (</a:t>
            </a:r>
            <a:r>
              <a:rPr lang="en-US" sz="1400" dirty="0" err="1"/>
              <a:t>forall</a:t>
            </a:r>
            <a:r>
              <a:rPr lang="en-US" sz="1400" dirty="0"/>
              <a:t> ((mess1 Messages) (mess2 Messages) (t Topics)) </a:t>
            </a:r>
          </a:p>
          <a:p>
            <a:r>
              <a:rPr lang="en-US" sz="1400" dirty="0"/>
              <a:t>			(=&gt; (and </a:t>
            </a:r>
          </a:p>
          <a:p>
            <a:r>
              <a:rPr lang="en-US" sz="1400" dirty="0"/>
              <a:t>					 (= (topic mess1) (topic mess2))</a:t>
            </a:r>
          </a:p>
          <a:p>
            <a:r>
              <a:rPr lang="en-US" sz="1400" dirty="0"/>
              <a:t>					 (&lt; (</a:t>
            </a:r>
            <a:r>
              <a:rPr lang="en-US" sz="1400" dirty="0" err="1"/>
              <a:t>sendTime</a:t>
            </a:r>
            <a:r>
              <a:rPr lang="en-US" sz="1400" dirty="0"/>
              <a:t> mess1) (</a:t>
            </a:r>
            <a:r>
              <a:rPr lang="en-US" sz="1400" dirty="0" err="1"/>
              <a:t>sendTime</a:t>
            </a:r>
            <a:r>
              <a:rPr lang="en-US" sz="1400" dirty="0"/>
              <a:t> mess2))</a:t>
            </a:r>
          </a:p>
          <a:p>
            <a:r>
              <a:rPr lang="en-US" sz="1400" dirty="0"/>
              <a:t>				  )</a:t>
            </a:r>
          </a:p>
          <a:p>
            <a:r>
              <a:rPr lang="en-US" sz="1400" dirty="0"/>
              <a:t>				(&lt; (</a:t>
            </a:r>
            <a:r>
              <a:rPr lang="en-US" sz="1400" dirty="0" err="1"/>
              <a:t>receiveTime</a:t>
            </a:r>
            <a:r>
              <a:rPr lang="en-US" sz="1400" dirty="0"/>
              <a:t> mess1)</a:t>
            </a:r>
          </a:p>
          <a:p>
            <a:r>
              <a:rPr lang="en-US" sz="1400" dirty="0"/>
              <a:t>				   (</a:t>
            </a:r>
            <a:r>
              <a:rPr lang="en-US" sz="1400" dirty="0" err="1"/>
              <a:t>receiveTime</a:t>
            </a:r>
            <a:r>
              <a:rPr lang="en-US" sz="1400" dirty="0"/>
              <a:t> mess2)</a:t>
            </a:r>
          </a:p>
          <a:p>
            <a:r>
              <a:rPr lang="en-US" sz="1400" dirty="0"/>
              <a:t>				)</a:t>
            </a:r>
          </a:p>
          <a:p>
            <a:r>
              <a:rPr lang="en-US" sz="1400" dirty="0"/>
              <a:t>			)</a:t>
            </a:r>
          </a:p>
          <a:p>
            <a:r>
              <a:rPr lang="en-US" sz="1400" dirty="0"/>
              <a:t>		))</a:t>
            </a:r>
          </a:p>
          <a:p>
            <a:r>
              <a:rPr lang="en-US" sz="1400" dirty="0"/>
              <a:t>; messages sent on the same topic arrive in order</a:t>
            </a:r>
          </a:p>
        </p:txBody>
      </p:sp>
    </p:spTree>
    <p:extLst>
      <p:ext uri="{BB962C8B-B14F-4D97-AF65-F5344CB8AC3E}">
        <p14:creationId xmlns:p14="http://schemas.microsoft.com/office/powerpoint/2010/main" val="2980957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538" y="175815"/>
            <a:ext cx="621017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 of Order Arrival is Consistent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2888" y="1257377"/>
            <a:ext cx="744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 smtClean="0"/>
              <a:t>Previously we showed that out of order reception of messages on different topics is possible</a:t>
            </a:r>
            <a:endParaRPr lang="en-US" sz="12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104427" y="1831864"/>
            <a:ext cx="3950108" cy="4302674"/>
            <a:chOff x="4130113" y="2154553"/>
            <a:chExt cx="3950108" cy="4302674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4130113" y="2523885"/>
              <a:ext cx="39501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310118" y="2210161"/>
              <a:ext cx="966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aService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84154" y="2154553"/>
              <a:ext cx="476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991794" y="2154553"/>
              <a:ext cx="476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4345053" y="3912673"/>
              <a:ext cx="1462624" cy="8400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topic1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6350481" y="3922249"/>
              <a:ext cx="1462624" cy="8400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topic2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/>
            <p:cNvCxnSpPr>
              <a:endCxn id="54" idx="0"/>
            </p:cNvCxnSpPr>
            <p:nvPr/>
          </p:nvCxnSpPr>
          <p:spPr>
            <a:xfrm flipH="1">
              <a:off x="5076365" y="2534087"/>
              <a:ext cx="24438" cy="1378586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5" idx="0"/>
            </p:cNvCxnSpPr>
            <p:nvPr/>
          </p:nvCxnSpPr>
          <p:spPr>
            <a:xfrm>
              <a:off x="6075325" y="2523885"/>
              <a:ext cx="1006468" cy="1398364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468382" y="3325590"/>
              <a:ext cx="486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m2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13045" y="2956258"/>
              <a:ext cx="546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m1</a:t>
              </a:r>
              <a:endParaRPr lang="en-US" dirty="0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4130113" y="5992825"/>
              <a:ext cx="39501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622542" y="5523486"/>
              <a:ext cx="977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Service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7251038" y="4730277"/>
              <a:ext cx="336623" cy="126254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523922" y="4962376"/>
              <a:ext cx="546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m2</a:t>
              </a:r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5179585" y="4730277"/>
              <a:ext cx="1765385" cy="126254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804350" y="4962376"/>
              <a:ext cx="546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m1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468382" y="6087895"/>
              <a:ext cx="476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453781" y="6059532"/>
              <a:ext cx="476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560125" y="1883287"/>
            <a:ext cx="3950108" cy="4274311"/>
            <a:chOff x="4130113" y="2154553"/>
            <a:chExt cx="3950108" cy="4274311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4130113" y="2523885"/>
              <a:ext cx="39501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4310118" y="2210161"/>
              <a:ext cx="966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aService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384154" y="2154553"/>
              <a:ext cx="476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91794" y="2154553"/>
              <a:ext cx="476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4345053" y="3912673"/>
              <a:ext cx="1462624" cy="8400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topic1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6350481" y="3922249"/>
              <a:ext cx="1462624" cy="8400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topic2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Straight Connector 80"/>
            <p:cNvCxnSpPr>
              <a:endCxn id="79" idx="0"/>
            </p:cNvCxnSpPr>
            <p:nvPr/>
          </p:nvCxnSpPr>
          <p:spPr>
            <a:xfrm flipH="1">
              <a:off x="5076365" y="2534087"/>
              <a:ext cx="24438" cy="1378586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endCxn id="80" idx="0"/>
            </p:cNvCxnSpPr>
            <p:nvPr/>
          </p:nvCxnSpPr>
          <p:spPr>
            <a:xfrm>
              <a:off x="6075325" y="2523885"/>
              <a:ext cx="1006468" cy="1398364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468382" y="3325590"/>
              <a:ext cx="486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m2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13045" y="2956258"/>
              <a:ext cx="546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m1</a:t>
              </a:r>
              <a:endParaRPr lang="en-US" dirty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4130113" y="5992825"/>
              <a:ext cx="39501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4622542" y="5523486"/>
              <a:ext cx="977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Service</a:t>
              </a:r>
              <a:endParaRPr lang="en-US" dirty="0"/>
            </a:p>
          </p:txBody>
        </p:sp>
        <p:cxnSp>
          <p:nvCxnSpPr>
            <p:cNvPr id="87" name="Straight Connector 86"/>
            <p:cNvCxnSpPr/>
            <p:nvPr/>
          </p:nvCxnSpPr>
          <p:spPr>
            <a:xfrm flipH="1">
              <a:off x="6954438" y="4730277"/>
              <a:ext cx="296600" cy="126254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266974" y="4910953"/>
              <a:ext cx="546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m2</a:t>
              </a:r>
              <a:endParaRPr lang="en-US" dirty="0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5179585" y="4730277"/>
              <a:ext cx="2633520" cy="130619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802259" y="4781870"/>
              <a:ext cx="546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m1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16144" y="6059532"/>
              <a:ext cx="476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453781" y="6059532"/>
              <a:ext cx="476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754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t="4332" r="869" b="14833"/>
          <a:stretch/>
        </p:blipFill>
        <p:spPr>
          <a:xfrm>
            <a:off x="3314" y="1057715"/>
            <a:ext cx="9140686" cy="496208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Sequence Diagram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19914" y="1371600"/>
            <a:ext cx="3048000" cy="4572000"/>
          </a:xfrm>
          <a:prstGeom prst="rect">
            <a:avLst/>
          </a:prstGeom>
          <a:solidFill>
            <a:srgbClr val="99CCFF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3314" y="5531742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OMS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370433" y="1387344"/>
            <a:ext cx="1415053" cy="4572000"/>
          </a:xfrm>
          <a:prstGeom prst="rect">
            <a:avLst/>
          </a:prstGeom>
          <a:solidFill>
            <a:srgbClr val="66FF66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81270" y="5541189"/>
            <a:ext cx="109073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JREAP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4809417" y="1371600"/>
            <a:ext cx="1537854" cy="4572000"/>
          </a:xfrm>
          <a:prstGeom prst="rect">
            <a:avLst/>
          </a:prstGeom>
          <a:solidFill>
            <a:srgbClr val="99CCFF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8541" y="5531742"/>
            <a:ext cx="99960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OMS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401431" y="1295400"/>
            <a:ext cx="2547346" cy="4572000"/>
          </a:xfrm>
          <a:prstGeom prst="rect">
            <a:avLst/>
          </a:prstGeom>
          <a:solidFill>
            <a:srgbClr val="FF66FF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42025" y="5525445"/>
            <a:ext cx="196350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STANAG 4676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447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5869</TotalTime>
  <Words>762</Words>
  <Application>Microsoft Macintosh PowerPoint</Application>
  <PresentationFormat>On-screen Show (4:3)</PresentationFormat>
  <Paragraphs>116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Compositional Verification Using SMT</vt:lpstr>
      <vt:lpstr>Context</vt:lpstr>
      <vt:lpstr>Approach</vt:lpstr>
      <vt:lpstr>Background: What is SMT</vt:lpstr>
      <vt:lpstr>SMT and Z3</vt:lpstr>
      <vt:lpstr>Formalize Pub/Sub</vt:lpstr>
      <vt:lpstr>Pub/Sub (2)</vt:lpstr>
      <vt:lpstr>Out of Order Arrival is Consistent  </vt:lpstr>
      <vt:lpstr>Use Case Sequence Diagram</vt:lpstr>
      <vt:lpstr>Represent Pub/Sub Communication System</vt:lpstr>
      <vt:lpstr>Further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Compositional Verification New Approach</dc:title>
  <dc:creator>Allen Goldberg</dc:creator>
  <cp:lastModifiedBy>Allen Goldberg</cp:lastModifiedBy>
  <cp:revision>63</cp:revision>
  <cp:lastPrinted>2015-05-20T14:06:49Z</cp:lastPrinted>
  <dcterms:created xsi:type="dcterms:W3CDTF">2015-05-19T22:28:01Z</dcterms:created>
  <dcterms:modified xsi:type="dcterms:W3CDTF">2015-06-26T19:45:25Z</dcterms:modified>
</cp:coreProperties>
</file>